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794500" cy="9906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EAEAEA"/>
    <a:srgbClr val="FFFFCC"/>
    <a:srgbClr val="BBE0E3"/>
    <a:srgbClr val="00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660"/>
  </p:normalViewPr>
  <p:slideViewPr>
    <p:cSldViewPr>
      <p:cViewPr>
        <p:scale>
          <a:sx n="110" d="100"/>
          <a:sy n="110" d="100"/>
        </p:scale>
        <p:origin x="-36" y="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254DA8-AAFE-4B96-B1FF-94CC05396D26}" type="datetimeFigureOut">
              <a:rPr lang="de-AT"/>
              <a:pPr>
                <a:defRPr/>
              </a:pPr>
              <a:t>02.11.2015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65419F-DCBC-44BB-B862-1010D00833A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995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C78DE8-E30F-415C-83C0-3A4534CD630E}" type="datetime1">
              <a:rPr lang="de-AT"/>
              <a:pPr>
                <a:defRPr/>
              </a:pPr>
              <a:t>02.11.2015</a:t>
            </a:fld>
            <a:endParaRPr lang="de-AT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D1CD67-9AC5-4779-81AE-B559A1FE3A8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1187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8FE1-7F96-4983-BF39-0631E8B933D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9067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AED53-A159-4A94-8DCA-9ACFFEF6A84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402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692150"/>
            <a:ext cx="2071687" cy="54340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288" y="692150"/>
            <a:ext cx="6067425" cy="54340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D7280-934E-4607-A918-D5CB746D8FB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073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3204" y="1628800"/>
            <a:ext cx="8229600" cy="4525963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AA5C-C65D-4B2D-A5A6-BB209AEF628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014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5C37D-4FEA-417F-80C1-34411EFF545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29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BA058-C7B9-4FEE-B3E1-EDB37995114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910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30A30-3BAB-4873-A47C-A340257109F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740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B14B5-9867-4A5F-8858-80DCB94FBCB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817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1002-D6FE-4D85-894D-06B2FBCD84E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46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3F2D2-7D48-45D8-A4BF-7FB54C16F80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701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61849-0E51-42BA-A8C1-2C6D0F8CB0F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81350" y="63420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983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692150"/>
            <a:ext cx="8291512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‹Nr.›‹Nr.›</a:t>
            </a:r>
            <a:endParaRPr lang="de-A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4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992D43-C36A-4CD8-8C79-A9E8F0C6ECBE}" type="slidenum">
              <a:rPr lang="de-AT"/>
              <a:pPr>
                <a:defRPr/>
              </a:pPr>
              <a:t>‹Nr.›</a:t>
            </a:fld>
            <a:endParaRPr lang="de-AT" dirty="0"/>
          </a:p>
        </p:txBody>
      </p:sp>
      <p:sp>
        <p:nvSpPr>
          <p:cNvPr id="1032" name="Text Box 9"/>
          <p:cNvSpPr txBox="1">
            <a:spLocks noChangeArrowheads="1"/>
          </p:cNvSpPr>
          <p:nvPr userDrawn="1"/>
        </p:nvSpPr>
        <p:spPr bwMode="auto">
          <a:xfrm>
            <a:off x="468313" y="6381750"/>
            <a:ext cx="20161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AT" sz="700" dirty="0" smtClean="0">
                <a:solidFill>
                  <a:schemeClr val="bg2"/>
                </a:solidFill>
              </a:rPr>
              <a:t>BM.I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22544"/>
            <a:ext cx="2860548" cy="3261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990000"/>
          </a:solidFill>
          <a:latin typeface="Arial" pitchFamily="-105" charset="0"/>
          <a:ea typeface="Arial" pitchFamily="-105" charset="0"/>
          <a:cs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23. Fachtagung des FLGÖ - Steiermark</a:t>
            </a:r>
          </a:p>
        </p:txBody>
      </p:sp>
      <p:sp>
        <p:nvSpPr>
          <p:cNvPr id="13315" name="Untertitel 2"/>
          <p:cNvSpPr>
            <a:spLocks noGrp="1"/>
          </p:cNvSpPr>
          <p:nvPr>
            <p:ph type="subTitle" idx="1"/>
          </p:nvPr>
        </p:nvSpPr>
        <p:spPr>
          <a:xfrm>
            <a:off x="1371600" y="3933055"/>
            <a:ext cx="6400800" cy="1440161"/>
          </a:xfrm>
        </p:spPr>
        <p:txBody>
          <a:bodyPr/>
          <a:lstStyle/>
          <a:p>
            <a:r>
              <a:rPr lang="de-DE" b="1" dirty="0" smtClean="0"/>
              <a:t>3. November 2015</a:t>
            </a:r>
          </a:p>
          <a:p>
            <a:endParaRPr lang="de-DE" dirty="0"/>
          </a:p>
          <a:p>
            <a:pPr algn="r"/>
            <a:r>
              <a:rPr lang="de-DE" dirty="0" smtClean="0"/>
              <a:t>Grosinger</a:t>
            </a: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A32EC0-9C3D-4142-AB87-A9A1FD2C0049}" type="slidenum">
              <a:rPr lang="de-AT" smtClean="0">
                <a:solidFill>
                  <a:schemeClr val="bg2"/>
                </a:solidFill>
              </a:rPr>
              <a:pPr eaLnBrk="1" hangingPunct="1"/>
              <a:t>1</a:t>
            </a:fld>
            <a:endParaRPr lang="de-AT" smtClean="0">
              <a:solidFill>
                <a:schemeClr val="bg2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512" cy="2088778"/>
          </a:xfrm>
        </p:spPr>
        <p:txBody>
          <a:bodyPr/>
          <a:lstStyle/>
          <a:p>
            <a:r>
              <a:rPr lang="de-DE" altLang="de-DE" sz="3200" dirty="0"/>
              <a:t>Bundesverfassungsgesetz über die Unterbringung und Aufteilung von </a:t>
            </a:r>
            <a:r>
              <a:rPr lang="de-DE" altLang="de-DE" sz="3200" dirty="0" err="1"/>
              <a:t>hilfs</a:t>
            </a:r>
            <a:r>
              <a:rPr lang="de-DE" altLang="de-DE" sz="3200" dirty="0"/>
              <a:t>- und schutzbedürftigen Fremden</a:t>
            </a:r>
            <a:endParaRPr lang="de-DE" sz="3200" dirty="0" smtClean="0">
              <a:solidFill>
                <a:srgbClr val="C00000"/>
              </a:solidFill>
            </a:endParaRP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493713" y="3429000"/>
            <a:ext cx="8229600" cy="792088"/>
          </a:xfrm>
        </p:spPr>
        <p:txBody>
          <a:bodyPr/>
          <a:lstStyle/>
          <a:p>
            <a:pPr marL="0" indent="0" algn="ctr">
              <a:buClr>
                <a:srgbClr val="C00000"/>
              </a:buClr>
              <a:buNone/>
            </a:pPr>
            <a:r>
              <a:rPr lang="de-DE" altLang="de-DE" sz="2400" dirty="0"/>
              <a:t>„Durchgriffsrecht des Bundes“</a:t>
            </a:r>
          </a:p>
          <a:p>
            <a:pPr algn="ctr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de-DE" sz="2400" dirty="0"/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1D6DE6-802D-4118-B1E8-30DE60982369}" type="slidenum">
              <a:rPr lang="de-AT" smtClean="0">
                <a:solidFill>
                  <a:schemeClr val="bg2"/>
                </a:solidFill>
              </a:rPr>
              <a:pPr eaLnBrk="1" hangingPunct="1"/>
              <a:t>2</a:t>
            </a:fld>
            <a:endParaRPr lang="de-AT" smtClean="0">
              <a:solidFill>
                <a:schemeClr val="bg2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Workshop (17. – 18. Aug. 2015)</a:t>
            </a:r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Gesetzliche Grundlagen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060849"/>
            <a:ext cx="3960440" cy="2308323"/>
          </a:xfrm>
        </p:spPr>
        <p:txBody>
          <a:bodyPr/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1600" b="1" dirty="0"/>
              <a:t>Bundesverfassungsgesetz</a:t>
            </a:r>
            <a:r>
              <a:rPr lang="de-DE" sz="1600" dirty="0"/>
              <a:t> über die Unterbringung und Aufteilung von </a:t>
            </a:r>
            <a:r>
              <a:rPr lang="de-DE" sz="1600" dirty="0" err="1"/>
              <a:t>hilfs</a:t>
            </a:r>
            <a:r>
              <a:rPr lang="de-DE" sz="1600" dirty="0"/>
              <a:t>- und schutzbedürftigen Fremden 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de-DE" sz="1600" dirty="0"/>
              <a:t>     (</a:t>
            </a:r>
            <a:r>
              <a:rPr lang="de-DE" sz="1600" dirty="0" err="1"/>
              <a:t>BGBl</a:t>
            </a:r>
            <a:r>
              <a:rPr lang="de-DE" sz="1600" dirty="0"/>
              <a:t>. I Nr. 120/2015)</a:t>
            </a:r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E2AA5C-C65D-4B2D-A5A6-BB209AEF628C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 dirty="0"/>
              <a:t>Workshop (17. – 18. Aug. 2015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4644008" y="2060848"/>
            <a:ext cx="3840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1600" b="1" dirty="0"/>
              <a:t>Verordnung der Bundesregierung</a:t>
            </a:r>
            <a:r>
              <a:rPr lang="de-DE" sz="1600" dirty="0"/>
              <a:t> zur Feststellung des Bedarfs an der Bereithaltung von Plätzen zur Unterbringung von </a:t>
            </a:r>
            <a:r>
              <a:rPr lang="de-DE" sz="1600" dirty="0" err="1"/>
              <a:t>hilfs</a:t>
            </a:r>
            <a:r>
              <a:rPr lang="de-DE" sz="1600" dirty="0"/>
              <a:t>- und schutzbedürftigen Fremden durch die Gemeinden (</a:t>
            </a:r>
            <a:r>
              <a:rPr lang="de-DE" sz="1600" dirty="0" err="1"/>
              <a:t>BGBl</a:t>
            </a:r>
            <a:r>
              <a:rPr lang="de-DE" sz="1600" dirty="0"/>
              <a:t>. II Nr. 290/2015)</a:t>
            </a:r>
          </a:p>
        </p:txBody>
      </p:sp>
      <p:sp>
        <p:nvSpPr>
          <p:cNvPr id="13" name="Rechteck 12"/>
          <p:cNvSpPr/>
          <p:nvPr/>
        </p:nvSpPr>
        <p:spPr>
          <a:xfrm>
            <a:off x="1187624" y="4869160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i="1" dirty="0"/>
              <a:t>Geltungsdauer: </a:t>
            </a:r>
            <a:r>
              <a:rPr lang="de-DE" dirty="0"/>
              <a:t>1. Oktober 2015 </a:t>
            </a:r>
            <a:r>
              <a:rPr lang="de-DE" u="sng" dirty="0"/>
              <a:t>bis</a:t>
            </a:r>
            <a:r>
              <a:rPr lang="de-DE" dirty="0"/>
              <a:t> 31. Dezember 2018</a:t>
            </a:r>
          </a:p>
        </p:txBody>
      </p:sp>
    </p:spTree>
    <p:extLst>
      <p:ext uri="{BB962C8B-B14F-4D97-AF65-F5344CB8AC3E}">
        <p14:creationId xmlns:p14="http://schemas.microsoft.com/office/powerpoint/2010/main" val="3815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Inhalte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9EAA1-5201-418B-85F3-A818732A5139}" type="slidenum">
              <a:rPr lang="de-AT" smtClean="0"/>
              <a:pPr>
                <a:defRPr/>
              </a:pPr>
              <a:t>4</a:t>
            </a:fld>
            <a:endParaRPr lang="de-AT"/>
          </a:p>
        </p:txBody>
      </p:sp>
      <p:sp>
        <p:nvSpPr>
          <p:cNvPr id="37" name="Textfeld 36"/>
          <p:cNvSpPr txBox="1"/>
          <p:nvPr/>
        </p:nvSpPr>
        <p:spPr>
          <a:xfrm>
            <a:off x="395288" y="1772816"/>
            <a:ext cx="8526462" cy="4340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1600" b="1" dirty="0"/>
              <a:t>Festlegung des Bezirks- und Gemeinderichtwert </a:t>
            </a:r>
            <a:r>
              <a:rPr lang="de-DE" sz="1600" dirty="0"/>
              <a:t>von 1,5% </a:t>
            </a:r>
            <a:r>
              <a:rPr lang="de-DE" sz="1600" dirty="0">
                <a:sym typeface="Wingdings" pitchFamily="2" charset="2"/>
              </a:rPr>
              <a:t> Möglichkeit der Festlegung h</a:t>
            </a:r>
            <a:r>
              <a:rPr lang="de-DE" sz="1600" dirty="0"/>
              <a:t>öherer/geringerer Richtwerte durch VO, dann </a:t>
            </a:r>
            <a:r>
              <a:rPr lang="de-DE" sz="1600" dirty="0" err="1"/>
              <a:t>Stellungsnahmemöglichkeit</a:t>
            </a:r>
            <a:r>
              <a:rPr lang="de-DE" sz="1600" dirty="0"/>
              <a:t> der Länder sowie des Städte- und Gemeindebundes</a:t>
            </a:r>
          </a:p>
          <a:p>
            <a:pPr algn="just">
              <a:lnSpc>
                <a:spcPct val="150000"/>
              </a:lnSpc>
              <a:defRPr/>
            </a:pPr>
            <a:endParaRPr lang="de-DE" sz="1600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1600" dirty="0"/>
              <a:t>Punktuelle</a:t>
            </a:r>
            <a:r>
              <a:rPr lang="de-DE" sz="1600" b="1" dirty="0"/>
              <a:t> Durchbrechung der bundesstaatlichen Kompetenzverteilung durch Art. 3 </a:t>
            </a:r>
            <a:r>
              <a:rPr lang="de-DE" sz="1600" dirty="0">
                <a:sym typeface="Wingdings" pitchFamily="2" charset="2"/>
              </a:rPr>
              <a:t> </a:t>
            </a:r>
            <a:r>
              <a:rPr lang="de-DE" sz="1600" dirty="0" err="1">
                <a:sym typeface="Wingdings" pitchFamily="2" charset="2"/>
              </a:rPr>
              <a:t>Bescheidmäßige</a:t>
            </a:r>
            <a:r>
              <a:rPr lang="de-DE" sz="1600" dirty="0">
                <a:sym typeface="Wingdings" pitchFamily="2" charset="2"/>
              </a:rPr>
              <a:t> Anordnung der Nutzung und des Umbaus von Bauwerken oder des Aufstellens beweglicher Wohneinheiten auf Grundstücken ohne vorheriges Verfahren durch Bundesminister für Inneres</a:t>
            </a:r>
          </a:p>
          <a:p>
            <a:pPr marL="1657350" lvl="3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1400" dirty="0">
                <a:sym typeface="Wingdings" pitchFamily="2" charset="2"/>
              </a:rPr>
              <a:t>Bescheid ersetzt die nach bundes- und landesrechtlichen Vorschriften vorgesehenen Bewilligungen, Genehmigungen oder Anzeigen</a:t>
            </a:r>
            <a:endParaRPr lang="de-DE" sz="1400" dirty="0"/>
          </a:p>
          <a:p>
            <a:pPr algn="just">
              <a:lnSpc>
                <a:spcPct val="150000"/>
              </a:lnSpc>
              <a:defRPr/>
            </a:pPr>
            <a:endParaRPr lang="de-DE" sz="1600" dirty="0"/>
          </a:p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23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dirty="0"/>
              <a:t>Voraussetzungen </a:t>
            </a:r>
            <a:r>
              <a:rPr lang="de-DE" altLang="de-DE" sz="3200" dirty="0" err="1"/>
              <a:t>Bescheiderlassung</a:t>
            </a:r>
            <a:endParaRPr lang="de-DE" alt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9EAA1-5201-418B-85F3-A818732A5139}" type="slidenum">
              <a:rPr lang="de-AT" smtClean="0"/>
              <a:pPr>
                <a:defRPr/>
              </a:pPr>
              <a:t>5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37025"/>
          </a:xfrm>
        </p:spPr>
        <p:txBody>
          <a:bodyPr/>
          <a:lstStyle/>
          <a:p>
            <a:pPr>
              <a:defRPr/>
            </a:pPr>
            <a:r>
              <a:rPr lang="de-DE" sz="2000" b="1" dirty="0" smtClean="0"/>
              <a:t>Landesquote und Bezirksrichtwerte</a:t>
            </a:r>
            <a:r>
              <a:rPr lang="de-DE" sz="2000" dirty="0" smtClean="0"/>
              <a:t> werden </a:t>
            </a:r>
            <a:r>
              <a:rPr lang="de-DE" sz="2000" b="1" dirty="0" smtClean="0"/>
              <a:t>nicht erfüllt</a:t>
            </a:r>
          </a:p>
          <a:p>
            <a:pPr marL="627063" lvl="2">
              <a:defRPr/>
            </a:pPr>
            <a:r>
              <a:rPr lang="de-DE" sz="1400" b="1" dirty="0" smtClean="0"/>
              <a:t>Landesrichtwert</a:t>
            </a:r>
            <a:r>
              <a:rPr lang="de-DE" sz="1400" dirty="0" smtClean="0"/>
              <a:t> </a:t>
            </a:r>
            <a:r>
              <a:rPr lang="de-DE" sz="1400" dirty="0" smtClean="0">
                <a:sym typeface="Wingdings" pitchFamily="2" charset="2"/>
              </a:rPr>
              <a:t> Durchschnittliche Quotenerfüllung des Vormonats (Quote der GVV)</a:t>
            </a:r>
          </a:p>
          <a:p>
            <a:pPr marL="627063" lvl="2">
              <a:defRPr/>
            </a:pPr>
            <a:r>
              <a:rPr lang="de-DE" sz="1400" b="1" dirty="0" smtClean="0">
                <a:sym typeface="Wingdings" pitchFamily="2" charset="2"/>
              </a:rPr>
              <a:t>Bezirksrichtwert</a:t>
            </a:r>
            <a:r>
              <a:rPr lang="de-DE" sz="1400" dirty="0" smtClean="0">
                <a:sym typeface="Wingdings" pitchFamily="2" charset="2"/>
              </a:rPr>
              <a:t>  1,5% der Wohnbevölkerung</a:t>
            </a:r>
          </a:p>
          <a:p>
            <a:pPr marL="447675" lvl="3" indent="0">
              <a:buFontTx/>
              <a:buNone/>
              <a:defRPr/>
            </a:pPr>
            <a:r>
              <a:rPr lang="de-DE" sz="1400" dirty="0" smtClean="0">
                <a:sym typeface="Wingdings" pitchFamily="2" charset="2"/>
              </a:rPr>
              <a:t>Keine Berücksichtigung von nicht angemessenen Wohnraum und nicht winterfesten Quartieren (Stichwort: Zelte)</a:t>
            </a:r>
          </a:p>
          <a:p>
            <a:pPr marL="1371600" lvl="3" indent="0">
              <a:buFontTx/>
              <a:buNone/>
              <a:defRPr/>
            </a:pPr>
            <a:endParaRPr lang="de-DE" sz="800" dirty="0" smtClean="0"/>
          </a:p>
          <a:p>
            <a:pPr>
              <a:defRPr/>
            </a:pPr>
            <a:r>
              <a:rPr lang="de-DE" sz="2000" b="1" dirty="0" smtClean="0"/>
              <a:t>Gemeinde, Abwägung </a:t>
            </a:r>
            <a:r>
              <a:rPr lang="de-DE" sz="2000" dirty="0" smtClean="0"/>
              <a:t>mehr als 2000 Einwohner vor kleinerer Gemeinde; </a:t>
            </a:r>
            <a:r>
              <a:rPr lang="de-DE" sz="2000" dirty="0" err="1" smtClean="0"/>
              <a:t>Nichterfüller</a:t>
            </a:r>
            <a:r>
              <a:rPr lang="de-DE" sz="2000" dirty="0" smtClean="0"/>
              <a:t>- vor </a:t>
            </a:r>
            <a:r>
              <a:rPr lang="de-DE" sz="2000" dirty="0" err="1" smtClean="0"/>
              <a:t>Erfüllergemeinden</a:t>
            </a:r>
            <a:endParaRPr lang="de-DE" sz="1200" dirty="0" smtClean="0"/>
          </a:p>
          <a:p>
            <a:pPr marL="914400" lvl="2" indent="0">
              <a:buFontTx/>
              <a:buNone/>
              <a:defRPr/>
            </a:pPr>
            <a:endParaRPr lang="de-DE" sz="1200" dirty="0" smtClean="0"/>
          </a:p>
          <a:p>
            <a:pPr>
              <a:defRPr/>
            </a:pPr>
            <a:r>
              <a:rPr lang="de-DE" sz="2000" b="1" dirty="0" smtClean="0"/>
              <a:t>Bauwerk oder Grundstück</a:t>
            </a:r>
            <a:r>
              <a:rPr lang="de-DE" sz="2000" dirty="0" smtClean="0"/>
              <a:t> im Eigentum des Bundes oder zu dessen Verfügung</a:t>
            </a:r>
            <a:endParaRPr lang="de-DE" sz="1200" dirty="0" smtClean="0"/>
          </a:p>
          <a:p>
            <a:pPr marL="914400" lvl="2" indent="0">
              <a:buFontTx/>
              <a:buNone/>
              <a:defRPr/>
            </a:pPr>
            <a:endParaRPr lang="de-DE" sz="1200" dirty="0" smtClean="0"/>
          </a:p>
          <a:p>
            <a:pPr>
              <a:defRPr/>
            </a:pPr>
            <a:r>
              <a:rPr lang="de-DE" sz="2000" b="1" dirty="0" smtClean="0"/>
              <a:t>Interessen</a:t>
            </a:r>
            <a:r>
              <a:rPr lang="de-DE" sz="2000" dirty="0" smtClean="0"/>
              <a:t> der Sicherheit, Gesundheit und des Umweltschutzes </a:t>
            </a:r>
            <a:r>
              <a:rPr lang="de-DE" sz="2000" b="1" dirty="0" smtClean="0"/>
              <a:t>stehen nicht entgegen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413307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dirty="0">
                <a:ea typeface="Arial Unicode MS" pitchFamily="34" charset="-128"/>
                <a:cs typeface="Arial" charset="0"/>
              </a:rPr>
              <a:t>Praktischer Ablauf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9EAA1-5201-418B-85F3-A818732A5139}" type="slidenum">
              <a:rPr lang="de-AT" smtClean="0"/>
              <a:pPr>
                <a:defRPr/>
              </a:pPr>
              <a:t>6</a:t>
            </a:fld>
            <a:endParaRPr lang="de-AT"/>
          </a:p>
        </p:txBody>
      </p:sp>
      <p:sp>
        <p:nvSpPr>
          <p:cNvPr id="6" name="Achteck 5"/>
          <p:cNvSpPr/>
          <p:nvPr/>
        </p:nvSpPr>
        <p:spPr>
          <a:xfrm>
            <a:off x="755650" y="1541463"/>
            <a:ext cx="431800" cy="452437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Achteck 6"/>
          <p:cNvSpPr/>
          <p:nvPr/>
        </p:nvSpPr>
        <p:spPr>
          <a:xfrm>
            <a:off x="712788" y="2201863"/>
            <a:ext cx="431800" cy="45402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Achteck 7"/>
          <p:cNvSpPr/>
          <p:nvPr/>
        </p:nvSpPr>
        <p:spPr>
          <a:xfrm>
            <a:off x="681038" y="3009900"/>
            <a:ext cx="431800" cy="452438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Achteck 8"/>
          <p:cNvSpPr/>
          <p:nvPr/>
        </p:nvSpPr>
        <p:spPr>
          <a:xfrm>
            <a:off x="681038" y="3748088"/>
            <a:ext cx="431800" cy="452437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Achteck 9"/>
          <p:cNvSpPr/>
          <p:nvPr/>
        </p:nvSpPr>
        <p:spPr>
          <a:xfrm>
            <a:off x="649288" y="4395788"/>
            <a:ext cx="433387" cy="45402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" name="Achteck 10"/>
          <p:cNvSpPr/>
          <p:nvPr/>
        </p:nvSpPr>
        <p:spPr>
          <a:xfrm>
            <a:off x="692150" y="5180013"/>
            <a:ext cx="431800" cy="452437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1295400" y="1608138"/>
            <a:ext cx="3240088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/>
              <a:t>Prüfung der Voraussetzungen</a:t>
            </a:r>
          </a:p>
        </p:txBody>
      </p:sp>
      <p:sp>
        <p:nvSpPr>
          <p:cNvPr id="13" name="Textfeld 3"/>
          <p:cNvSpPr txBox="1">
            <a:spLocks noChangeArrowheads="1"/>
          </p:cNvSpPr>
          <p:nvPr/>
        </p:nvSpPr>
        <p:spPr bwMode="auto">
          <a:xfrm>
            <a:off x="1295400" y="2244725"/>
            <a:ext cx="549275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/>
              <a:t>Verständigung des Bürgermeisters und der </a:t>
            </a:r>
            <a:r>
              <a:rPr lang="de-DE" altLang="de-DE" sz="1800" dirty="0" err="1"/>
              <a:t>BezVwB</a:t>
            </a:r>
            <a:endParaRPr lang="de-DE" altLang="de-DE" sz="1800" dirty="0"/>
          </a:p>
        </p:txBody>
      </p:sp>
      <p:sp>
        <p:nvSpPr>
          <p:cNvPr id="14" name="Textfeld 2"/>
          <p:cNvSpPr txBox="1">
            <a:spLocks noChangeArrowheads="1"/>
          </p:cNvSpPr>
          <p:nvPr/>
        </p:nvSpPr>
        <p:spPr bwMode="auto">
          <a:xfrm>
            <a:off x="1295400" y="2927350"/>
            <a:ext cx="579755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/>
              <a:t>Erlassung des vorläufigen Bescheides gegenüber dem Grundstückseigentümer und Kundmachung </a:t>
            </a:r>
          </a:p>
        </p:txBody>
      </p:sp>
      <p:sp>
        <p:nvSpPr>
          <p:cNvPr id="15" name="Textfeld 4"/>
          <p:cNvSpPr txBox="1">
            <a:spLocks noChangeArrowheads="1"/>
          </p:cNvSpPr>
          <p:nvPr/>
        </p:nvSpPr>
        <p:spPr bwMode="auto">
          <a:xfrm>
            <a:off x="1311275" y="3789363"/>
            <a:ext cx="532923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/>
              <a:t>Amtswegiges Prüfverfahren der BezVwB</a:t>
            </a:r>
          </a:p>
        </p:txBody>
      </p:sp>
      <p:sp>
        <p:nvSpPr>
          <p:cNvPr id="16" name="Textfeld 5"/>
          <p:cNvSpPr txBox="1">
            <a:spLocks noChangeArrowheads="1"/>
          </p:cNvSpPr>
          <p:nvPr/>
        </p:nvSpPr>
        <p:spPr bwMode="auto">
          <a:xfrm>
            <a:off x="1303338" y="4438650"/>
            <a:ext cx="442912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/>
              <a:t>Stellungnahme der BezVwB an BMI</a:t>
            </a:r>
          </a:p>
        </p:txBody>
      </p:sp>
      <p:sp>
        <p:nvSpPr>
          <p:cNvPr id="17" name="Textfeld 13"/>
          <p:cNvSpPr txBox="1">
            <a:spLocks noChangeArrowheads="1"/>
          </p:cNvSpPr>
          <p:nvPr/>
        </p:nvSpPr>
        <p:spPr bwMode="auto">
          <a:xfrm>
            <a:off x="1311275" y="5083175"/>
            <a:ext cx="5329238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/>
              <a:t>Erlassung des endgültigen Bescheides gegenüber dem Grundstückseigentümer und Kundmachung </a:t>
            </a:r>
          </a:p>
        </p:txBody>
      </p:sp>
    </p:spTree>
    <p:extLst>
      <p:ext uri="{BB962C8B-B14F-4D97-AF65-F5344CB8AC3E}">
        <p14:creationId xmlns:p14="http://schemas.microsoft.com/office/powerpoint/2010/main" val="17138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dirty="0"/>
              <a:t>Prüfung durch die </a:t>
            </a:r>
            <a:r>
              <a:rPr lang="de-DE" altLang="de-DE" sz="3200" dirty="0" err="1"/>
              <a:t>BezVwB</a:t>
            </a:r>
            <a:endParaRPr lang="de-DE" altLang="de-DE" sz="3200" dirty="0">
              <a:ea typeface="Arial Unicode MS" pitchFamily="34" charset="-128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9EAA1-5201-418B-85F3-A818732A5139}" type="slidenum">
              <a:rPr lang="de-AT" smtClean="0"/>
              <a:pPr>
                <a:defRPr/>
              </a:pPr>
              <a:t>7</a:t>
            </a:fld>
            <a:endParaRPr lang="de-AT"/>
          </a:p>
        </p:txBody>
      </p:sp>
      <p:sp>
        <p:nvSpPr>
          <p:cNvPr id="18" name="Untertitel 2"/>
          <p:cNvSpPr txBox="1">
            <a:spLocks/>
          </p:cNvSpPr>
          <p:nvPr/>
        </p:nvSpPr>
        <p:spPr bwMode="auto">
          <a:xfrm>
            <a:off x="592481" y="1844824"/>
            <a:ext cx="806450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 sz="2400" kern="0" dirty="0" err="1" smtClean="0"/>
              <a:t>Amtswegiges</a:t>
            </a:r>
            <a:r>
              <a:rPr lang="de-DE" altLang="de-DE" sz="2400" b="1" kern="0" dirty="0" smtClean="0"/>
              <a:t> Konzentriertes Verfahren </a:t>
            </a:r>
            <a:r>
              <a:rPr lang="de-DE" altLang="de-DE" sz="2400" kern="0" dirty="0" smtClean="0"/>
              <a:t>hinsichtlich:</a:t>
            </a:r>
          </a:p>
          <a:p>
            <a:r>
              <a:rPr lang="de-DE" altLang="de-DE" sz="2400" kern="0" dirty="0" smtClean="0"/>
              <a:t>Festigkeit, Brandschutz, Hygiene, Nutzungssicherheit und</a:t>
            </a:r>
          </a:p>
          <a:p>
            <a:r>
              <a:rPr lang="de-DE" altLang="de-DE" sz="2400" kern="0" dirty="0" smtClean="0"/>
              <a:t>Umweltverträglichkeit.</a:t>
            </a:r>
          </a:p>
          <a:p>
            <a:r>
              <a:rPr lang="de-DE" altLang="de-DE" sz="2400" b="1" kern="0" dirty="0" smtClean="0"/>
              <a:t>Ergebnis: </a:t>
            </a:r>
          </a:p>
          <a:p>
            <a:r>
              <a:rPr lang="de-DE" altLang="de-DE" sz="2400" kern="0" dirty="0" smtClean="0"/>
              <a:t>Die vom BMI ergriffenen Maßnahmen entsprechen den sich daraus ergebenden Anforderungen, </a:t>
            </a:r>
            <a:r>
              <a:rPr lang="de-DE" altLang="de-DE" sz="2400" b="1" kern="0" dirty="0" smtClean="0"/>
              <a:t>keine Stellungnahme notwendig.</a:t>
            </a:r>
          </a:p>
          <a:p>
            <a:r>
              <a:rPr lang="de-DE" altLang="de-DE" sz="2400" kern="0" dirty="0" smtClean="0"/>
              <a:t>Anderenfalls Stellungnahme ans BMI mit </a:t>
            </a:r>
            <a:r>
              <a:rPr lang="de-DE" altLang="de-DE" sz="2400" b="1" kern="0" dirty="0" smtClean="0"/>
              <a:t>Benennung der zum Schutz dieser Rechtsgüter erforderlichen Maßnahmen. </a:t>
            </a:r>
          </a:p>
        </p:txBody>
      </p:sp>
    </p:spTree>
    <p:extLst>
      <p:ext uri="{BB962C8B-B14F-4D97-AF65-F5344CB8AC3E}">
        <p14:creationId xmlns:p14="http://schemas.microsoft.com/office/powerpoint/2010/main" val="9959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dirty="0"/>
              <a:t>Neuer Bescheid des BMI</a:t>
            </a:r>
            <a:endParaRPr lang="de-DE" altLang="de-DE" sz="3200" dirty="0">
              <a:ea typeface="Arial Unicode MS" pitchFamily="34" charset="-128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9EAA1-5201-418B-85F3-A818732A5139}" type="slidenum">
              <a:rPr lang="de-AT" smtClean="0"/>
              <a:pPr>
                <a:defRPr/>
              </a:pPr>
              <a:t>8</a:t>
            </a:fld>
            <a:endParaRPr lang="de-AT"/>
          </a:p>
        </p:txBody>
      </p:sp>
      <p:sp>
        <p:nvSpPr>
          <p:cNvPr id="5" name="Untertitel 2"/>
          <p:cNvSpPr txBox="1">
            <a:spLocks/>
          </p:cNvSpPr>
          <p:nvPr/>
        </p:nvSpPr>
        <p:spPr bwMode="auto">
          <a:xfrm>
            <a:off x="611188" y="1844675"/>
            <a:ext cx="80645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 sz="2400" b="1" kern="0" smtClean="0"/>
              <a:t>Voraussetzung:</a:t>
            </a:r>
          </a:p>
          <a:p>
            <a:r>
              <a:rPr lang="de-DE" altLang="de-DE" sz="2400" kern="0" smtClean="0"/>
              <a:t>Stellungnahme sieht notwendige Maßnahmen vor.</a:t>
            </a:r>
          </a:p>
          <a:p>
            <a:r>
              <a:rPr lang="de-DE" altLang="de-DE" sz="2400" b="1" kern="0" smtClean="0"/>
              <a:t>Neuer Bescheid des BMI: </a:t>
            </a:r>
          </a:p>
          <a:p>
            <a:r>
              <a:rPr lang="de-DE" altLang="de-DE" sz="2400" kern="0" smtClean="0"/>
              <a:t>Festlegung welche Maßnahmen umzusetzen sind und Begründung welche im Hinblick auf Nutzungsdauer und Verwendungszweck nicht umzusetzen sind. </a:t>
            </a:r>
            <a:endParaRPr lang="de-DE" altLang="de-DE" sz="2400" b="1" kern="0" smtClean="0"/>
          </a:p>
          <a:p>
            <a:r>
              <a:rPr lang="de-DE" altLang="de-DE" sz="2400" b="1" kern="0" smtClean="0"/>
              <a:t>Rechtsmittel </a:t>
            </a:r>
            <a:r>
              <a:rPr lang="de-DE" altLang="de-DE" sz="2400" kern="0" smtClean="0"/>
              <a:t>zulässig, aber keine aufschiebende Wirkung</a:t>
            </a:r>
            <a:r>
              <a:rPr lang="de-DE" altLang="de-DE" sz="2400" b="1" kern="0" smtClean="0"/>
              <a:t>.</a:t>
            </a:r>
          </a:p>
          <a:p>
            <a:r>
              <a:rPr lang="de-DE" altLang="de-DE" sz="2400" b="1" kern="0" smtClean="0"/>
              <a:t>Bescheid ist aufzuheben, </a:t>
            </a:r>
            <a:r>
              <a:rPr lang="de-DE" altLang="de-DE" sz="2400" kern="0" smtClean="0"/>
              <a:t>wenn Landesquote und Bezirksrichtwert erfüllt und kein weiterer Bedarf absehbar (gilt auch für den vorläufigen Bescheid).</a:t>
            </a:r>
          </a:p>
          <a:p>
            <a:endParaRPr lang="de-DE" altLang="de-DE" sz="2400" b="1" kern="0" smtClean="0"/>
          </a:p>
          <a:p>
            <a:r>
              <a:rPr lang="de-DE" altLang="de-DE" sz="2400" b="1" kern="0" smtClean="0"/>
              <a:t> </a:t>
            </a:r>
            <a:endParaRPr lang="de-DE" altLang="de-DE" sz="24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31759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04864"/>
            <a:ext cx="8291512" cy="1661592"/>
          </a:xfrm>
        </p:spPr>
        <p:txBody>
          <a:bodyPr/>
          <a:lstStyle/>
          <a:p>
            <a:r>
              <a:rPr lang="de-DE" altLang="de-DE" sz="3200" dirty="0" smtClean="0"/>
              <a:t>Herzlichen Dank </a:t>
            </a:r>
            <a:br>
              <a:rPr lang="de-DE" altLang="de-DE" sz="3200" dirty="0" smtClean="0"/>
            </a:br>
            <a:r>
              <a:rPr lang="de-DE" altLang="de-DE" sz="3200" dirty="0" smtClean="0"/>
              <a:t>für Ihre Aufmerksamkeit!</a:t>
            </a:r>
            <a:endParaRPr lang="de-DE" altLang="de-DE" sz="3200" dirty="0">
              <a:ea typeface="Arial Unicode MS" pitchFamily="34" charset="-128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49EAA1-5201-418B-85F3-A818732A5139}" type="slidenum">
              <a:rPr lang="de-AT" smtClean="0"/>
              <a:pPr>
                <a:defRPr/>
              </a:pPr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53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 IV/2/d ZMR">
  <a:themeElements>
    <a:clrScheme name="Ref IV/2/d ZM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ef IV/2/d ZMR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ef IV/2/d ZM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 IV/2/d ZM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 IV/2/d ZM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 IV/2/d ZM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 IV/2/d ZM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 IV/2/d ZM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 IV/2/d ZM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 IV/2/d ZM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 IV/2/d ZM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 IV/2/d ZM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 IV/2/d ZM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 IV/2/d ZM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6B6DCC1B89B4BA994B218D50BB70F" ma:contentTypeVersion="0" ma:contentTypeDescription="Ein neues Dokument erstellen." ma:contentTypeScope="" ma:versionID="b2c32366679038e1a6df019b37d4864d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F04897C-BC59-4F47-A4BF-57824C369E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9ED9325-55BC-40A6-A136-92B6B2F88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087F79-F8A2-4175-A59F-AF1D1780ACD4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Bildschirmpräsentation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Ref IV/2/d ZMR</vt:lpstr>
      <vt:lpstr>23. Fachtagung des FLGÖ - Steiermark</vt:lpstr>
      <vt:lpstr>Bundesverfassungsgesetz über die Unterbringung und Aufteilung von hilfs- und schutzbedürftigen Fremden</vt:lpstr>
      <vt:lpstr>Gesetzliche Grundlagen</vt:lpstr>
      <vt:lpstr>Inhalte</vt:lpstr>
      <vt:lpstr>Voraussetzungen Bescheiderlassung</vt:lpstr>
      <vt:lpstr>Praktischer Ablauf</vt:lpstr>
      <vt:lpstr>Prüfung durch die BezVwB</vt:lpstr>
      <vt:lpstr>Neuer Bescheid des BMI</vt:lpstr>
      <vt:lpstr>Herzlichen Dank  für Ihre Aufmerksamkeit!</vt:lpstr>
    </vt:vector>
  </TitlesOfParts>
  <Company>Bundesministerium fuer Inneres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und Leistungen</dc:title>
  <dc:creator>STOPFER Manfred (BMI-IV/6)</dc:creator>
  <cp:lastModifiedBy>FLGOE</cp:lastModifiedBy>
  <cp:revision>266</cp:revision>
  <cp:lastPrinted>2015-01-08T07:48:10Z</cp:lastPrinted>
  <dcterms:created xsi:type="dcterms:W3CDTF">2011-01-20T19:13:44Z</dcterms:created>
  <dcterms:modified xsi:type="dcterms:W3CDTF">2015-11-02T14:27:28Z</dcterms:modified>
</cp:coreProperties>
</file>