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63" r:id="rId3"/>
    <p:sldId id="268" r:id="rId4"/>
    <p:sldId id="265" r:id="rId5"/>
    <p:sldId id="266" r:id="rId6"/>
    <p:sldId id="262" r:id="rId7"/>
  </p:sldIdLst>
  <p:sldSz cx="9144000" cy="6858000" type="screen4x3"/>
  <p:notesSz cx="6794500" cy="9906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32" autoAdjust="0"/>
  </p:normalViewPr>
  <p:slideViewPr>
    <p:cSldViewPr>
      <p:cViewPr>
        <p:scale>
          <a:sx n="71" d="100"/>
          <a:sy n="71" d="100"/>
        </p:scale>
        <p:origin x="-105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5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26176-C62E-4E07-A925-AA3EF8ED96C6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08982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5" y="9408982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30552-88B6-48C0-A959-3DE794C8B7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121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A90CB-9A63-46D9-B184-AEFAD801D276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05351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08982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08982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C75C2-AC9E-422C-8FF5-35D68EC18EF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5739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C75C2-AC9E-422C-8FF5-35D68EC18EF2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0480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6F929-C3A4-4DD1-8E0E-A1E7D8EC9F08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939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6F929-C3A4-4DD1-8E0E-A1E7D8EC9F08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939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6F929-C3A4-4DD1-8E0E-A1E7D8EC9F08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939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6F929-C3A4-4DD1-8E0E-A1E7D8EC9F08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939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Falls Sie Fragen</a:t>
            </a:r>
            <a:r>
              <a:rPr lang="de-AT" baseline="0" dirty="0" smtClean="0"/>
              <a:t> zu den angesprochenen Inhalten haben, stehe ich Ihnen gerne zur Verfügung.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E685A-F630-4C45-B708-C0F731E9774B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2662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D045-F7E4-42E2-9E76-F35F85B0069E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5198-7229-4F1C-B71A-518412AFA0FA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Bild 1" descr="BMEIA_Powerpoint_01-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32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D045-F7E4-42E2-9E76-F35F85B0069E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5198-7229-4F1C-B71A-518412AFA0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408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D045-F7E4-42E2-9E76-F35F85B0069E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5198-7229-4F1C-B71A-518412AFA0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4720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Stand: 13.06.2012                 </a:t>
            </a:r>
            <a:endParaRPr lang="de-A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/>
              <a:t>Seite </a:t>
            </a:r>
          </a:p>
        </p:txBody>
      </p:sp>
    </p:spTree>
    <p:extLst>
      <p:ext uri="{BB962C8B-B14F-4D97-AF65-F5344CB8AC3E}">
        <p14:creationId xmlns:p14="http://schemas.microsoft.com/office/powerpoint/2010/main" val="597476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D045-F7E4-42E2-9E76-F35F85B0069E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5198-7229-4F1C-B71A-518412AFA0FA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Bild 1" descr="BMEIA_Powerpoint_01-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91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D045-F7E4-42E2-9E76-F35F85B0069E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5198-7229-4F1C-B71A-518412AFA0FA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Bild 1" descr="BMEIA_Powerpoint_01-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958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D045-F7E4-42E2-9E76-F35F85B0069E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5198-7229-4F1C-B71A-518412AFA0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39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D045-F7E4-42E2-9E76-F35F85B0069E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5198-7229-4F1C-B71A-518412AFA0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634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D045-F7E4-42E2-9E76-F35F85B0069E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5198-7229-4F1C-B71A-518412AFA0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214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D045-F7E4-42E2-9E76-F35F85B0069E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5198-7229-4F1C-B71A-518412AFA0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689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D045-F7E4-42E2-9E76-F35F85B0069E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5198-7229-4F1C-B71A-518412AFA0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754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D045-F7E4-42E2-9E76-F35F85B0069E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5198-7229-4F1C-B71A-518412AFA0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237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6D045-F7E4-42E2-9E76-F35F85B0069E}" type="datetimeFigureOut">
              <a:rPr lang="de-AT" smtClean="0"/>
              <a:t>09.11.2015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A5198-7229-4F1C-B71A-518412AFA0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114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bmeia.gv.at/" TargetMode="External"/><Relationship Id="rId4" Type="http://schemas.openxmlformats.org/officeDocument/2006/relationships/hyperlink" Target="mailto:martin.kienl@bmeia.gv.a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3" descr="BMEIA_Powerpoint_01-0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6" y="-30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72844" y="3212976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Abteilung VIII.2</a:t>
            </a:r>
            <a:br>
              <a:rPr lang="en-US" sz="36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Integrationskoordination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752600"/>
          </a:xfrm>
        </p:spPr>
        <p:txBody>
          <a:bodyPr>
            <a:normAutofit/>
          </a:bodyPr>
          <a:lstStyle/>
          <a:p>
            <a:endParaRPr lang="de-AT" sz="1600" dirty="0">
              <a:solidFill>
                <a:srgbClr val="4D4D4D"/>
              </a:solidFill>
              <a:latin typeface="Arial Black" panose="020B0A04020102020204" pitchFamily="34" charset="0"/>
            </a:endParaRPr>
          </a:p>
          <a:p>
            <a:r>
              <a:rPr lang="de-AT" sz="18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stv</a:t>
            </a:r>
            <a:r>
              <a:rPr lang="de-AT" sz="1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 Abteilungsleiter Mag. Martin Kienl</a:t>
            </a:r>
          </a:p>
        </p:txBody>
      </p:sp>
    </p:spTree>
    <p:extLst>
      <p:ext uri="{BB962C8B-B14F-4D97-AF65-F5344CB8AC3E}">
        <p14:creationId xmlns:p14="http://schemas.microsoft.com/office/powerpoint/2010/main" val="339245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4" name="Bild 1" descr="BMEIA_Powerpoint_01-0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457200" y="404814"/>
            <a:ext cx="8219256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Zahlen</a:t>
            </a:r>
            <a:endParaRPr lang="de-A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sz="2400" b="1" u="sng" dirty="0" smtClean="0">
                <a:latin typeface="Segoe UI"/>
                <a:cs typeface="Segoe UI"/>
              </a:rPr>
              <a:t>Unterscheidung</a:t>
            </a:r>
            <a:r>
              <a:rPr lang="de-AT" sz="2400" b="1" dirty="0" smtClean="0">
                <a:latin typeface="Segoe UI"/>
                <a:cs typeface="Segoe UI"/>
              </a:rPr>
              <a:t>:</a:t>
            </a:r>
          </a:p>
          <a:p>
            <a:pPr marL="0" indent="0">
              <a:buNone/>
            </a:pPr>
            <a:endParaRPr lang="de-AT" sz="2400" b="1" dirty="0" smtClean="0">
              <a:latin typeface="Segoe UI"/>
              <a:cs typeface="Segoe UI"/>
            </a:endParaRPr>
          </a:p>
          <a:p>
            <a:pPr marL="0" indent="0">
              <a:buNone/>
            </a:pPr>
            <a:r>
              <a:rPr lang="de-AT" sz="2400" b="1" dirty="0" smtClean="0">
                <a:latin typeface="Segoe UI"/>
                <a:cs typeface="Segoe UI"/>
              </a:rPr>
              <a:t>1. Durchreisende </a:t>
            </a:r>
          </a:p>
          <a:p>
            <a:pPr marL="0" indent="0">
              <a:buNone/>
            </a:pPr>
            <a:endParaRPr lang="de-AT" sz="2400" b="1" dirty="0" smtClean="0">
              <a:latin typeface="Segoe UI"/>
              <a:cs typeface="Segoe UI"/>
            </a:endParaRPr>
          </a:p>
          <a:p>
            <a:pPr marL="0" indent="0">
              <a:buNone/>
            </a:pPr>
            <a:r>
              <a:rPr lang="de-AT" sz="2400" b="1" dirty="0" smtClean="0">
                <a:latin typeface="Segoe UI"/>
                <a:cs typeface="Segoe UI"/>
              </a:rPr>
              <a:t>2. Asylwerber </a:t>
            </a:r>
          </a:p>
          <a:p>
            <a:pPr marL="0" indent="0">
              <a:buNone/>
            </a:pPr>
            <a:r>
              <a:rPr lang="de-AT" sz="2400" b="1" dirty="0">
                <a:latin typeface="Segoe UI"/>
                <a:cs typeface="Segoe UI"/>
              </a:rPr>
              <a:t>	</a:t>
            </a:r>
            <a:r>
              <a:rPr lang="de-AT" sz="2400" b="1" dirty="0" smtClean="0">
                <a:latin typeface="Segoe UI"/>
                <a:cs typeface="Segoe UI"/>
              </a:rPr>
              <a:t>- 2014: 28.000</a:t>
            </a:r>
          </a:p>
          <a:p>
            <a:pPr marL="0" indent="0">
              <a:buNone/>
            </a:pPr>
            <a:r>
              <a:rPr lang="de-AT" sz="2400" b="1" dirty="0">
                <a:latin typeface="Segoe UI"/>
                <a:cs typeface="Segoe UI"/>
              </a:rPr>
              <a:t>	</a:t>
            </a:r>
            <a:r>
              <a:rPr lang="de-AT" sz="2400" b="1" dirty="0" smtClean="0">
                <a:latin typeface="Segoe UI"/>
                <a:cs typeface="Segoe UI"/>
              </a:rPr>
              <a:t>- 2015: 80.000 – 85.000</a:t>
            </a:r>
          </a:p>
          <a:p>
            <a:pPr marL="0" indent="0">
              <a:buNone/>
            </a:pPr>
            <a:endParaRPr lang="de-AT" sz="2400" b="1" dirty="0" smtClean="0">
              <a:latin typeface="Segoe UI"/>
              <a:cs typeface="Segoe UI"/>
            </a:endParaRPr>
          </a:p>
          <a:p>
            <a:pPr marL="0" indent="0">
              <a:buNone/>
            </a:pPr>
            <a:r>
              <a:rPr lang="de-AT" sz="2400" b="1" dirty="0" smtClean="0">
                <a:latin typeface="Segoe UI"/>
                <a:cs typeface="Segoe UI"/>
              </a:rPr>
              <a:t>3. Anerkannte Flüchtlinge/Subsidiär Schutzberechtigte</a:t>
            </a:r>
          </a:p>
          <a:p>
            <a:pPr marL="0" indent="0">
              <a:buNone/>
            </a:pPr>
            <a:r>
              <a:rPr lang="de-AT" sz="2400" b="1" dirty="0">
                <a:latin typeface="Segoe UI"/>
                <a:cs typeface="Segoe UI"/>
              </a:rPr>
              <a:t>	</a:t>
            </a:r>
            <a:r>
              <a:rPr lang="de-AT" sz="2400" b="1" dirty="0" smtClean="0">
                <a:latin typeface="Segoe UI"/>
                <a:cs typeface="Segoe UI"/>
              </a:rPr>
              <a:t>- ca. 55-65% Anerkennungsquote</a:t>
            </a:r>
          </a:p>
          <a:p>
            <a:pPr marL="0" indent="0">
              <a:buNone/>
            </a:pPr>
            <a:r>
              <a:rPr lang="de-AT" sz="2400" b="1" dirty="0">
                <a:latin typeface="Segoe UI"/>
                <a:cs typeface="Segoe UI"/>
              </a:rPr>
              <a:t>	</a:t>
            </a:r>
            <a:r>
              <a:rPr lang="de-AT" sz="2400" b="1" dirty="0" smtClean="0">
                <a:latin typeface="Segoe UI"/>
                <a:cs typeface="Segoe UI"/>
              </a:rPr>
              <a:t>- ca. ¾ nach Wien</a:t>
            </a:r>
          </a:p>
          <a:p>
            <a:pPr marL="0" indent="0">
              <a:buNone/>
            </a:pPr>
            <a:endParaRPr lang="de-AT" sz="24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24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24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24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2400" b="1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57248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4" name="Bild 1" descr="BMEIA_Powerpoint_01-0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457200" y="404814"/>
            <a:ext cx="8219256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Grundsätze</a:t>
            </a:r>
            <a:endParaRPr lang="de-A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de-AT" sz="2400" b="1" dirty="0" smtClean="0">
                <a:latin typeface="Segoe UI"/>
                <a:cs typeface="Segoe UI"/>
              </a:rPr>
              <a:t>Aus Fehlern der Vergangenheit lernen</a:t>
            </a:r>
          </a:p>
          <a:p>
            <a:pPr>
              <a:buFont typeface="Wingdings" panose="05000000000000000000" pitchFamily="2" charset="2"/>
              <a:buChar char="§"/>
            </a:pPr>
            <a:endParaRPr lang="de-AT" sz="2400" b="1" dirty="0">
              <a:latin typeface="Segoe UI"/>
              <a:cs typeface="Segoe U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AT" sz="2400" b="1" dirty="0" smtClean="0">
                <a:latin typeface="Segoe UI"/>
                <a:cs typeface="Segoe UI"/>
              </a:rPr>
              <a:t>Früh investieren – Folgekosten vermeiden</a:t>
            </a:r>
          </a:p>
          <a:p>
            <a:pPr>
              <a:buFont typeface="Wingdings" panose="05000000000000000000" pitchFamily="2" charset="2"/>
              <a:buChar char="§"/>
            </a:pPr>
            <a:endParaRPr lang="de-AT" sz="2400" b="1" dirty="0">
              <a:latin typeface="Segoe UI"/>
              <a:cs typeface="Segoe U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AT" sz="2400" b="1" dirty="0" smtClean="0">
                <a:latin typeface="Segoe UI"/>
                <a:cs typeface="Segoe UI"/>
              </a:rPr>
              <a:t>Integration passiert nicht von alleine</a:t>
            </a:r>
          </a:p>
          <a:p>
            <a:pPr marL="0" indent="0">
              <a:buNone/>
            </a:pPr>
            <a:endParaRPr lang="de-AT" sz="2400" b="1" dirty="0">
              <a:latin typeface="Segoe UI"/>
              <a:cs typeface="Segoe U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AT" sz="2400" b="1" dirty="0" smtClean="0">
                <a:latin typeface="Segoe UI"/>
                <a:cs typeface="Segoe UI"/>
              </a:rPr>
              <a:t>Strukturen sind vorhanden</a:t>
            </a:r>
          </a:p>
          <a:p>
            <a:pPr>
              <a:buFont typeface="Wingdings" panose="05000000000000000000" pitchFamily="2" charset="2"/>
              <a:buChar char="§"/>
            </a:pPr>
            <a:endParaRPr lang="de-AT" sz="2400" b="1" dirty="0">
              <a:latin typeface="Segoe UI"/>
              <a:cs typeface="Segoe UI"/>
            </a:endParaRPr>
          </a:p>
          <a:p>
            <a:pPr marL="0" indent="0">
              <a:buNone/>
            </a:pPr>
            <a:r>
              <a:rPr lang="de-AT" sz="2400" b="1" dirty="0" smtClean="0">
                <a:latin typeface="Segoe UI"/>
                <a:cs typeface="Segoe UI"/>
                <a:sym typeface="Wingdings" panose="05000000000000000000" pitchFamily="2" charset="2"/>
              </a:rPr>
              <a:t> dennoch große Herausforderung!</a:t>
            </a:r>
            <a:endParaRPr lang="de-AT" sz="2400" b="1" dirty="0" smtClean="0">
              <a:latin typeface="Segoe UI"/>
              <a:cs typeface="Segoe UI"/>
            </a:endParaRPr>
          </a:p>
          <a:p>
            <a:pPr>
              <a:buFont typeface="Wingdings" panose="05000000000000000000" pitchFamily="2" charset="2"/>
              <a:buChar char="§"/>
            </a:pPr>
            <a:endParaRPr lang="de-AT" sz="2400" b="1" dirty="0">
              <a:latin typeface="Segoe UI"/>
              <a:cs typeface="Segoe UI"/>
            </a:endParaRPr>
          </a:p>
          <a:p>
            <a:pPr>
              <a:buFont typeface="Wingdings" panose="05000000000000000000" pitchFamily="2" charset="2"/>
              <a:buChar char="§"/>
            </a:pPr>
            <a:endParaRPr lang="de-AT" sz="2400" b="1" dirty="0" smtClean="0">
              <a:latin typeface="Segoe UI"/>
              <a:cs typeface="Segoe UI"/>
            </a:endParaRPr>
          </a:p>
          <a:p>
            <a:pPr>
              <a:buFont typeface="Wingdings" panose="05000000000000000000" pitchFamily="2" charset="2"/>
              <a:buChar char="§"/>
            </a:pPr>
            <a:endParaRPr lang="de-AT" sz="2400" b="1" dirty="0" smtClean="0">
              <a:latin typeface="Segoe UI"/>
              <a:cs typeface="Segoe UI"/>
            </a:endParaRPr>
          </a:p>
          <a:p>
            <a:pPr marL="0" indent="0">
              <a:buNone/>
            </a:pPr>
            <a:endParaRPr lang="de-AT" sz="2400" b="1" dirty="0" smtClean="0">
              <a:latin typeface="Segoe UI"/>
              <a:cs typeface="Segoe UI"/>
            </a:endParaRPr>
          </a:p>
          <a:p>
            <a:pPr marL="0" indent="0">
              <a:buNone/>
            </a:pPr>
            <a:endParaRPr lang="de-AT" sz="2400" b="1" dirty="0" smtClean="0">
              <a:latin typeface="Segoe UI"/>
              <a:cs typeface="Segoe UI"/>
            </a:endParaRPr>
          </a:p>
          <a:p>
            <a:pPr marL="0" indent="0">
              <a:buNone/>
            </a:pPr>
            <a:endParaRPr lang="de-AT" sz="2400" b="1" dirty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24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24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24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2400" b="1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7706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4" name="Bild 1" descr="BMEIA_Powerpoint_01-0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457200" y="404814"/>
            <a:ext cx="8219256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Angebote</a:t>
            </a:r>
            <a:endParaRPr lang="de-A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609600" y="141277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de-AT" sz="1800" b="1" dirty="0" smtClean="0">
                <a:latin typeface="Segoe UI"/>
                <a:cs typeface="Segoe UI"/>
              </a:rPr>
              <a:t>Deutschkurse</a:t>
            </a:r>
          </a:p>
          <a:p>
            <a:pPr lvl="1">
              <a:buFontTx/>
              <a:buChar char="-"/>
            </a:pPr>
            <a:r>
              <a:rPr lang="de-AT" sz="1400" b="1" dirty="0" smtClean="0">
                <a:latin typeface="Segoe UI"/>
                <a:cs typeface="Segoe UI"/>
              </a:rPr>
              <a:t>6 Mio. </a:t>
            </a:r>
            <a:r>
              <a:rPr lang="de-AT" sz="1400" b="1" dirty="0" smtClean="0">
                <a:latin typeface="Segoe UI"/>
                <a:cs typeface="Segoe UI"/>
                <a:sym typeface="Wingdings" panose="05000000000000000000" pitchFamily="2" charset="2"/>
              </a:rPr>
              <a:t> 750.000 für </a:t>
            </a:r>
            <a:r>
              <a:rPr lang="de-AT" sz="1400" b="1" dirty="0" err="1" smtClean="0">
                <a:latin typeface="Segoe UI"/>
                <a:cs typeface="Segoe UI"/>
                <a:sym typeface="Wingdings" panose="05000000000000000000" pitchFamily="2" charset="2"/>
              </a:rPr>
              <a:t>Stmk</a:t>
            </a:r>
            <a:r>
              <a:rPr lang="de-AT" sz="1400" b="1" dirty="0" smtClean="0">
                <a:latin typeface="Segoe UI"/>
                <a:cs typeface="Segoe UI"/>
                <a:sym typeface="Wingdings" panose="05000000000000000000" pitchFamily="2" charset="2"/>
              </a:rPr>
              <a:t>.</a:t>
            </a:r>
          </a:p>
          <a:p>
            <a:pPr lvl="2">
              <a:buFontTx/>
              <a:buChar char="-"/>
            </a:pPr>
            <a:r>
              <a:rPr lang="de-AT" sz="1100" b="1" dirty="0" smtClean="0">
                <a:latin typeface="Segoe UI"/>
                <a:cs typeface="Segoe UI"/>
              </a:rPr>
              <a:t>ÖIF Integrationszentrum Steiermark; T</a:t>
            </a:r>
            <a:r>
              <a:rPr lang="de-AT" sz="1100" b="1" dirty="0">
                <a:latin typeface="Segoe UI"/>
                <a:cs typeface="Segoe UI"/>
              </a:rPr>
              <a:t>: 0316 84 17 </a:t>
            </a:r>
            <a:r>
              <a:rPr lang="de-AT" sz="1100" b="1" dirty="0" smtClean="0">
                <a:latin typeface="Segoe UI"/>
                <a:cs typeface="Segoe UI"/>
              </a:rPr>
              <a:t>20; E-Mail: steiermark</a:t>
            </a:r>
            <a:r>
              <a:rPr lang="de-AT" sz="1100" b="1" dirty="0">
                <a:latin typeface="Segoe UI"/>
                <a:cs typeface="Segoe UI"/>
              </a:rPr>
              <a:t>@</a:t>
            </a:r>
            <a:r>
              <a:rPr lang="de-AT" sz="1100" b="1" dirty="0" smtClean="0">
                <a:latin typeface="Segoe UI"/>
                <a:cs typeface="Segoe UI"/>
              </a:rPr>
              <a:t>integrationsfonds.at </a:t>
            </a:r>
          </a:p>
          <a:p>
            <a:pPr lvl="1">
              <a:buFontTx/>
              <a:buChar char="-"/>
            </a:pPr>
            <a:r>
              <a:rPr lang="de-AT" sz="1400" b="1" dirty="0" smtClean="0">
                <a:latin typeface="Segoe UI"/>
                <a:cs typeface="Segoe UI"/>
              </a:rPr>
              <a:t>75 Mio. für 2016</a:t>
            </a:r>
          </a:p>
          <a:p>
            <a:pPr lvl="1">
              <a:buFontTx/>
              <a:buChar char="-"/>
            </a:pPr>
            <a:r>
              <a:rPr lang="de-AT" sz="1400" b="1" dirty="0" smtClean="0">
                <a:latin typeface="Segoe UI"/>
                <a:cs typeface="Segoe UI"/>
              </a:rPr>
              <a:t>Sprachportal </a:t>
            </a:r>
            <a:r>
              <a:rPr lang="de-AT" sz="1400" b="1" dirty="0">
                <a:latin typeface="Segoe UI"/>
                <a:cs typeface="Segoe UI"/>
              </a:rPr>
              <a:t>des ÖIF (www.sprachportal.at</a:t>
            </a:r>
            <a:r>
              <a:rPr lang="de-AT" sz="1400" b="1" dirty="0" smtClean="0">
                <a:latin typeface="Segoe UI"/>
                <a:cs typeface="Segoe UI"/>
              </a:rPr>
              <a:t>)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endParaRPr lang="de-AT" sz="1800" b="1" dirty="0" smtClean="0">
              <a:latin typeface="Segoe UI"/>
              <a:cs typeface="Segoe UI"/>
            </a:endParaRP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de-AT" sz="1800" b="1" dirty="0" smtClean="0">
                <a:latin typeface="Segoe UI"/>
                <a:cs typeface="Segoe UI"/>
              </a:rPr>
              <a:t>Ehrenamtliche unterstützen</a:t>
            </a:r>
          </a:p>
          <a:p>
            <a:pPr lvl="1">
              <a:buFontTx/>
              <a:buChar char="-"/>
            </a:pPr>
            <a:r>
              <a:rPr lang="de-AT" sz="1400" b="1" dirty="0">
                <a:latin typeface="Segoe UI"/>
                <a:cs typeface="Segoe UI"/>
              </a:rPr>
              <a:t>„Treffpunkt-Deutsch“</a:t>
            </a:r>
          </a:p>
          <a:p>
            <a:pPr marL="0" lvl="1" indent="0">
              <a:buNone/>
            </a:pPr>
            <a:endParaRPr lang="de-AT" sz="1800" b="1" dirty="0" smtClean="0">
              <a:latin typeface="Segoe UI"/>
              <a:cs typeface="Segoe UI"/>
            </a:endParaRP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de-AT" sz="1800" b="1" dirty="0" smtClean="0">
                <a:latin typeface="Segoe UI"/>
                <a:cs typeface="Segoe UI"/>
              </a:rPr>
              <a:t>Welcome </a:t>
            </a:r>
            <a:r>
              <a:rPr lang="de-AT" sz="1800" b="1" dirty="0" err="1">
                <a:latin typeface="Segoe UI"/>
                <a:cs typeface="Segoe UI"/>
              </a:rPr>
              <a:t>Desks</a:t>
            </a:r>
            <a:r>
              <a:rPr lang="de-AT" sz="1800" b="1" dirty="0">
                <a:latin typeface="Segoe UI"/>
                <a:cs typeface="Segoe UI"/>
              </a:rPr>
              <a:t> des </a:t>
            </a:r>
            <a:r>
              <a:rPr lang="de-AT" sz="1800" b="1" dirty="0" smtClean="0">
                <a:latin typeface="Segoe UI"/>
                <a:cs typeface="Segoe UI"/>
              </a:rPr>
              <a:t>ÖIF</a:t>
            </a:r>
          </a:p>
          <a:p>
            <a:pPr lvl="1">
              <a:buFontTx/>
              <a:buChar char="-"/>
            </a:pPr>
            <a:r>
              <a:rPr lang="de-AT" sz="1400" b="1" dirty="0">
                <a:latin typeface="Segoe UI"/>
                <a:cs typeface="Segoe UI"/>
              </a:rPr>
              <a:t>Mobile Welcome-</a:t>
            </a:r>
            <a:r>
              <a:rPr lang="de-AT" sz="1400" b="1" dirty="0" err="1">
                <a:latin typeface="Segoe UI"/>
                <a:cs typeface="Segoe UI"/>
              </a:rPr>
              <a:t>Desks</a:t>
            </a:r>
            <a:r>
              <a:rPr lang="de-AT" sz="1400" b="1" dirty="0">
                <a:latin typeface="Segoe UI"/>
                <a:cs typeface="Segoe UI"/>
              </a:rPr>
              <a:t> für Gemeinden/Regionen</a:t>
            </a:r>
          </a:p>
          <a:p>
            <a:pPr marL="0" lvl="1" indent="0">
              <a:buNone/>
            </a:pPr>
            <a:endParaRPr lang="de-AT" sz="1400" b="1" dirty="0" smtClean="0">
              <a:latin typeface="Segoe UI"/>
              <a:cs typeface="Segoe UI"/>
            </a:endParaRP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de-AT" sz="1800" b="1" dirty="0">
                <a:latin typeface="Segoe UI"/>
                <a:cs typeface="Segoe UI"/>
              </a:rPr>
              <a:t>Informationstreffen mit </a:t>
            </a:r>
            <a:r>
              <a:rPr lang="de-AT" sz="1800" b="1" dirty="0" smtClean="0">
                <a:latin typeface="Segoe UI"/>
                <a:cs typeface="Segoe UI"/>
              </a:rPr>
              <a:t>Bürgermeistern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endParaRPr lang="de-AT" sz="1800" b="1" dirty="0" smtClean="0">
              <a:latin typeface="Segoe UI"/>
              <a:cs typeface="Segoe UI"/>
            </a:endParaRP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de-AT" sz="1800" b="1" dirty="0" err="1" smtClean="0">
                <a:latin typeface="Segoe UI"/>
                <a:cs typeface="Segoe UI"/>
              </a:rPr>
              <a:t>Alpbach</a:t>
            </a:r>
            <a:r>
              <a:rPr lang="de-AT" sz="1800" b="1" dirty="0" smtClean="0">
                <a:latin typeface="Segoe UI"/>
                <a:cs typeface="Segoe UI"/>
              </a:rPr>
              <a:t> – Bürgermeister-Handbuch</a:t>
            </a:r>
          </a:p>
          <a:p>
            <a:pPr lvl="1">
              <a:buFontTx/>
              <a:buChar char="-"/>
            </a:pPr>
            <a:r>
              <a:rPr lang="de-AT" sz="1400" b="1" dirty="0">
                <a:latin typeface="Segoe UI"/>
                <a:cs typeface="Segoe UI"/>
              </a:rPr>
              <a:t>http://www.alpbach.org/wp-content/uploads/2015/09/Alpbach_Handbuch_BuergermeisterInnen_Asylquartiere.pdf</a:t>
            </a:r>
          </a:p>
          <a:p>
            <a:pPr marL="0" lvl="1" indent="0">
              <a:buNone/>
            </a:pPr>
            <a:r>
              <a:rPr lang="de-AT" sz="1800" b="1" dirty="0">
                <a:latin typeface="Segoe UI"/>
                <a:cs typeface="Segoe UI"/>
              </a:rPr>
              <a:t>	</a:t>
            </a:r>
          </a:p>
          <a:p>
            <a:pPr marL="0" indent="0">
              <a:buNone/>
            </a:pPr>
            <a:endParaRPr lang="de-AT" sz="1800" b="1" dirty="0" smtClean="0">
              <a:latin typeface="Segoe UI"/>
              <a:cs typeface="Segoe UI"/>
            </a:endParaRPr>
          </a:p>
          <a:p>
            <a:pPr marL="0" indent="0">
              <a:buNone/>
            </a:pPr>
            <a:endParaRPr lang="de-AT" sz="1800" b="1" dirty="0" smtClean="0">
              <a:latin typeface="Segoe UI"/>
              <a:cs typeface="Segoe UI"/>
            </a:endParaRPr>
          </a:p>
          <a:p>
            <a:pPr marL="0" indent="0">
              <a:buNone/>
            </a:pPr>
            <a:endParaRPr lang="de-AT" sz="1800" b="1" dirty="0" smtClean="0">
              <a:latin typeface="Segoe UI"/>
              <a:cs typeface="Segoe UI"/>
            </a:endParaRPr>
          </a:p>
          <a:p>
            <a:pPr marL="0" indent="0">
              <a:buNone/>
            </a:pPr>
            <a:endParaRPr lang="de-AT" sz="1800" b="1" dirty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18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18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18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1800" b="1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86800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4" name="Bild 1" descr="BMEIA_Powerpoint_01-0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457200" y="404814"/>
            <a:ext cx="8219256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Vorbereitung</a:t>
            </a:r>
            <a:endParaRPr lang="de-A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de-AT" sz="2800" b="1" dirty="0" smtClean="0">
                <a:latin typeface="Segoe UI"/>
                <a:cs typeface="Segoe UI"/>
              </a:rPr>
              <a:t>Anerkennungsgesetz für Berufsqualifikationen</a:t>
            </a:r>
          </a:p>
          <a:p>
            <a:pPr>
              <a:buFont typeface="Wingdings" panose="05000000000000000000" pitchFamily="2" charset="2"/>
              <a:buChar char="§"/>
            </a:pPr>
            <a:endParaRPr lang="de-AT" sz="2800" b="1" dirty="0">
              <a:latin typeface="Segoe UI"/>
              <a:cs typeface="Segoe U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AT" sz="2800" b="1" dirty="0" smtClean="0">
                <a:latin typeface="Segoe UI"/>
                <a:cs typeface="Segoe UI"/>
              </a:rPr>
              <a:t>Qualifikationscheck des AMS</a:t>
            </a:r>
          </a:p>
          <a:p>
            <a:pPr marL="457200" lvl="1" indent="0">
              <a:buNone/>
            </a:pPr>
            <a:r>
              <a:rPr lang="de-AT" sz="2000" b="1" dirty="0" smtClean="0">
                <a:latin typeface="Segoe UI"/>
                <a:cs typeface="Segoe UI"/>
              </a:rPr>
              <a:t>- 70 Mio. für 2016</a:t>
            </a:r>
          </a:p>
          <a:p>
            <a:pPr marL="0" indent="0">
              <a:buNone/>
            </a:pPr>
            <a:endParaRPr lang="de-AT" sz="2800" b="1" dirty="0" smtClean="0">
              <a:latin typeface="Segoe UI"/>
              <a:cs typeface="Segoe U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AT" sz="2800" b="1" dirty="0" smtClean="0">
                <a:latin typeface="Segoe UI"/>
                <a:cs typeface="Segoe UI"/>
              </a:rPr>
              <a:t>Orientierungs- und Wertekurse</a:t>
            </a:r>
          </a:p>
          <a:p>
            <a:pPr>
              <a:buFont typeface="Wingdings" panose="05000000000000000000" pitchFamily="2" charset="2"/>
              <a:buChar char="§"/>
            </a:pPr>
            <a:endParaRPr lang="de-AT" sz="2000" b="1" dirty="0">
              <a:latin typeface="Segoe UI"/>
              <a:cs typeface="Segoe UI"/>
            </a:endParaRPr>
          </a:p>
          <a:p>
            <a:pPr lvl="1">
              <a:buFontTx/>
              <a:buChar char="-"/>
            </a:pPr>
            <a:endParaRPr lang="de-AT" sz="2000" b="1" dirty="0" smtClean="0">
              <a:latin typeface="Segoe UI"/>
              <a:cs typeface="Segoe UI"/>
            </a:endParaRPr>
          </a:p>
          <a:p>
            <a:pPr marL="0" indent="0">
              <a:buNone/>
            </a:pPr>
            <a:endParaRPr lang="de-AT" sz="2800" b="1" dirty="0" smtClean="0">
              <a:latin typeface="Segoe UI"/>
              <a:cs typeface="Segoe UI"/>
            </a:endParaRPr>
          </a:p>
          <a:p>
            <a:pPr marL="0" indent="0">
              <a:buNone/>
            </a:pPr>
            <a:endParaRPr lang="de-AT" sz="2800" b="1" dirty="0" smtClean="0">
              <a:latin typeface="Segoe UI"/>
              <a:cs typeface="Segoe UI"/>
            </a:endParaRPr>
          </a:p>
          <a:p>
            <a:pPr marL="0" indent="0">
              <a:buNone/>
            </a:pPr>
            <a:endParaRPr lang="de-AT" sz="28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28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28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2800" b="1" dirty="0" smtClean="0">
              <a:latin typeface="Segoe UI"/>
              <a:cs typeface="Segoe U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AT" sz="2800" b="1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24464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1" descr="BMEIA_Powerpoint_01-0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Inhaltsplatzhalter 3"/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pPr algn="ctr"/>
            <a:endParaRPr lang="de-AT" dirty="0" smtClean="0"/>
          </a:p>
          <a:p>
            <a:pPr algn="ctr"/>
            <a:endParaRPr lang="de-AT" dirty="0"/>
          </a:p>
          <a:p>
            <a:pPr marL="0" indent="0" algn="ctr">
              <a:buNone/>
            </a:pPr>
            <a:r>
              <a:rPr lang="de-AT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Vielen Dank!</a:t>
            </a:r>
          </a:p>
          <a:p>
            <a:pPr marL="0" indent="0">
              <a:buNone/>
            </a:pPr>
            <a:endParaRPr lang="de-AT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AT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A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AT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A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Kontakt:</a:t>
            </a:r>
          </a:p>
          <a:p>
            <a:pPr marL="0" indent="0">
              <a:buNone/>
            </a:pPr>
            <a:endParaRPr lang="de-AT" sz="2000" dirty="0" smtClean="0"/>
          </a:p>
          <a:p>
            <a:pPr marL="0" indent="0">
              <a:buNone/>
            </a:pPr>
            <a:r>
              <a:rPr lang="de-AT" sz="2000" dirty="0" smtClean="0"/>
              <a:t>Mag</a:t>
            </a:r>
            <a:r>
              <a:rPr lang="de-AT" sz="2000" dirty="0"/>
              <a:t>. Martin </a:t>
            </a:r>
            <a:r>
              <a:rPr lang="de-AT" sz="2000" dirty="0" smtClean="0"/>
              <a:t>Kienl</a:t>
            </a:r>
            <a:endParaRPr lang="de-AT" sz="2000" dirty="0"/>
          </a:p>
          <a:p>
            <a:pPr marL="0" indent="0">
              <a:buNone/>
            </a:pPr>
            <a:r>
              <a:rPr lang="de-AT" sz="2000" dirty="0" smtClean="0"/>
              <a:t>Tel</a:t>
            </a:r>
            <a:r>
              <a:rPr lang="de-AT" sz="2000" dirty="0"/>
              <a:t>: +</a:t>
            </a:r>
            <a:r>
              <a:rPr lang="de-AT" sz="2000" dirty="0" smtClean="0"/>
              <a:t>43-501150-4211</a:t>
            </a:r>
          </a:p>
          <a:p>
            <a:pPr marL="0" indent="0">
              <a:buNone/>
            </a:pPr>
            <a:r>
              <a:rPr lang="de-AT" sz="2000" u="sng" dirty="0" smtClean="0">
                <a:hlinkClick r:id="rId4"/>
              </a:rPr>
              <a:t>martin.kienl@bmeia.gv.at</a:t>
            </a:r>
            <a:r>
              <a:rPr lang="de-AT" sz="2000" dirty="0"/>
              <a:t> </a:t>
            </a:r>
          </a:p>
          <a:p>
            <a:pPr marL="0" indent="0">
              <a:buNone/>
            </a:pPr>
            <a:r>
              <a:rPr lang="de-AT" sz="2000" u="sng" dirty="0" smtClean="0">
                <a:hlinkClick r:id="rId5"/>
              </a:rPr>
              <a:t>www.bmeia.gv.at</a:t>
            </a:r>
            <a:endParaRPr lang="de-AT" sz="2000" dirty="0"/>
          </a:p>
          <a:p>
            <a:pPr marL="0" indent="0" algn="ctr">
              <a:buNone/>
            </a:pPr>
            <a:endParaRPr lang="de-AT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90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Bildschirmpräsentation (4:3)</PresentationFormat>
  <Paragraphs>94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Abteilung VIII.2 Integrationskoordination 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Aussenministerium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Abteilung VIII.2 Integrationskoordination</dc:title>
  <dc:creator>raphaela.friedl</dc:creator>
  <cp:lastModifiedBy>FLGOE</cp:lastModifiedBy>
  <cp:revision>19</cp:revision>
  <cp:lastPrinted>2015-11-02T13:17:39Z</cp:lastPrinted>
  <dcterms:created xsi:type="dcterms:W3CDTF">2015-10-13T12:13:10Z</dcterms:created>
  <dcterms:modified xsi:type="dcterms:W3CDTF">2015-11-09T12:27:44Z</dcterms:modified>
</cp:coreProperties>
</file>