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417" r:id="rId2"/>
    <p:sldId id="540" r:id="rId3"/>
    <p:sldId id="524" r:id="rId4"/>
    <p:sldId id="535" r:id="rId5"/>
    <p:sldId id="536" r:id="rId6"/>
    <p:sldId id="525" r:id="rId7"/>
    <p:sldId id="523" r:id="rId8"/>
    <p:sldId id="529" r:id="rId9"/>
    <p:sldId id="526" r:id="rId10"/>
    <p:sldId id="528" r:id="rId11"/>
    <p:sldId id="527" r:id="rId12"/>
    <p:sldId id="538" r:id="rId13"/>
    <p:sldId id="530" r:id="rId14"/>
    <p:sldId id="532" r:id="rId15"/>
    <p:sldId id="531" r:id="rId16"/>
    <p:sldId id="533" r:id="rId17"/>
    <p:sldId id="534" r:id="rId18"/>
    <p:sldId id="537" r:id="rId19"/>
  </p:sldIdLst>
  <p:sldSz cx="9720263" cy="7196138"/>
  <p:notesSz cx="6797675" cy="9874250"/>
  <p:defaultTextStyle>
    <a:defPPr>
      <a:defRPr lang="en-US"/>
    </a:defPPr>
    <a:lvl1pPr algn="l" rtl="0" eaLnBrk="0" fontAlgn="base" hangingPunct="0">
      <a:spcBef>
        <a:spcPct val="0"/>
      </a:spcBef>
      <a:spcAft>
        <a:spcPct val="0"/>
      </a:spcAft>
      <a:defRPr sz="1400" u="sng"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1400" u="sng"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1400" u="sng"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1400" u="sng"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1400" u="sng" kern="1200">
        <a:solidFill>
          <a:schemeClr val="tx1"/>
        </a:solidFill>
        <a:latin typeface="Arial" charset="0"/>
        <a:ea typeface="ＭＳ Ｐゴシック" pitchFamily="1" charset="-128"/>
        <a:cs typeface="+mn-cs"/>
      </a:defRPr>
    </a:lvl5pPr>
    <a:lvl6pPr marL="2286000" algn="l" defTabSz="914400" rtl="0" eaLnBrk="1" latinLnBrk="0" hangingPunct="1">
      <a:defRPr sz="1400" u="sng" kern="1200">
        <a:solidFill>
          <a:schemeClr val="tx1"/>
        </a:solidFill>
        <a:latin typeface="Arial" charset="0"/>
        <a:ea typeface="ＭＳ Ｐゴシック" pitchFamily="1" charset="-128"/>
        <a:cs typeface="+mn-cs"/>
      </a:defRPr>
    </a:lvl6pPr>
    <a:lvl7pPr marL="2743200" algn="l" defTabSz="914400" rtl="0" eaLnBrk="1" latinLnBrk="0" hangingPunct="1">
      <a:defRPr sz="1400" u="sng" kern="1200">
        <a:solidFill>
          <a:schemeClr val="tx1"/>
        </a:solidFill>
        <a:latin typeface="Arial" charset="0"/>
        <a:ea typeface="ＭＳ Ｐゴシック" pitchFamily="1" charset="-128"/>
        <a:cs typeface="+mn-cs"/>
      </a:defRPr>
    </a:lvl7pPr>
    <a:lvl8pPr marL="3200400" algn="l" defTabSz="914400" rtl="0" eaLnBrk="1" latinLnBrk="0" hangingPunct="1">
      <a:defRPr sz="1400" u="sng" kern="1200">
        <a:solidFill>
          <a:schemeClr val="tx1"/>
        </a:solidFill>
        <a:latin typeface="Arial" charset="0"/>
        <a:ea typeface="ＭＳ Ｐゴシック" pitchFamily="1" charset="-128"/>
        <a:cs typeface="+mn-cs"/>
      </a:defRPr>
    </a:lvl8pPr>
    <a:lvl9pPr marL="3657600" algn="l" defTabSz="914400" rtl="0" eaLnBrk="1" latinLnBrk="0" hangingPunct="1">
      <a:defRPr sz="1400" u="sng"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A836"/>
    <a:srgbClr val="00ACEE"/>
    <a:srgbClr val="0000CC"/>
    <a:srgbClr val="E6E6E6"/>
    <a:srgbClr val="D7D7D7"/>
    <a:srgbClr val="E1F20D"/>
    <a:srgbClr val="E3782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5" autoAdjust="0"/>
    <p:restoredTop sz="94632" autoAdjust="0"/>
  </p:normalViewPr>
  <p:slideViewPr>
    <p:cSldViewPr>
      <p:cViewPr>
        <p:scale>
          <a:sx n="100" d="100"/>
          <a:sy n="100" d="100"/>
        </p:scale>
        <p:origin x="-402" y="-72"/>
      </p:cViewPr>
      <p:guideLst>
        <p:guide orient="horz" pos="2266"/>
        <p:guide pos="30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210" y="-7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8"/>
            <a:ext cx="294496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t" anchorCtr="0" compatLnSpc="1">
            <a:prstTxWarp prst="textNoShape">
              <a:avLst/>
            </a:prstTxWarp>
          </a:bodyPr>
          <a:lstStyle>
            <a:lvl1pPr>
              <a:defRPr sz="1200" u="none" smtClean="0"/>
            </a:lvl1pPr>
          </a:lstStyle>
          <a:p>
            <a:pPr>
              <a:defRPr/>
            </a:pPr>
            <a:endParaRPr lang="de-DE"/>
          </a:p>
        </p:txBody>
      </p:sp>
      <p:sp>
        <p:nvSpPr>
          <p:cNvPr id="26627" name="Rectangle 3"/>
          <p:cNvSpPr>
            <a:spLocks noGrp="1" noChangeArrowheads="1"/>
          </p:cNvSpPr>
          <p:nvPr>
            <p:ph type="dt" sz="quarter" idx="1"/>
          </p:nvPr>
        </p:nvSpPr>
        <p:spPr bwMode="auto">
          <a:xfrm>
            <a:off x="3851100" y="8"/>
            <a:ext cx="294496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t" anchorCtr="0" compatLnSpc="1">
            <a:prstTxWarp prst="textNoShape">
              <a:avLst/>
            </a:prstTxWarp>
          </a:bodyPr>
          <a:lstStyle>
            <a:lvl1pPr algn="r">
              <a:defRPr sz="1200" u="none" smtClean="0"/>
            </a:lvl1pPr>
          </a:lstStyle>
          <a:p>
            <a:pPr>
              <a:defRPr/>
            </a:pPr>
            <a:endParaRPr lang="de-DE"/>
          </a:p>
        </p:txBody>
      </p:sp>
      <p:sp>
        <p:nvSpPr>
          <p:cNvPr id="26628" name="Rectangle 4"/>
          <p:cNvSpPr>
            <a:spLocks noGrp="1" noChangeArrowheads="1"/>
          </p:cNvSpPr>
          <p:nvPr>
            <p:ph type="ftr" sz="quarter" idx="2"/>
          </p:nvPr>
        </p:nvSpPr>
        <p:spPr bwMode="auto">
          <a:xfrm>
            <a:off x="1" y="9378490"/>
            <a:ext cx="294496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b" anchorCtr="0" compatLnSpc="1">
            <a:prstTxWarp prst="textNoShape">
              <a:avLst/>
            </a:prstTxWarp>
          </a:bodyPr>
          <a:lstStyle>
            <a:lvl1pPr>
              <a:defRPr sz="1200" u="none" smtClean="0"/>
            </a:lvl1pPr>
          </a:lstStyle>
          <a:p>
            <a:pPr>
              <a:defRPr/>
            </a:pPr>
            <a:endParaRPr lang="de-DE"/>
          </a:p>
        </p:txBody>
      </p:sp>
      <p:sp>
        <p:nvSpPr>
          <p:cNvPr id="26629" name="Rectangle 5"/>
          <p:cNvSpPr>
            <a:spLocks noGrp="1" noChangeArrowheads="1"/>
          </p:cNvSpPr>
          <p:nvPr>
            <p:ph type="sldNum" sz="quarter" idx="3"/>
          </p:nvPr>
        </p:nvSpPr>
        <p:spPr bwMode="auto">
          <a:xfrm>
            <a:off x="3851100" y="9378490"/>
            <a:ext cx="294496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20" tIns="46360" rIns="92720" bIns="46360" numCol="1" anchor="b" anchorCtr="0" compatLnSpc="1">
            <a:prstTxWarp prst="textNoShape">
              <a:avLst/>
            </a:prstTxWarp>
          </a:bodyPr>
          <a:lstStyle>
            <a:lvl1pPr algn="r">
              <a:defRPr sz="1200" u="none" smtClean="0"/>
            </a:lvl1pPr>
          </a:lstStyle>
          <a:p>
            <a:pPr>
              <a:defRPr/>
            </a:pPr>
            <a:fld id="{3ABFFFA5-1F83-40A3-B248-B1D3655443E5}" type="slidenum">
              <a:rPr lang="de-DE"/>
              <a:pPr>
                <a:defRPr/>
              </a:pPr>
              <a:t>‹Nr.›</a:t>
            </a:fld>
            <a:endParaRPr lang="de-DE"/>
          </a:p>
        </p:txBody>
      </p:sp>
    </p:spTree>
    <p:extLst>
      <p:ext uri="{BB962C8B-B14F-4D97-AF65-F5344CB8AC3E}">
        <p14:creationId xmlns:p14="http://schemas.microsoft.com/office/powerpoint/2010/main" val="134535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8"/>
            <a:ext cx="2944960" cy="49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20" tIns="46360" rIns="92720" bIns="46360" numCol="1" anchor="t" anchorCtr="0" compatLnSpc="1">
            <a:prstTxWarp prst="textNoShape">
              <a:avLst/>
            </a:prstTxWarp>
          </a:bodyPr>
          <a:lstStyle>
            <a:lvl1pPr>
              <a:defRPr sz="1200" u="none" smtClean="0"/>
            </a:lvl1pPr>
          </a:lstStyle>
          <a:p>
            <a:pPr>
              <a:defRPr/>
            </a:pPr>
            <a:endParaRPr lang="en-US"/>
          </a:p>
        </p:txBody>
      </p:sp>
      <p:sp>
        <p:nvSpPr>
          <p:cNvPr id="4099" name="Rectangle 3"/>
          <p:cNvSpPr>
            <a:spLocks noGrp="1" noChangeArrowheads="1"/>
          </p:cNvSpPr>
          <p:nvPr>
            <p:ph type="dt" idx="1"/>
          </p:nvPr>
        </p:nvSpPr>
        <p:spPr bwMode="auto">
          <a:xfrm>
            <a:off x="3852718" y="8"/>
            <a:ext cx="2944960" cy="49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20" tIns="46360" rIns="92720" bIns="46360" numCol="1" anchor="t" anchorCtr="0" compatLnSpc="1">
            <a:prstTxWarp prst="textNoShape">
              <a:avLst/>
            </a:prstTxWarp>
          </a:bodyPr>
          <a:lstStyle>
            <a:lvl1pPr algn="r">
              <a:defRPr sz="1200" u="none" smtClean="0"/>
            </a:lvl1pPr>
          </a:lstStyle>
          <a:p>
            <a:pPr>
              <a:defRPr/>
            </a:pPr>
            <a:endParaRPr lang="en-US"/>
          </a:p>
        </p:txBody>
      </p:sp>
      <p:sp>
        <p:nvSpPr>
          <p:cNvPr id="30724" name="Rectangle 4"/>
          <p:cNvSpPr>
            <a:spLocks noGrp="1" noRot="1" noChangeAspect="1" noChangeArrowheads="1" noTextEdit="1"/>
          </p:cNvSpPr>
          <p:nvPr>
            <p:ph type="sldImg" idx="2"/>
          </p:nvPr>
        </p:nvSpPr>
        <p:spPr bwMode="auto">
          <a:xfrm>
            <a:off x="895350" y="736600"/>
            <a:ext cx="5008563" cy="370681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145" y="4690833"/>
            <a:ext cx="4985391" cy="444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20" tIns="46360" rIns="92720" bIns="4636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4102" name="Rectangle 6"/>
          <p:cNvSpPr>
            <a:spLocks noGrp="1" noChangeArrowheads="1"/>
          </p:cNvSpPr>
          <p:nvPr>
            <p:ph type="ftr" sz="quarter" idx="4"/>
          </p:nvPr>
        </p:nvSpPr>
        <p:spPr bwMode="auto">
          <a:xfrm>
            <a:off x="1" y="9380074"/>
            <a:ext cx="2944960" cy="49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20" tIns="46360" rIns="92720" bIns="46360" numCol="1" anchor="b" anchorCtr="0" compatLnSpc="1">
            <a:prstTxWarp prst="textNoShape">
              <a:avLst/>
            </a:prstTxWarp>
          </a:bodyPr>
          <a:lstStyle>
            <a:lvl1pPr>
              <a:defRPr sz="1200" u="none" smtClean="0"/>
            </a:lvl1pPr>
          </a:lstStyle>
          <a:p>
            <a:pPr>
              <a:defRPr/>
            </a:pPr>
            <a:endParaRPr lang="en-US"/>
          </a:p>
        </p:txBody>
      </p:sp>
      <p:sp>
        <p:nvSpPr>
          <p:cNvPr id="4103" name="Rectangle 7"/>
          <p:cNvSpPr>
            <a:spLocks noGrp="1" noChangeArrowheads="1"/>
          </p:cNvSpPr>
          <p:nvPr>
            <p:ph type="sldNum" sz="quarter" idx="5"/>
          </p:nvPr>
        </p:nvSpPr>
        <p:spPr bwMode="auto">
          <a:xfrm>
            <a:off x="3852718" y="9380074"/>
            <a:ext cx="2944960" cy="49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20" tIns="46360" rIns="92720" bIns="46360" numCol="1" anchor="b" anchorCtr="0" compatLnSpc="1">
            <a:prstTxWarp prst="textNoShape">
              <a:avLst/>
            </a:prstTxWarp>
          </a:bodyPr>
          <a:lstStyle>
            <a:lvl1pPr algn="r">
              <a:defRPr sz="1200" u="none" smtClean="0"/>
            </a:lvl1pPr>
          </a:lstStyle>
          <a:p>
            <a:pPr>
              <a:defRPr/>
            </a:pPr>
            <a:fld id="{8115D067-4E6F-49E8-9F21-5297192F713F}" type="slidenum">
              <a:rPr lang="en-US"/>
              <a:pPr>
                <a:defRPr/>
              </a:pPr>
              <a:t>‹Nr.›</a:t>
            </a:fld>
            <a:endParaRPr lang="en-US"/>
          </a:p>
        </p:txBody>
      </p:sp>
    </p:spTree>
    <p:extLst>
      <p:ext uri="{BB962C8B-B14F-4D97-AF65-F5344CB8AC3E}">
        <p14:creationId xmlns:p14="http://schemas.microsoft.com/office/powerpoint/2010/main" val="3763176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457200" algn="l" rtl="0" eaLnBrk="0" fontAlgn="base" hangingPunct="0">
      <a:spcBef>
        <a:spcPct val="30000"/>
      </a:spcBef>
      <a:spcAft>
        <a:spcPct val="0"/>
      </a:spcAft>
      <a:defRPr sz="900" kern="1200">
        <a:solidFill>
          <a:schemeClr val="tx1"/>
        </a:solidFill>
        <a:latin typeface="Arial" charset="0"/>
        <a:ea typeface="+mn-ea"/>
        <a:cs typeface="+mn-cs"/>
      </a:defRPr>
    </a:lvl2pPr>
    <a:lvl3pPr marL="914400" algn="l" rtl="0" eaLnBrk="0" fontAlgn="base" hangingPunct="0">
      <a:spcBef>
        <a:spcPct val="30000"/>
      </a:spcBef>
      <a:spcAft>
        <a:spcPct val="0"/>
      </a:spcAft>
      <a:defRPr sz="900" kern="1200">
        <a:solidFill>
          <a:schemeClr val="tx1"/>
        </a:solidFill>
        <a:latin typeface="Arial" charset="0"/>
        <a:ea typeface="+mn-ea"/>
        <a:cs typeface="+mn-cs"/>
      </a:defRPr>
    </a:lvl3pPr>
    <a:lvl4pPr marL="1371600" algn="l" rtl="0" eaLnBrk="0" fontAlgn="base" hangingPunct="0">
      <a:spcBef>
        <a:spcPct val="30000"/>
      </a:spcBef>
      <a:spcAft>
        <a:spcPct val="0"/>
      </a:spcAft>
      <a:defRPr sz="900" kern="1200">
        <a:solidFill>
          <a:schemeClr val="tx1"/>
        </a:solidFill>
        <a:latin typeface="Arial" charset="0"/>
        <a:ea typeface="+mn-ea"/>
        <a:cs typeface="+mn-cs"/>
      </a:defRPr>
    </a:lvl4pPr>
    <a:lvl5pPr marL="1828800" algn="l"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D18CF44C-9359-4B3C-85A7-D9364F93F3AC}" type="slidenum">
              <a:rPr lang="en-US"/>
              <a:pPr/>
              <a:t>1</a:t>
            </a:fld>
            <a:endParaRPr lang="en-US"/>
          </a:p>
        </p:txBody>
      </p:sp>
      <p:sp>
        <p:nvSpPr>
          <p:cNvPr id="31747" name="Rectangle 2"/>
          <p:cNvSpPr>
            <a:spLocks noGrp="1" noRot="1" noChangeAspect="1" noChangeArrowheads="1" noTextEdit="1"/>
          </p:cNvSpPr>
          <p:nvPr>
            <p:ph type="sldImg"/>
          </p:nvPr>
        </p:nvSpPr>
        <p:spPr>
          <a:xfrm>
            <a:off x="895350" y="736600"/>
            <a:ext cx="5008563" cy="3706813"/>
          </a:xfrm>
          <a:ln/>
        </p:spPr>
      </p:sp>
      <p:sp>
        <p:nvSpPr>
          <p:cNvPr id="31748" name="Rectangle 3"/>
          <p:cNvSpPr>
            <a:spLocks noGrp="1" noChangeArrowheads="1"/>
          </p:cNvSpPr>
          <p:nvPr>
            <p:ph type="body" idx="1"/>
          </p:nvPr>
        </p:nvSpPr>
        <p:spPr>
          <a:xfrm>
            <a:off x="906145" y="4689247"/>
            <a:ext cx="4985391" cy="4444518"/>
          </a:xfrm>
          <a:noFill/>
        </p:spPr>
        <p:txBody>
          <a:bodyPr/>
          <a:lstStyle/>
          <a:p>
            <a:pPr eaLnBrk="1" hangingPunct="1"/>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60"/>
          <p:cNvGrpSpPr>
            <a:grpSpLocks/>
          </p:cNvGrpSpPr>
          <p:nvPr userDrawn="1"/>
        </p:nvGrpSpPr>
        <p:grpSpPr bwMode="auto">
          <a:xfrm>
            <a:off x="0" y="0"/>
            <a:ext cx="9717088" cy="7199313"/>
            <a:chOff x="0" y="0"/>
            <a:chExt cx="6121" cy="4535"/>
          </a:xfrm>
        </p:grpSpPr>
        <p:sp>
          <p:nvSpPr>
            <p:cNvPr id="5" name="Line 9"/>
            <p:cNvSpPr>
              <a:spLocks noChangeShapeType="1"/>
            </p:cNvSpPr>
            <p:nvPr/>
          </p:nvSpPr>
          <p:spPr bwMode="auto">
            <a:xfrm>
              <a:off x="766" y="1872"/>
              <a:ext cx="5355" cy="0"/>
            </a:xfrm>
            <a:prstGeom prst="line">
              <a:avLst/>
            </a:prstGeom>
            <a:noFill/>
            <a:ln w="12700">
              <a:solidFill>
                <a:srgbClr val="E2001A"/>
              </a:solidFill>
              <a:round/>
              <a:headEnd/>
              <a:tailEnd/>
            </a:ln>
          </p:spPr>
          <p:txBody>
            <a:bodyPr wrap="none" anchor="ctr"/>
            <a:lstStyle/>
            <a:p>
              <a:endParaRPr lang="de-DE"/>
            </a:p>
          </p:txBody>
        </p:sp>
        <p:sp>
          <p:nvSpPr>
            <p:cNvPr id="6" name="Line 10"/>
            <p:cNvSpPr>
              <a:spLocks noChangeShapeType="1"/>
            </p:cNvSpPr>
            <p:nvPr/>
          </p:nvSpPr>
          <p:spPr bwMode="auto">
            <a:xfrm>
              <a:off x="766" y="4032"/>
              <a:ext cx="5355" cy="0"/>
            </a:xfrm>
            <a:prstGeom prst="line">
              <a:avLst/>
            </a:prstGeom>
            <a:noFill/>
            <a:ln w="12700">
              <a:solidFill>
                <a:srgbClr val="E2001A"/>
              </a:solidFill>
              <a:round/>
              <a:headEnd/>
              <a:tailEnd/>
            </a:ln>
          </p:spPr>
          <p:txBody>
            <a:bodyPr wrap="none" anchor="ctr"/>
            <a:lstStyle/>
            <a:p>
              <a:endParaRPr lang="de-DE"/>
            </a:p>
          </p:txBody>
        </p:sp>
        <p:sp>
          <p:nvSpPr>
            <p:cNvPr id="7" name="Line 11"/>
            <p:cNvSpPr>
              <a:spLocks noChangeShapeType="1"/>
            </p:cNvSpPr>
            <p:nvPr/>
          </p:nvSpPr>
          <p:spPr bwMode="auto">
            <a:xfrm>
              <a:off x="766" y="2355"/>
              <a:ext cx="5355" cy="0"/>
            </a:xfrm>
            <a:prstGeom prst="line">
              <a:avLst/>
            </a:prstGeom>
            <a:noFill/>
            <a:ln w="12700">
              <a:solidFill>
                <a:srgbClr val="E2001A"/>
              </a:solidFill>
              <a:round/>
              <a:headEnd/>
              <a:tailEnd/>
            </a:ln>
          </p:spPr>
          <p:txBody>
            <a:bodyPr wrap="none" anchor="ctr"/>
            <a:lstStyle/>
            <a:p>
              <a:endParaRPr lang="de-DE"/>
            </a:p>
          </p:txBody>
        </p:sp>
        <p:pic>
          <p:nvPicPr>
            <p:cNvPr id="8" name="Picture 14" descr=" "/>
            <p:cNvPicPr>
              <a:picLocks noChangeAspect="1" noChangeArrowheads="1"/>
            </p:cNvPicPr>
            <p:nvPr/>
          </p:nvPicPr>
          <p:blipFill>
            <a:blip r:embed="rId2"/>
            <a:srcRect/>
            <a:stretch>
              <a:fillRect/>
            </a:stretch>
          </p:blipFill>
          <p:spPr bwMode="auto">
            <a:xfrm>
              <a:off x="0" y="0"/>
              <a:ext cx="722" cy="4535"/>
            </a:xfrm>
            <a:prstGeom prst="rect">
              <a:avLst/>
            </a:prstGeom>
            <a:noFill/>
            <a:ln w="9525">
              <a:noFill/>
              <a:miter lim="800000"/>
              <a:headEnd/>
              <a:tailEnd/>
            </a:ln>
          </p:spPr>
        </p:pic>
        <p:pic>
          <p:nvPicPr>
            <p:cNvPr id="9" name="Picture 65" descr="Composite_Logo_red_3DCMYK_09_27_04_oH"/>
            <p:cNvPicPr>
              <a:picLocks noChangeAspect="1" noChangeArrowheads="1"/>
            </p:cNvPicPr>
            <p:nvPr/>
          </p:nvPicPr>
          <p:blipFill>
            <a:blip r:embed="rId3"/>
            <a:srcRect/>
            <a:stretch>
              <a:fillRect/>
            </a:stretch>
          </p:blipFill>
          <p:spPr bwMode="auto">
            <a:xfrm>
              <a:off x="4980" y="289"/>
              <a:ext cx="906" cy="587"/>
            </a:xfrm>
            <a:prstGeom prst="rect">
              <a:avLst/>
            </a:prstGeom>
            <a:noFill/>
            <a:ln w="9525">
              <a:noFill/>
              <a:miter lim="800000"/>
              <a:headEnd/>
              <a:tailEnd/>
            </a:ln>
          </p:spPr>
        </p:pic>
        <p:pic>
          <p:nvPicPr>
            <p:cNvPr id="10" name="Picture 66" descr="BACA Mof UC CMYK VETT (H)"/>
            <p:cNvPicPr>
              <a:picLocks noChangeAspect="1" noChangeArrowheads="1"/>
            </p:cNvPicPr>
            <p:nvPr userDrawn="1"/>
          </p:nvPicPr>
          <p:blipFill>
            <a:blip r:embed="rId4"/>
            <a:srcRect l="13283"/>
            <a:stretch>
              <a:fillRect/>
            </a:stretch>
          </p:blipFill>
          <p:spPr bwMode="auto">
            <a:xfrm>
              <a:off x="720" y="312"/>
              <a:ext cx="2644" cy="587"/>
            </a:xfrm>
            <a:prstGeom prst="rect">
              <a:avLst/>
            </a:prstGeom>
            <a:noFill/>
            <a:ln w="9525">
              <a:noFill/>
              <a:miter lim="800000"/>
              <a:headEnd/>
              <a:tailEnd/>
            </a:ln>
          </p:spPr>
        </p:pic>
      </p:grpSp>
      <p:sp>
        <p:nvSpPr>
          <p:cNvPr id="3074" name="Rectangle 2"/>
          <p:cNvSpPr>
            <a:spLocks noGrp="1" noChangeArrowheads="1"/>
          </p:cNvSpPr>
          <p:nvPr>
            <p:ph type="ctrTitle"/>
          </p:nvPr>
        </p:nvSpPr>
        <p:spPr>
          <a:xfrm>
            <a:off x="1211263" y="1666875"/>
            <a:ext cx="8154987" cy="1219200"/>
          </a:xfrm>
        </p:spPr>
        <p:txBody>
          <a:bodyPr anchor="b"/>
          <a:lstStyle>
            <a:lvl1pPr>
              <a:defRPr sz="2400"/>
            </a:lvl1pPr>
          </a:lstStyle>
          <a:p>
            <a:pPr lvl="0"/>
            <a:r>
              <a:rPr lang="de-DE" noProof="0" smtClean="0"/>
              <a:t>Fare clic per modificare stile</a:t>
            </a:r>
          </a:p>
        </p:txBody>
      </p:sp>
      <p:sp>
        <p:nvSpPr>
          <p:cNvPr id="3075" name="Rectangle 3"/>
          <p:cNvSpPr>
            <a:spLocks noGrp="1" noChangeArrowheads="1"/>
          </p:cNvSpPr>
          <p:nvPr>
            <p:ph type="subTitle" idx="1"/>
          </p:nvPr>
        </p:nvSpPr>
        <p:spPr>
          <a:xfrm>
            <a:off x="1211263" y="3028950"/>
            <a:ext cx="8154987" cy="609600"/>
          </a:xfrm>
        </p:spPr>
        <p:txBody>
          <a:bodyPr anchor="b"/>
          <a:lstStyle>
            <a:lvl1pPr marL="0" indent="0">
              <a:buFont typeface="Wingdings" pitchFamily="2" charset="2"/>
              <a:buNone/>
              <a:defRPr/>
            </a:lvl1pPr>
          </a:lstStyle>
          <a:p>
            <a:pPr lvl="0"/>
            <a:r>
              <a:rPr lang="de-DE" noProof="0" smtClean="0"/>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6"/>
          <p:cNvSpPr>
            <a:spLocks noGrp="1" noChangeArrowheads="1"/>
          </p:cNvSpPr>
          <p:nvPr>
            <p:ph type="sldNum" sz="quarter" idx="10"/>
          </p:nvPr>
        </p:nvSpPr>
        <p:spPr>
          <a:ln/>
        </p:spPr>
        <p:txBody>
          <a:bodyPr/>
          <a:lstStyle>
            <a:lvl1pPr>
              <a:defRPr/>
            </a:lvl1pPr>
          </a:lstStyle>
          <a:p>
            <a:pPr>
              <a:defRPr/>
            </a:pPr>
            <a:fld id="{AA16F736-A6E2-417B-A49A-136394D65276}"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27900" y="0"/>
            <a:ext cx="2038350" cy="6297613"/>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1211263" y="0"/>
            <a:ext cx="5964237" cy="62976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6"/>
          <p:cNvSpPr>
            <a:spLocks noGrp="1" noChangeArrowheads="1"/>
          </p:cNvSpPr>
          <p:nvPr>
            <p:ph type="sldNum" sz="quarter" idx="10"/>
          </p:nvPr>
        </p:nvSpPr>
        <p:spPr>
          <a:ln/>
        </p:spPr>
        <p:txBody>
          <a:bodyPr/>
          <a:lstStyle>
            <a:lvl1pPr>
              <a:defRPr/>
            </a:lvl1pPr>
          </a:lstStyle>
          <a:p>
            <a:pPr>
              <a:defRPr/>
            </a:pPr>
            <a:fld id="{A48CF9E7-A7BD-4233-9A1B-95AE4917227F}"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211263" y="0"/>
            <a:ext cx="8154987" cy="950913"/>
          </a:xfr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1211263" y="1258888"/>
            <a:ext cx="8154987" cy="5038725"/>
          </a:xfrm>
        </p:spPr>
        <p:txBody>
          <a:bodyPr/>
          <a:lstStyle/>
          <a:p>
            <a:pPr lvl="0"/>
            <a:endParaRPr lang="de-AT"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D91D5968-CC7F-4BE5-8A88-6B31554CD482}"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6"/>
          <p:cNvSpPr>
            <a:spLocks noGrp="1" noChangeArrowheads="1"/>
          </p:cNvSpPr>
          <p:nvPr>
            <p:ph type="sldNum" sz="quarter" idx="10"/>
          </p:nvPr>
        </p:nvSpPr>
        <p:spPr>
          <a:ln/>
        </p:spPr>
        <p:txBody>
          <a:bodyPr/>
          <a:lstStyle>
            <a:lvl1pPr>
              <a:defRPr/>
            </a:lvl1pPr>
          </a:lstStyle>
          <a:p>
            <a:pPr>
              <a:defRPr/>
            </a:pPr>
            <a:fld id="{6B4FF7F8-9748-4636-958C-F94C95A73AB6}"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8350" y="4624388"/>
            <a:ext cx="8261350" cy="1428750"/>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68350" y="3049588"/>
            <a:ext cx="8261350"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08397F82-5595-4C54-9305-6DAE80D655D0}"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1211263" y="1258888"/>
            <a:ext cx="4000500"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5364163" y="1258888"/>
            <a:ext cx="4002087"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6"/>
          <p:cNvSpPr>
            <a:spLocks noGrp="1" noChangeArrowheads="1"/>
          </p:cNvSpPr>
          <p:nvPr>
            <p:ph type="sldNum" sz="quarter" idx="10"/>
          </p:nvPr>
        </p:nvSpPr>
        <p:spPr>
          <a:ln/>
        </p:spPr>
        <p:txBody>
          <a:bodyPr/>
          <a:lstStyle>
            <a:lvl1pPr>
              <a:defRPr/>
            </a:lvl1pPr>
          </a:lstStyle>
          <a:p>
            <a:pPr>
              <a:defRPr/>
            </a:pPr>
            <a:fld id="{9B6EA9F7-77AC-44D1-8FDC-3A42AD0E6F6B}"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5775" y="288925"/>
            <a:ext cx="8748713" cy="1198563"/>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85775" y="1611313"/>
            <a:ext cx="4295775" cy="671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85775" y="2282825"/>
            <a:ext cx="4295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937125" y="1611313"/>
            <a:ext cx="4297363" cy="671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937125" y="2282825"/>
            <a:ext cx="4297363"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6"/>
          <p:cNvSpPr>
            <a:spLocks noGrp="1" noChangeArrowheads="1"/>
          </p:cNvSpPr>
          <p:nvPr>
            <p:ph type="sldNum" sz="quarter" idx="10"/>
          </p:nvPr>
        </p:nvSpPr>
        <p:spPr>
          <a:ln/>
        </p:spPr>
        <p:txBody>
          <a:bodyPr/>
          <a:lstStyle>
            <a:lvl1pPr>
              <a:defRPr/>
            </a:lvl1pPr>
          </a:lstStyle>
          <a:p>
            <a:pPr>
              <a:defRPr/>
            </a:pPr>
            <a:fld id="{3C5A5B62-77AB-4D7E-A14E-A01211CC8E28}"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6"/>
          <p:cNvSpPr>
            <a:spLocks noGrp="1" noChangeArrowheads="1"/>
          </p:cNvSpPr>
          <p:nvPr>
            <p:ph type="sldNum" sz="quarter" idx="10"/>
          </p:nvPr>
        </p:nvSpPr>
        <p:spPr>
          <a:ln/>
        </p:spPr>
        <p:txBody>
          <a:bodyPr/>
          <a:lstStyle>
            <a:lvl1pPr>
              <a:defRPr/>
            </a:lvl1pPr>
          </a:lstStyle>
          <a:p>
            <a:pPr>
              <a:defRPr/>
            </a:pPr>
            <a:fld id="{1469CE31-F4B7-4E89-A5A2-89CF6114DD9D}"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C41B03-F634-4B87-8803-29B53AB0FD27}"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85775" y="285750"/>
            <a:ext cx="3198813" cy="1220788"/>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800475" y="285750"/>
            <a:ext cx="5434013" cy="61420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85775" y="1506538"/>
            <a:ext cx="31988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9740AD2-499C-4796-A511-C6E980ACA9E6}"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05000" y="5037138"/>
            <a:ext cx="5832475" cy="595312"/>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905000" y="642938"/>
            <a:ext cx="5832475" cy="431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905000" y="5632450"/>
            <a:ext cx="58324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42575C0-51EC-4124-B669-67A63D45E873}"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1263" y="0"/>
            <a:ext cx="8154987" cy="9509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Fare clic per modificare stile</a:t>
            </a:r>
          </a:p>
        </p:txBody>
      </p:sp>
      <p:sp>
        <p:nvSpPr>
          <p:cNvPr id="1027" name="Rectangle 3"/>
          <p:cNvSpPr>
            <a:spLocks noGrp="1" noChangeArrowheads="1"/>
          </p:cNvSpPr>
          <p:nvPr>
            <p:ph type="body" idx="1"/>
          </p:nvPr>
        </p:nvSpPr>
        <p:spPr bwMode="auto">
          <a:xfrm>
            <a:off x="1211263" y="1258888"/>
            <a:ext cx="8154987"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2"/>
            <a:endParaRPr lang="de-DE" smtClean="0"/>
          </a:p>
        </p:txBody>
      </p:sp>
      <p:sp>
        <p:nvSpPr>
          <p:cNvPr id="1030" name="Rectangle 6"/>
          <p:cNvSpPr>
            <a:spLocks noGrp="1" noChangeArrowheads="1"/>
          </p:cNvSpPr>
          <p:nvPr>
            <p:ph type="sldNum" sz="quarter" idx="4"/>
          </p:nvPr>
        </p:nvSpPr>
        <p:spPr bwMode="auto">
          <a:xfrm>
            <a:off x="0" y="6391275"/>
            <a:ext cx="838200"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66788">
              <a:defRPr sz="1200" b="1" u="none" smtClean="0">
                <a:solidFill>
                  <a:srgbClr val="E2001A"/>
                </a:solidFill>
              </a:defRPr>
            </a:lvl1pPr>
          </a:lstStyle>
          <a:p>
            <a:pPr>
              <a:defRPr/>
            </a:pPr>
            <a:fld id="{DC053F38-E87D-4655-8192-F088DD70489D}" type="slidenum">
              <a:rPr lang="de-DE"/>
              <a:pPr>
                <a:defRPr/>
              </a:pPr>
              <a:t>‹Nr.›</a:t>
            </a:fld>
            <a:endParaRPr lang="de-DE"/>
          </a:p>
        </p:txBody>
      </p:sp>
      <p:grpSp>
        <p:nvGrpSpPr>
          <p:cNvPr id="1029" name="Group 61"/>
          <p:cNvGrpSpPr>
            <a:grpSpLocks/>
          </p:cNvGrpSpPr>
          <p:nvPr userDrawn="1"/>
        </p:nvGrpSpPr>
        <p:grpSpPr bwMode="auto">
          <a:xfrm>
            <a:off x="260350" y="0"/>
            <a:ext cx="9459913" cy="7196138"/>
            <a:chOff x="164" y="0"/>
            <a:chExt cx="5959" cy="4533"/>
          </a:xfrm>
        </p:grpSpPr>
        <p:sp>
          <p:nvSpPr>
            <p:cNvPr id="2" name="Line 62"/>
            <p:cNvSpPr>
              <a:spLocks noChangeShapeType="1"/>
            </p:cNvSpPr>
            <p:nvPr/>
          </p:nvSpPr>
          <p:spPr bwMode="auto">
            <a:xfrm>
              <a:off x="528" y="0"/>
              <a:ext cx="2" cy="4533"/>
            </a:xfrm>
            <a:prstGeom prst="line">
              <a:avLst/>
            </a:prstGeom>
            <a:noFill/>
            <a:ln w="12700">
              <a:solidFill>
                <a:srgbClr val="E2001A"/>
              </a:solidFill>
              <a:round/>
              <a:headEnd/>
              <a:tailEnd type="none" w="med" len="lg"/>
            </a:ln>
            <a:effectLst/>
          </p:spPr>
          <p:txBody>
            <a:bodyPr lIns="0" tIns="0" rIns="0" bIns="0" anchor="ctr">
              <a:spAutoFit/>
            </a:bodyPr>
            <a:lstStyle/>
            <a:p>
              <a:endParaRPr lang="de-DE"/>
            </a:p>
          </p:txBody>
        </p:sp>
        <p:sp>
          <p:nvSpPr>
            <p:cNvPr id="1031" name="Line 63"/>
            <p:cNvSpPr>
              <a:spLocks noChangeShapeType="1"/>
            </p:cNvSpPr>
            <p:nvPr/>
          </p:nvSpPr>
          <p:spPr bwMode="auto">
            <a:xfrm>
              <a:off x="763" y="608"/>
              <a:ext cx="5360" cy="0"/>
            </a:xfrm>
            <a:prstGeom prst="line">
              <a:avLst/>
            </a:prstGeom>
            <a:noFill/>
            <a:ln w="12700">
              <a:solidFill>
                <a:srgbClr val="E2001A"/>
              </a:solidFill>
              <a:round/>
              <a:headEnd/>
              <a:tailEnd type="none" w="med" len="lg"/>
            </a:ln>
            <a:effectLst/>
          </p:spPr>
          <p:txBody>
            <a:bodyPr lIns="0" tIns="0" rIns="0" bIns="0" anchor="ctr">
              <a:spAutoFit/>
            </a:bodyPr>
            <a:lstStyle/>
            <a:p>
              <a:endParaRPr lang="de-DE"/>
            </a:p>
          </p:txBody>
        </p:sp>
        <p:pic>
          <p:nvPicPr>
            <p:cNvPr id="1032" name="Picture 64" descr="BACA Mof UC CMYK VETT Small"/>
            <p:cNvPicPr>
              <a:picLocks noChangeAspect="1" noChangeArrowheads="1"/>
            </p:cNvPicPr>
            <p:nvPr userDrawn="1"/>
          </p:nvPicPr>
          <p:blipFill>
            <a:blip r:embed="rId14"/>
            <a:srcRect/>
            <a:stretch>
              <a:fillRect/>
            </a:stretch>
          </p:blipFill>
          <p:spPr bwMode="auto">
            <a:xfrm rot="-5400000">
              <a:off x="-984" y="1383"/>
              <a:ext cx="2504" cy="207"/>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66788" rtl="0" eaLnBrk="0" fontAlgn="base" hangingPunct="0">
        <a:spcBef>
          <a:spcPct val="0"/>
        </a:spcBef>
        <a:spcAft>
          <a:spcPct val="0"/>
        </a:spcAft>
        <a:defRPr sz="2000" b="1">
          <a:solidFill>
            <a:schemeClr val="tx2"/>
          </a:solidFill>
          <a:latin typeface="+mj-lt"/>
          <a:ea typeface="+mj-ea"/>
          <a:cs typeface="+mj-cs"/>
        </a:defRPr>
      </a:lvl1pPr>
      <a:lvl2pPr algn="l" defTabSz="966788" rtl="0" eaLnBrk="0" fontAlgn="base" hangingPunct="0">
        <a:spcBef>
          <a:spcPct val="0"/>
        </a:spcBef>
        <a:spcAft>
          <a:spcPct val="0"/>
        </a:spcAft>
        <a:defRPr sz="2000" b="1">
          <a:solidFill>
            <a:schemeClr val="tx2"/>
          </a:solidFill>
          <a:latin typeface="Arial" charset="0"/>
          <a:ea typeface="ＭＳ Ｐゴシック" pitchFamily="1" charset="-128"/>
        </a:defRPr>
      </a:lvl2pPr>
      <a:lvl3pPr algn="l" defTabSz="966788" rtl="0" eaLnBrk="0" fontAlgn="base" hangingPunct="0">
        <a:spcBef>
          <a:spcPct val="0"/>
        </a:spcBef>
        <a:spcAft>
          <a:spcPct val="0"/>
        </a:spcAft>
        <a:defRPr sz="2000" b="1">
          <a:solidFill>
            <a:schemeClr val="tx2"/>
          </a:solidFill>
          <a:latin typeface="Arial" charset="0"/>
          <a:ea typeface="ＭＳ Ｐゴシック" pitchFamily="1" charset="-128"/>
        </a:defRPr>
      </a:lvl3pPr>
      <a:lvl4pPr algn="l" defTabSz="966788" rtl="0" eaLnBrk="0" fontAlgn="base" hangingPunct="0">
        <a:spcBef>
          <a:spcPct val="0"/>
        </a:spcBef>
        <a:spcAft>
          <a:spcPct val="0"/>
        </a:spcAft>
        <a:defRPr sz="2000" b="1">
          <a:solidFill>
            <a:schemeClr val="tx2"/>
          </a:solidFill>
          <a:latin typeface="Arial" charset="0"/>
          <a:ea typeface="ＭＳ Ｐゴシック" pitchFamily="1" charset="-128"/>
        </a:defRPr>
      </a:lvl4pPr>
      <a:lvl5pPr algn="l" defTabSz="966788" rtl="0" eaLnBrk="0" fontAlgn="base" hangingPunct="0">
        <a:spcBef>
          <a:spcPct val="0"/>
        </a:spcBef>
        <a:spcAft>
          <a:spcPct val="0"/>
        </a:spcAft>
        <a:defRPr sz="2000" b="1">
          <a:solidFill>
            <a:schemeClr val="tx2"/>
          </a:solidFill>
          <a:latin typeface="Arial" charset="0"/>
          <a:ea typeface="ＭＳ Ｐゴシック" pitchFamily="1" charset="-128"/>
        </a:defRPr>
      </a:lvl5pPr>
      <a:lvl6pPr marL="457200" algn="l" defTabSz="966788" rtl="0" fontAlgn="base">
        <a:spcBef>
          <a:spcPct val="0"/>
        </a:spcBef>
        <a:spcAft>
          <a:spcPct val="0"/>
        </a:spcAft>
        <a:defRPr sz="2000" b="1">
          <a:solidFill>
            <a:schemeClr val="tx2"/>
          </a:solidFill>
          <a:latin typeface="Arial" charset="0"/>
          <a:ea typeface="ＭＳ Ｐゴシック" pitchFamily="1" charset="-128"/>
        </a:defRPr>
      </a:lvl6pPr>
      <a:lvl7pPr marL="914400" algn="l" defTabSz="966788" rtl="0" fontAlgn="base">
        <a:spcBef>
          <a:spcPct val="0"/>
        </a:spcBef>
        <a:spcAft>
          <a:spcPct val="0"/>
        </a:spcAft>
        <a:defRPr sz="2000" b="1">
          <a:solidFill>
            <a:schemeClr val="tx2"/>
          </a:solidFill>
          <a:latin typeface="Arial" charset="0"/>
          <a:ea typeface="ＭＳ Ｐゴシック" pitchFamily="1" charset="-128"/>
        </a:defRPr>
      </a:lvl7pPr>
      <a:lvl8pPr marL="1371600" algn="l" defTabSz="966788" rtl="0" fontAlgn="base">
        <a:spcBef>
          <a:spcPct val="0"/>
        </a:spcBef>
        <a:spcAft>
          <a:spcPct val="0"/>
        </a:spcAft>
        <a:defRPr sz="2000" b="1">
          <a:solidFill>
            <a:schemeClr val="tx2"/>
          </a:solidFill>
          <a:latin typeface="Arial" charset="0"/>
          <a:ea typeface="ＭＳ Ｐゴシック" pitchFamily="1" charset="-128"/>
        </a:defRPr>
      </a:lvl8pPr>
      <a:lvl9pPr marL="1828800" algn="l" defTabSz="966788" rtl="0" fontAlgn="base">
        <a:spcBef>
          <a:spcPct val="0"/>
        </a:spcBef>
        <a:spcAft>
          <a:spcPct val="0"/>
        </a:spcAft>
        <a:defRPr sz="2000" b="1">
          <a:solidFill>
            <a:schemeClr val="tx2"/>
          </a:solidFill>
          <a:latin typeface="Arial" charset="0"/>
          <a:ea typeface="ＭＳ Ｐゴシック" pitchFamily="1" charset="-128"/>
        </a:defRPr>
      </a:lvl9pPr>
    </p:titleStyle>
    <p:bodyStyle>
      <a:lvl1pPr marL="190500" indent="-190500" algn="l" defTabSz="966788"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mn-ea"/>
          <a:cs typeface="+mn-cs"/>
        </a:defRPr>
      </a:lvl1pPr>
      <a:lvl2pPr marL="573088" indent="-192088" algn="l" defTabSz="966788"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mn-ea"/>
        </a:defRPr>
      </a:lvl2pPr>
      <a:lvl3pPr marL="955675" indent="-192088" algn="l" defTabSz="966788"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mn-ea"/>
        </a:defRPr>
      </a:lvl3pPr>
      <a:lvl4pPr marL="1331913" indent="-185738" algn="l" defTabSz="966788"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mn-ea"/>
        </a:defRPr>
      </a:lvl4pPr>
      <a:lvl5pPr marL="1714500" indent="-192088" algn="l" defTabSz="966788" rtl="0" eaLnBrk="0" fontAlgn="base" hangingPunct="0">
        <a:spcBef>
          <a:spcPct val="20000"/>
        </a:spcBef>
        <a:spcAft>
          <a:spcPct val="0"/>
        </a:spcAft>
        <a:buClr>
          <a:srgbClr val="E2001A"/>
        </a:buClr>
        <a:buFont typeface="Wingdings" pitchFamily="2" charset="2"/>
        <a:buChar char="n"/>
        <a:defRPr sz="1200">
          <a:solidFill>
            <a:schemeClr val="tx1"/>
          </a:solidFill>
          <a:latin typeface="+mn-lt"/>
          <a:ea typeface="+mn-ea"/>
        </a:defRPr>
      </a:lvl5pPr>
      <a:lvl6pPr marL="21717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289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861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433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at/url?sa=i&amp;rct=j&amp;q=&amp;esrc=s&amp;source=images&amp;cd=&amp;cad=rja&amp;uact=8&amp;ved=0CAcQjRxqFQoTCN-okKDmkcgCFYo4FAod-7cPMg&amp;url=http://www.haendle.com/unternehmen/geschaeftspartner/&amp;psig=AFQjCNGUrQNOGexalSCDksdaoAFTiQS6_w&amp;ust=144325720096026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iepresse.com/images/uploads/a/9/4/4651668/Ortstafel-Oesterreich_1422641506319742.jp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at/url?sa=i&amp;rct=j&amp;q=&amp;esrc=s&amp;source=images&amp;cd=&amp;cad=rja&amp;uact=8&amp;ved=0CAcQjRxqFQoTCL_V9IDkkcgCFYOyFAodBCsI1g&amp;url=http://www.telegraph.co.uk/finance/personalfinance/money-saving-tips/jessicainvestigates/10304555/What-can-I-do-if-I-have-no-credit-history.html&amp;psig=AFQjCNEq4ah-PilQZEHrpeYXbBpHUJYFVg&amp;ust=144325661406318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at/url?sa=i&amp;rct=j&amp;q=&amp;esrc=s&amp;source=images&amp;cd=&amp;cad=rja&amp;uact=8&amp;ved=0CAcQjRxqFQoTCPmpovHmkcgCFUZQFAodkKMJEQ&amp;url=http://t3n.de/news/e-payment-10-gruende-489207/wegweiser-risiko-sicherheit/&amp;psig=AFQjCNFxlD_r1oDbuihqxo8_5sMMjGrjbA&amp;ust=144325738508883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93800" y="1725861"/>
            <a:ext cx="8262938" cy="1069975"/>
          </a:xfrm>
          <a:noFill/>
        </p:spPr>
        <p:txBody>
          <a:bodyPr/>
          <a:lstStyle/>
          <a:p>
            <a:pPr eaLnBrk="1" hangingPunct="1"/>
            <a:r>
              <a:rPr lang="de-DE" dirty="0" smtClean="0"/>
              <a:t>Kreditwürdigkeit österreichischer Gemeinden</a:t>
            </a:r>
            <a:br>
              <a:rPr lang="de-DE" dirty="0" smtClean="0"/>
            </a:br>
            <a:r>
              <a:rPr lang="de-DE" dirty="0" smtClean="0"/>
              <a:t>- eine Glaubensfrage?</a:t>
            </a:r>
            <a:endParaRPr lang="de-DE" b="0" dirty="0" smtClean="0"/>
          </a:p>
        </p:txBody>
      </p:sp>
      <p:sp>
        <p:nvSpPr>
          <p:cNvPr id="3075" name="Rectangle 3"/>
          <p:cNvSpPr>
            <a:spLocks noChangeArrowheads="1"/>
          </p:cNvSpPr>
          <p:nvPr/>
        </p:nvSpPr>
        <p:spPr bwMode="auto">
          <a:xfrm>
            <a:off x="1187450" y="2725738"/>
            <a:ext cx="8262938" cy="1017587"/>
          </a:xfrm>
          <a:prstGeom prst="rect">
            <a:avLst/>
          </a:prstGeom>
          <a:noFill/>
          <a:ln w="9525">
            <a:noFill/>
            <a:miter lim="800000"/>
            <a:headEnd/>
            <a:tailEnd/>
          </a:ln>
          <a:effectLst/>
        </p:spPr>
        <p:txBody>
          <a:bodyPr lIns="96653" tIns="48326" rIns="96653" bIns="48326" anchor="b"/>
          <a:lstStyle/>
          <a:p>
            <a:pPr defTabSz="966788" eaLnBrk="1" hangingPunct="1"/>
            <a:r>
              <a:rPr lang="de-DE" sz="1200" u="none" dirty="0" smtClean="0">
                <a:solidFill>
                  <a:schemeClr val="tx2"/>
                </a:solidFill>
              </a:rPr>
              <a:t>23. Landesfachtagung FLGÖ – Steiermark</a:t>
            </a:r>
          </a:p>
          <a:p>
            <a:pPr defTabSz="966788" eaLnBrk="1" hangingPunct="1"/>
            <a:endParaRPr lang="de-DE" sz="1200" u="none" dirty="0" smtClean="0">
              <a:solidFill>
                <a:schemeClr val="tx2"/>
              </a:solidFill>
            </a:endParaRPr>
          </a:p>
          <a:p>
            <a:pPr defTabSz="966788" eaLnBrk="1" hangingPunct="1"/>
            <a:r>
              <a:rPr lang="de-DE" sz="1200" u="none" dirty="0" smtClean="0">
                <a:solidFill>
                  <a:schemeClr val="tx2"/>
                </a:solidFill>
              </a:rPr>
              <a:t>3. November 2015</a:t>
            </a:r>
            <a:endParaRPr lang="de-DE" sz="1200" u="none" dirty="0">
              <a:solidFill>
                <a:schemeClr val="tx2"/>
              </a:solidFill>
            </a:endParaRPr>
          </a:p>
        </p:txBody>
      </p:sp>
      <p:sp>
        <p:nvSpPr>
          <p:cNvPr id="3076" name="Rectangle 4"/>
          <p:cNvSpPr>
            <a:spLocks noChangeArrowheads="1"/>
          </p:cNvSpPr>
          <p:nvPr/>
        </p:nvSpPr>
        <p:spPr bwMode="auto">
          <a:xfrm>
            <a:off x="1209675" y="5892800"/>
            <a:ext cx="4408488" cy="400050"/>
          </a:xfrm>
          <a:prstGeom prst="rect">
            <a:avLst/>
          </a:prstGeom>
          <a:noFill/>
          <a:ln w="9525">
            <a:noFill/>
            <a:miter lim="800000"/>
            <a:headEnd/>
            <a:tailEnd/>
          </a:ln>
          <a:effectLst/>
        </p:spPr>
        <p:txBody>
          <a:bodyPr lIns="95472" tIns="47737" rIns="95472" bIns="47737" anchor="ctr"/>
          <a:lstStyle/>
          <a:p>
            <a:pPr defTabSz="892175" eaLnBrk="1" hangingPunct="1">
              <a:spcBef>
                <a:spcPct val="20000"/>
              </a:spcBef>
              <a:buClr>
                <a:srgbClr val="E2001A"/>
              </a:buClr>
              <a:buFont typeface="Wingdings" pitchFamily="2" charset="2"/>
              <a:buNone/>
            </a:pPr>
            <a:r>
              <a:rPr lang="it-IT" b="1" u="none" dirty="0"/>
              <a:t>Wolfgang </a:t>
            </a:r>
            <a:r>
              <a:rPr lang="it-IT" b="1" u="none" dirty="0" err="1" smtClean="0"/>
              <a:t>Figl</a:t>
            </a:r>
            <a:r>
              <a:rPr lang="it-IT" b="1" u="none" dirty="0" smtClean="0"/>
              <a:t>, </a:t>
            </a:r>
            <a:r>
              <a:rPr lang="it-IT" u="none" dirty="0" smtClean="0"/>
              <a:t>Public Sector</a:t>
            </a:r>
          </a:p>
          <a:p>
            <a:pPr defTabSz="892175" eaLnBrk="1" hangingPunct="1">
              <a:spcBef>
                <a:spcPct val="20000"/>
              </a:spcBef>
              <a:buClr>
                <a:srgbClr val="E2001A"/>
              </a:buClr>
              <a:buFont typeface="Wingdings" pitchFamily="2" charset="2"/>
              <a:buNone/>
            </a:pPr>
            <a:r>
              <a:rPr lang="it-IT" b="1" u="none" dirty="0" smtClean="0"/>
              <a:t>Karin Wisak-Gradinger, </a:t>
            </a:r>
            <a:r>
              <a:rPr lang="it-IT" u="none" dirty="0" smtClean="0"/>
              <a:t>Public Sector</a:t>
            </a:r>
            <a:endParaRPr lang="it-IT" u="none" dirty="0"/>
          </a:p>
        </p:txBody>
      </p:sp>
      <p:sp>
        <p:nvSpPr>
          <p:cNvPr id="3077" name="Rectangle 5"/>
          <p:cNvSpPr>
            <a:spLocks noChangeArrowheads="1"/>
          </p:cNvSpPr>
          <p:nvPr/>
        </p:nvSpPr>
        <p:spPr bwMode="auto">
          <a:xfrm>
            <a:off x="1181100" y="4256286"/>
            <a:ext cx="8262938" cy="1069975"/>
          </a:xfrm>
          <a:prstGeom prst="rect">
            <a:avLst/>
          </a:prstGeom>
          <a:noFill/>
          <a:ln w="9525">
            <a:noFill/>
            <a:miter lim="800000"/>
            <a:headEnd/>
            <a:tailEnd/>
          </a:ln>
          <a:effectLst/>
        </p:spPr>
        <p:txBody>
          <a:bodyPr lIns="96653" tIns="48326" rIns="96653" bIns="48326" anchor="b"/>
          <a:lstStyle/>
          <a:p>
            <a:pPr defTabSz="966788" eaLnBrk="1" hangingPunct="1"/>
            <a:r>
              <a:rPr lang="de-DE" sz="2400" b="1" u="none" dirty="0">
                <a:solidFill>
                  <a:schemeClr val="tx2"/>
                </a:solidFill>
              </a:rPr>
              <a:t>		Herzlich willkommen</a:t>
            </a:r>
            <a:endParaRPr lang="de-DE" sz="2400" u="none" dirty="0">
              <a:solidFill>
                <a:schemeClr val="tx2"/>
              </a:solidFill>
            </a:endParaRPr>
          </a:p>
          <a:p>
            <a:pPr defTabSz="966788" eaLnBrk="1" hangingPunct="1"/>
            <a:endParaRPr lang="de-DE" sz="2400" u="none" dirty="0">
              <a:solidFill>
                <a:schemeClr val="tx2"/>
              </a:solidFill>
            </a:endParaRPr>
          </a:p>
        </p:txBody>
      </p:sp>
      <p:pic>
        <p:nvPicPr>
          <p:cNvPr id="7170" name="Picture 2" descr="https://hannespressl.files.wordpress.com/2014/08/top250-gemeinden-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279" y="4176911"/>
            <a:ext cx="2834109" cy="1715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Nullgewichtung</a:t>
            </a:r>
            <a:r>
              <a:rPr lang="en-US" dirty="0" smtClean="0"/>
              <a:t> von </a:t>
            </a:r>
            <a:r>
              <a:rPr lang="en-US" dirty="0" err="1" smtClean="0"/>
              <a:t>Kommunen</a:t>
            </a:r>
            <a:r>
              <a:rPr lang="en-US" dirty="0" smtClean="0"/>
              <a:t> – </a:t>
            </a:r>
            <a:r>
              <a:rPr lang="en-US" dirty="0" err="1" smtClean="0"/>
              <a:t>bleibt</a:t>
            </a:r>
            <a:r>
              <a:rPr lang="en-US" dirty="0" smtClean="0"/>
              <a:t> </a:t>
            </a:r>
            <a:r>
              <a:rPr lang="en-US" dirty="0" err="1" smtClean="0"/>
              <a:t>sie</a:t>
            </a:r>
            <a:r>
              <a:rPr lang="en-US" dirty="0"/>
              <a:t>?</a:t>
            </a:r>
            <a:endParaRPr lang="de-AT" dirty="0"/>
          </a:p>
        </p:txBody>
      </p:sp>
      <p:sp>
        <p:nvSpPr>
          <p:cNvPr id="3" name="Inhaltsplatzhalter 2"/>
          <p:cNvSpPr>
            <a:spLocks noGrp="1"/>
          </p:cNvSpPr>
          <p:nvPr>
            <p:ph idx="1"/>
          </p:nvPr>
        </p:nvSpPr>
        <p:spPr/>
        <p:txBody>
          <a:bodyPr/>
          <a:lstStyle/>
          <a:p>
            <a:r>
              <a:rPr lang="en-US" sz="1600" dirty="0" err="1" smtClean="0"/>
              <a:t>Noch</a:t>
            </a:r>
            <a:r>
              <a:rPr lang="en-US" sz="1600" dirty="0" smtClean="0"/>
              <a:t> gilt </a:t>
            </a:r>
            <a:r>
              <a:rPr lang="en-US" sz="1600" dirty="0" err="1" smtClean="0"/>
              <a:t>gemäß</a:t>
            </a:r>
            <a:r>
              <a:rPr lang="en-US" sz="1600" dirty="0" smtClean="0"/>
              <a:t> </a:t>
            </a:r>
            <a:r>
              <a:rPr lang="en-US" sz="1600" dirty="0" err="1" smtClean="0"/>
              <a:t>Bankwesengesetz</a:t>
            </a:r>
            <a:r>
              <a:rPr lang="en-US" sz="1600" dirty="0" smtClean="0"/>
              <a:t> der </a:t>
            </a:r>
            <a:r>
              <a:rPr lang="en-US" sz="1600" dirty="0" err="1" smtClean="0"/>
              <a:t>Grundsatz</a:t>
            </a:r>
            <a:r>
              <a:rPr lang="en-US" sz="1600" dirty="0" smtClean="0"/>
              <a:t> der </a:t>
            </a:r>
            <a:r>
              <a:rPr lang="en-US" sz="1600" dirty="0" err="1" smtClean="0"/>
              <a:t>Nullgewichtung</a:t>
            </a:r>
            <a:r>
              <a:rPr lang="en-US" sz="1600" dirty="0" smtClean="0"/>
              <a:t> </a:t>
            </a:r>
            <a:r>
              <a:rPr lang="en-US" sz="1600" dirty="0" err="1" smtClean="0"/>
              <a:t>für</a:t>
            </a:r>
            <a:r>
              <a:rPr lang="en-US" sz="1600" dirty="0" smtClean="0"/>
              <a:t> </a:t>
            </a:r>
            <a:r>
              <a:rPr lang="en-US" sz="1600" dirty="0" err="1" smtClean="0"/>
              <a:t>Kredite</a:t>
            </a:r>
            <a:r>
              <a:rPr lang="en-US" sz="1600" dirty="0" smtClean="0"/>
              <a:t> an Bund, </a:t>
            </a:r>
            <a:r>
              <a:rPr lang="en-US" sz="1600" dirty="0" err="1" smtClean="0"/>
              <a:t>Länder</a:t>
            </a:r>
            <a:r>
              <a:rPr lang="en-US" sz="1600" dirty="0" smtClean="0"/>
              <a:t> und </a:t>
            </a:r>
            <a:r>
              <a:rPr lang="en-US" sz="1600" dirty="0" err="1" smtClean="0"/>
              <a:t>Gemeinden</a:t>
            </a:r>
            <a:endParaRPr lang="en-US" sz="1600" dirty="0" smtClean="0"/>
          </a:p>
          <a:p>
            <a:endParaRPr lang="en-US" sz="1600" dirty="0"/>
          </a:p>
          <a:p>
            <a:r>
              <a:rPr lang="en-US" sz="1600" dirty="0" err="1" smtClean="0"/>
              <a:t>Diese</a:t>
            </a:r>
            <a:r>
              <a:rPr lang="en-US" sz="1600" dirty="0" smtClean="0"/>
              <a:t> </a:t>
            </a:r>
            <a:r>
              <a:rPr lang="en-US" sz="1600" dirty="0" err="1" smtClean="0"/>
              <a:t>Kredite</a:t>
            </a:r>
            <a:r>
              <a:rPr lang="en-US" sz="1600" dirty="0" smtClean="0"/>
              <a:t> </a:t>
            </a:r>
            <a:r>
              <a:rPr lang="en-US" sz="1600" dirty="0" err="1" smtClean="0"/>
              <a:t>werden</a:t>
            </a:r>
            <a:r>
              <a:rPr lang="en-US" sz="1600" dirty="0" smtClean="0"/>
              <a:t> </a:t>
            </a:r>
            <a:r>
              <a:rPr lang="en-US" sz="1600" dirty="0" err="1" smtClean="0"/>
              <a:t>als</a:t>
            </a:r>
            <a:r>
              <a:rPr lang="en-US" sz="1600" dirty="0" smtClean="0"/>
              <a:t> </a:t>
            </a:r>
            <a:r>
              <a:rPr lang="en-US" sz="1600" dirty="0" err="1" smtClean="0"/>
              <a:t>risikolos</a:t>
            </a:r>
            <a:r>
              <a:rPr lang="en-US" sz="1600" dirty="0" smtClean="0"/>
              <a:t> </a:t>
            </a:r>
            <a:r>
              <a:rPr lang="en-US" sz="1600" dirty="0" err="1" smtClean="0"/>
              <a:t>gesehen</a:t>
            </a:r>
            <a:r>
              <a:rPr lang="en-US" sz="1600" dirty="0" smtClean="0"/>
              <a:t> und </a:t>
            </a:r>
            <a:r>
              <a:rPr lang="en-US" sz="1600" dirty="0" err="1" smtClean="0"/>
              <a:t>müssen</a:t>
            </a:r>
            <a:r>
              <a:rPr lang="en-US" sz="1600" dirty="0" smtClean="0"/>
              <a:t> </a:t>
            </a:r>
            <a:r>
              <a:rPr lang="en-US" sz="1600" dirty="0" err="1" smtClean="0"/>
              <a:t>nicht</a:t>
            </a:r>
            <a:r>
              <a:rPr lang="en-US" sz="1600" dirty="0" smtClean="0"/>
              <a:t> </a:t>
            </a:r>
            <a:r>
              <a:rPr lang="en-US" sz="1600" dirty="0" err="1" smtClean="0"/>
              <a:t>mit</a:t>
            </a:r>
            <a:r>
              <a:rPr lang="en-US" sz="1600" dirty="0" smtClean="0"/>
              <a:t> </a:t>
            </a:r>
            <a:r>
              <a:rPr lang="en-US" sz="1600" dirty="0" err="1" smtClean="0"/>
              <a:t>Eigenmitteln</a:t>
            </a:r>
            <a:r>
              <a:rPr lang="en-US" sz="1600" dirty="0" smtClean="0"/>
              <a:t> </a:t>
            </a:r>
            <a:r>
              <a:rPr lang="en-US" sz="1600" dirty="0" err="1" smtClean="0"/>
              <a:t>unterlegt</a:t>
            </a:r>
            <a:r>
              <a:rPr lang="en-US" sz="1600" dirty="0" smtClean="0"/>
              <a:t> </a:t>
            </a:r>
            <a:r>
              <a:rPr lang="en-US" sz="1600" dirty="0" err="1" smtClean="0"/>
              <a:t>werden</a:t>
            </a:r>
            <a:r>
              <a:rPr lang="en-US" sz="1600" dirty="0" smtClean="0"/>
              <a:t>.</a:t>
            </a:r>
          </a:p>
          <a:p>
            <a:endParaRPr lang="en-US" sz="1600" dirty="0"/>
          </a:p>
          <a:p>
            <a:r>
              <a:rPr lang="en-US" sz="1600" dirty="0" err="1" smtClean="0"/>
              <a:t>Mit</a:t>
            </a:r>
            <a:r>
              <a:rPr lang="en-US" sz="1600" dirty="0" smtClean="0"/>
              <a:t> der </a:t>
            </a:r>
            <a:r>
              <a:rPr lang="en-US" sz="1600" dirty="0" err="1" smtClean="0"/>
              <a:t>Staatsschuldenkrise</a:t>
            </a:r>
            <a:r>
              <a:rPr lang="en-US" sz="1600" dirty="0" smtClean="0"/>
              <a:t> </a:t>
            </a:r>
            <a:r>
              <a:rPr lang="en-US" sz="1600" dirty="0" err="1" smtClean="0"/>
              <a:t>wird</a:t>
            </a:r>
            <a:r>
              <a:rPr lang="en-US" sz="1600" dirty="0" smtClean="0"/>
              <a:t> </a:t>
            </a:r>
            <a:r>
              <a:rPr lang="en-US" sz="1600" dirty="0" err="1" smtClean="0"/>
              <a:t>dieser</a:t>
            </a:r>
            <a:r>
              <a:rPr lang="en-US" sz="1600" dirty="0" smtClean="0"/>
              <a:t> </a:t>
            </a:r>
            <a:r>
              <a:rPr lang="en-US" sz="1600" dirty="0" err="1" smtClean="0"/>
              <a:t>Ansatz</a:t>
            </a:r>
            <a:r>
              <a:rPr lang="en-US" sz="1600" dirty="0" smtClean="0"/>
              <a:t> </a:t>
            </a:r>
            <a:r>
              <a:rPr lang="en-US" sz="1600" dirty="0" err="1" smtClean="0"/>
              <a:t>europaweit</a:t>
            </a:r>
            <a:r>
              <a:rPr lang="en-US" sz="1600" dirty="0" smtClean="0"/>
              <a:t> in </a:t>
            </a:r>
            <a:r>
              <a:rPr lang="en-US" sz="1600" dirty="0" err="1" smtClean="0"/>
              <a:t>Frage</a:t>
            </a:r>
            <a:r>
              <a:rPr lang="en-US" sz="1600" dirty="0" smtClean="0"/>
              <a:t> </a:t>
            </a:r>
            <a:r>
              <a:rPr lang="en-US" sz="1600" dirty="0" err="1" smtClean="0"/>
              <a:t>gestellt</a:t>
            </a:r>
            <a:r>
              <a:rPr lang="en-US" sz="1600" dirty="0"/>
              <a:t> </a:t>
            </a:r>
            <a:r>
              <a:rPr lang="en-US" sz="1600" dirty="0" smtClean="0"/>
              <a:t/>
            </a:r>
            <a:br>
              <a:rPr lang="en-US" sz="1600" dirty="0" smtClean="0"/>
            </a:br>
            <a:r>
              <a:rPr lang="en-US" sz="1600" dirty="0" smtClean="0">
                <a:sym typeface="Wingdings" panose="05000000000000000000" pitchFamily="2" charset="2"/>
              </a:rPr>
              <a:t> </a:t>
            </a:r>
            <a:r>
              <a:rPr lang="en-US" sz="1600" dirty="0" err="1" smtClean="0">
                <a:sym typeface="Wingdings" panose="05000000000000000000" pitchFamily="2" charset="2"/>
              </a:rPr>
              <a:t>wird</a:t>
            </a:r>
            <a:r>
              <a:rPr lang="en-US" sz="1600" dirty="0" smtClean="0">
                <a:sym typeface="Wingdings" panose="05000000000000000000" pitchFamily="2" charset="2"/>
              </a:rPr>
              <a:t> </a:t>
            </a:r>
            <a:r>
              <a:rPr lang="en-US" sz="1600" dirty="0" err="1" smtClean="0">
                <a:sym typeface="Wingdings" panose="05000000000000000000" pitchFamily="2" charset="2"/>
              </a:rPr>
              <a:t>letztlich</a:t>
            </a:r>
            <a:r>
              <a:rPr lang="en-US" sz="1600" dirty="0" smtClean="0">
                <a:sym typeface="Wingdings" panose="05000000000000000000" pitchFamily="2" charset="2"/>
              </a:rPr>
              <a:t> </a:t>
            </a:r>
            <a:r>
              <a:rPr lang="en-US" sz="1600" dirty="0" err="1" smtClean="0">
                <a:sym typeface="Wingdings" panose="05000000000000000000" pitchFamily="2" charset="2"/>
              </a:rPr>
              <a:t>ausschlaggebend</a:t>
            </a:r>
            <a:r>
              <a:rPr lang="en-US" sz="1600" dirty="0" smtClean="0">
                <a:sym typeface="Wingdings" panose="05000000000000000000" pitchFamily="2" charset="2"/>
              </a:rPr>
              <a:t> </a:t>
            </a:r>
            <a:r>
              <a:rPr lang="en-US" sz="1600" dirty="0" err="1" smtClean="0">
                <a:sym typeface="Wingdings" panose="05000000000000000000" pitchFamily="2" charset="2"/>
              </a:rPr>
              <a:t>für</a:t>
            </a:r>
            <a:r>
              <a:rPr lang="en-US" sz="1600" dirty="0" smtClean="0">
                <a:sym typeface="Wingdings" panose="05000000000000000000" pitchFamily="2" charset="2"/>
              </a:rPr>
              <a:t> die </a:t>
            </a:r>
            <a:r>
              <a:rPr lang="en-US" sz="1600" dirty="0" err="1" smtClean="0">
                <a:sym typeface="Wingdings" panose="05000000000000000000" pitchFamily="2" charset="2"/>
              </a:rPr>
              <a:t>Behandlung</a:t>
            </a:r>
            <a:r>
              <a:rPr lang="en-US" sz="1600" dirty="0" smtClean="0">
                <a:sym typeface="Wingdings" panose="05000000000000000000" pitchFamily="2" charset="2"/>
              </a:rPr>
              <a:t> in </a:t>
            </a:r>
            <a:r>
              <a:rPr lang="en-US" sz="1600" dirty="0" err="1" smtClean="0">
                <a:sym typeface="Wingdings" panose="05000000000000000000" pitchFamily="2" charset="2"/>
              </a:rPr>
              <a:t>Österreich</a:t>
            </a:r>
            <a:r>
              <a:rPr lang="en-US" sz="1600" dirty="0" smtClean="0">
                <a:sym typeface="Wingdings" panose="05000000000000000000" pitchFamily="2" charset="2"/>
              </a:rPr>
              <a:t> sein</a:t>
            </a:r>
            <a:endParaRPr lang="en-US" sz="1600" dirty="0" smtClean="0"/>
          </a:p>
          <a:p>
            <a:endParaRPr lang="en-US" sz="1600" dirty="0"/>
          </a:p>
          <a:p>
            <a:r>
              <a:rPr lang="en-US" sz="1600" dirty="0" err="1" smtClean="0"/>
              <a:t>Schon</a:t>
            </a:r>
            <a:r>
              <a:rPr lang="en-US" sz="1600" dirty="0" smtClean="0"/>
              <a:t> </a:t>
            </a:r>
            <a:r>
              <a:rPr lang="en-US" sz="1600" dirty="0" err="1" smtClean="0"/>
              <a:t>eine</a:t>
            </a:r>
            <a:r>
              <a:rPr lang="en-US" sz="1600" dirty="0" smtClean="0"/>
              <a:t> </a:t>
            </a:r>
            <a:r>
              <a:rPr lang="en-US" sz="1600" dirty="0" err="1" smtClean="0"/>
              <a:t>Gewichtung</a:t>
            </a:r>
            <a:r>
              <a:rPr lang="en-US" sz="1600" dirty="0" smtClean="0"/>
              <a:t> von 20 % </a:t>
            </a:r>
            <a:r>
              <a:rPr lang="en-US" sz="1600" dirty="0" err="1" smtClean="0"/>
              <a:t>würde</a:t>
            </a:r>
            <a:r>
              <a:rPr lang="en-US" sz="1600" dirty="0" smtClean="0"/>
              <a:t> </a:t>
            </a:r>
            <a:r>
              <a:rPr lang="en-US" sz="1600" dirty="0" err="1" smtClean="0"/>
              <a:t>Kosten</a:t>
            </a:r>
            <a:r>
              <a:rPr lang="en-US" sz="1600" dirty="0" smtClean="0"/>
              <a:t> </a:t>
            </a:r>
            <a:r>
              <a:rPr lang="en-US" sz="1600" dirty="0" err="1" smtClean="0"/>
              <a:t>für</a:t>
            </a:r>
            <a:r>
              <a:rPr lang="en-US" sz="1600" dirty="0" smtClean="0"/>
              <a:t> </a:t>
            </a:r>
            <a:r>
              <a:rPr lang="en-US" sz="1600" dirty="0" err="1" smtClean="0"/>
              <a:t>Banken</a:t>
            </a:r>
            <a:r>
              <a:rPr lang="en-US" sz="1600" dirty="0" smtClean="0"/>
              <a:t> </a:t>
            </a:r>
            <a:r>
              <a:rPr lang="en-US" sz="1600" dirty="0" err="1" smtClean="0"/>
              <a:t>deutlich</a:t>
            </a:r>
            <a:r>
              <a:rPr lang="en-US" sz="1600" dirty="0" smtClean="0"/>
              <a:t> </a:t>
            </a:r>
            <a:r>
              <a:rPr lang="en-US" sz="1600" dirty="0" err="1" smtClean="0"/>
              <a:t>erhöhen</a:t>
            </a:r>
            <a:endParaRPr lang="en-US" sz="1600" dirty="0"/>
          </a:p>
          <a:p>
            <a:pPr lvl="2"/>
            <a:r>
              <a:rPr lang="en-US" sz="1600" dirty="0" err="1" smtClean="0"/>
              <a:t>Bestehende</a:t>
            </a:r>
            <a:r>
              <a:rPr lang="en-US" sz="1600" dirty="0" smtClean="0"/>
              <a:t> </a:t>
            </a:r>
            <a:r>
              <a:rPr lang="en-US" sz="1600" dirty="0" err="1" smtClean="0"/>
              <a:t>Darlehensportfolios</a:t>
            </a:r>
            <a:r>
              <a:rPr lang="en-US" sz="1600" dirty="0" smtClean="0"/>
              <a:t> </a:t>
            </a:r>
            <a:r>
              <a:rPr lang="en-US" sz="1600" dirty="0" err="1" smtClean="0"/>
              <a:t>verteuern</a:t>
            </a:r>
            <a:r>
              <a:rPr lang="en-US" sz="1600" dirty="0" smtClean="0"/>
              <a:t> </a:t>
            </a:r>
            <a:r>
              <a:rPr lang="en-US" sz="1600" dirty="0" err="1" smtClean="0"/>
              <a:t>sich</a:t>
            </a:r>
            <a:endParaRPr lang="en-US" sz="1600" dirty="0" smtClean="0"/>
          </a:p>
          <a:p>
            <a:pPr lvl="2"/>
            <a:r>
              <a:rPr lang="en-US" sz="1600" dirty="0" err="1" smtClean="0"/>
              <a:t>Neue</a:t>
            </a:r>
            <a:r>
              <a:rPr lang="en-US" sz="1600" dirty="0" smtClean="0"/>
              <a:t> </a:t>
            </a:r>
            <a:r>
              <a:rPr lang="en-US" sz="1600" dirty="0" err="1" smtClean="0"/>
              <a:t>Kredite</a:t>
            </a:r>
            <a:r>
              <a:rPr lang="en-US" sz="1600" dirty="0" smtClean="0"/>
              <a:t> </a:t>
            </a:r>
            <a:r>
              <a:rPr lang="en-US" sz="1600" dirty="0" err="1" smtClean="0"/>
              <a:t>werden</a:t>
            </a:r>
            <a:r>
              <a:rPr lang="en-US" sz="1600" dirty="0" smtClean="0"/>
              <a:t> </a:t>
            </a:r>
            <a:r>
              <a:rPr lang="en-US" sz="1600" dirty="0" err="1" smtClean="0"/>
              <a:t>teurer</a:t>
            </a:r>
            <a:r>
              <a:rPr lang="en-US" sz="1600" dirty="0" smtClean="0"/>
              <a:t> </a:t>
            </a:r>
          </a:p>
          <a:p>
            <a:pPr lvl="2"/>
            <a:r>
              <a:rPr lang="en-US" sz="1600" dirty="0" err="1" smtClean="0"/>
              <a:t>Gemeindefinanzierung</a:t>
            </a:r>
            <a:r>
              <a:rPr lang="en-US" sz="1600" dirty="0" smtClean="0"/>
              <a:t> </a:t>
            </a:r>
            <a:r>
              <a:rPr lang="en-US" sz="1600" dirty="0" err="1" smtClean="0"/>
              <a:t>tritt</a:t>
            </a:r>
            <a:r>
              <a:rPr lang="en-US" sz="1600" dirty="0" smtClean="0"/>
              <a:t> in </a:t>
            </a:r>
            <a:r>
              <a:rPr lang="en-US" sz="1600" dirty="0" err="1" smtClean="0"/>
              <a:t>Konkurrenz</a:t>
            </a:r>
            <a:r>
              <a:rPr lang="en-US" sz="1600" dirty="0" smtClean="0"/>
              <a:t> </a:t>
            </a:r>
            <a:r>
              <a:rPr lang="en-US" sz="1600" dirty="0" err="1" smtClean="0"/>
              <a:t>zu</a:t>
            </a:r>
            <a:r>
              <a:rPr lang="en-US" sz="1600" dirty="0" smtClean="0"/>
              <a:t> </a:t>
            </a:r>
            <a:r>
              <a:rPr lang="en-US" sz="1600" dirty="0" err="1" smtClean="0"/>
              <a:t>Unternehmensfinanzierung</a:t>
            </a:r>
            <a:r>
              <a:rPr lang="en-US" sz="1600" dirty="0" smtClean="0"/>
              <a:t> – Marge </a:t>
            </a:r>
            <a:r>
              <a:rPr lang="en-US" sz="1600" dirty="0" err="1" smtClean="0"/>
              <a:t>entscheidet</a:t>
            </a:r>
            <a:r>
              <a:rPr lang="en-US" sz="1600" dirty="0" smtClean="0"/>
              <a:t> </a:t>
            </a:r>
            <a:endParaRPr lang="de-AT" sz="16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10</a:t>
            </a:fld>
            <a:endParaRPr lang="de-DE"/>
          </a:p>
        </p:txBody>
      </p:sp>
      <p:pic>
        <p:nvPicPr>
          <p:cNvPr id="6148" name="Picture 4" descr="Bildergebnis für insolve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419" y="213693"/>
            <a:ext cx="1800200"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11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Auswirkungen</a:t>
            </a:r>
            <a:r>
              <a:rPr lang="en-US" dirty="0" smtClean="0"/>
              <a:t> von Basel III (1)</a:t>
            </a:r>
            <a:endParaRPr lang="de-AT" dirty="0"/>
          </a:p>
        </p:txBody>
      </p:sp>
      <p:sp>
        <p:nvSpPr>
          <p:cNvPr id="3" name="Inhaltsplatzhalter 2"/>
          <p:cNvSpPr>
            <a:spLocks noGrp="1"/>
          </p:cNvSpPr>
          <p:nvPr>
            <p:ph idx="1"/>
          </p:nvPr>
        </p:nvSpPr>
        <p:spPr>
          <a:xfrm>
            <a:off x="1211263" y="1005781"/>
            <a:ext cx="8154987" cy="5038725"/>
          </a:xfrm>
        </p:spPr>
        <p:txBody>
          <a:bodyPr/>
          <a:lstStyle/>
          <a:p>
            <a:endParaRPr lang="en-US" sz="1600" dirty="0" smtClean="0"/>
          </a:p>
          <a:p>
            <a:r>
              <a:rPr lang="en-US" sz="1600" dirty="0" smtClean="0"/>
              <a:t>Ab 2013 </a:t>
            </a:r>
            <a:r>
              <a:rPr lang="en-US" sz="1600" dirty="0" err="1" smtClean="0"/>
              <a:t>schrittweise</a:t>
            </a:r>
            <a:r>
              <a:rPr lang="en-US" sz="1600" dirty="0" smtClean="0"/>
              <a:t> </a:t>
            </a:r>
            <a:r>
              <a:rPr lang="en-US" sz="1600" dirty="0" err="1" smtClean="0"/>
              <a:t>Ablösung</a:t>
            </a:r>
            <a:r>
              <a:rPr lang="en-US" sz="1600" dirty="0" smtClean="0"/>
              <a:t> von Basel II</a:t>
            </a:r>
          </a:p>
          <a:p>
            <a:endParaRPr lang="en-US" sz="1600" dirty="0" smtClean="0"/>
          </a:p>
          <a:p>
            <a:r>
              <a:rPr lang="en-US" sz="1600" dirty="0" err="1" smtClean="0"/>
              <a:t>Verschärfte</a:t>
            </a:r>
            <a:r>
              <a:rPr lang="en-US" sz="1600" dirty="0" smtClean="0"/>
              <a:t> </a:t>
            </a:r>
            <a:r>
              <a:rPr lang="en-US" sz="1600" b="1" dirty="0" err="1" smtClean="0"/>
              <a:t>Eigenkapitalvorschriften</a:t>
            </a:r>
            <a:endParaRPr lang="en-US" sz="1600" b="1" dirty="0" smtClean="0"/>
          </a:p>
          <a:p>
            <a:endParaRPr lang="en-US" sz="1600" dirty="0"/>
          </a:p>
          <a:p>
            <a:r>
              <a:rPr lang="en-US" sz="1600" dirty="0" err="1" smtClean="0"/>
              <a:t>Einführung</a:t>
            </a:r>
            <a:r>
              <a:rPr lang="en-US" sz="1600" dirty="0" smtClean="0"/>
              <a:t> </a:t>
            </a:r>
            <a:r>
              <a:rPr lang="en-US" sz="1600" dirty="0" err="1" smtClean="0"/>
              <a:t>einer</a:t>
            </a:r>
            <a:r>
              <a:rPr lang="en-US" sz="1600" dirty="0" smtClean="0"/>
              <a:t> </a:t>
            </a:r>
            <a:r>
              <a:rPr lang="en-US" sz="1600" dirty="0" err="1" smtClean="0"/>
              <a:t>einfachen</a:t>
            </a:r>
            <a:r>
              <a:rPr lang="en-US" sz="1600" dirty="0" smtClean="0"/>
              <a:t>, </a:t>
            </a:r>
            <a:r>
              <a:rPr lang="en-US" sz="1600" dirty="0" err="1" smtClean="0"/>
              <a:t>transparenten</a:t>
            </a:r>
            <a:r>
              <a:rPr lang="en-US" sz="1600" dirty="0" smtClean="0"/>
              <a:t> und </a:t>
            </a:r>
            <a:r>
              <a:rPr lang="en-US" sz="1600" dirty="0" err="1" smtClean="0"/>
              <a:t>nicht</a:t>
            </a:r>
            <a:r>
              <a:rPr lang="en-US" sz="1600" dirty="0" smtClean="0"/>
              <a:t> </a:t>
            </a:r>
            <a:r>
              <a:rPr lang="en-US" sz="1600" dirty="0" err="1" smtClean="0"/>
              <a:t>Risiko-basierten</a:t>
            </a:r>
            <a:r>
              <a:rPr lang="en-US" sz="1600" dirty="0" smtClean="0"/>
              <a:t> </a:t>
            </a:r>
            <a:br>
              <a:rPr lang="en-US" sz="1600" dirty="0" smtClean="0"/>
            </a:br>
            <a:r>
              <a:rPr lang="en-US" sz="1600" dirty="0" err="1" smtClean="0"/>
              <a:t>Verschuldungs-Kennziffer</a:t>
            </a:r>
            <a:r>
              <a:rPr lang="en-US" sz="1600" dirty="0" smtClean="0"/>
              <a:t>, </a:t>
            </a:r>
            <a:r>
              <a:rPr lang="en-US" sz="1600" dirty="0" err="1" smtClean="0"/>
              <a:t>zur</a:t>
            </a:r>
            <a:r>
              <a:rPr lang="en-US" sz="1600" dirty="0" smtClean="0"/>
              <a:t> </a:t>
            </a:r>
            <a:r>
              <a:rPr lang="en-US" sz="1600" dirty="0" err="1" smtClean="0"/>
              <a:t>Begrenzung</a:t>
            </a:r>
            <a:r>
              <a:rPr lang="en-US" sz="1600" dirty="0" smtClean="0"/>
              <a:t> des </a:t>
            </a:r>
            <a:r>
              <a:rPr lang="en-US" sz="1600" dirty="0" err="1" smtClean="0"/>
              <a:t>Wachstums</a:t>
            </a:r>
            <a:r>
              <a:rPr lang="en-US" sz="1600" dirty="0" smtClean="0"/>
              <a:t> der </a:t>
            </a:r>
            <a:r>
              <a:rPr lang="en-US" sz="1600" dirty="0" err="1" smtClean="0"/>
              <a:t>Banken</a:t>
            </a:r>
            <a:r>
              <a:rPr lang="en-US" sz="1600" dirty="0" smtClean="0"/>
              <a:t> </a:t>
            </a:r>
          </a:p>
          <a:p>
            <a:pPr marL="0" indent="0">
              <a:buNone/>
            </a:pPr>
            <a:r>
              <a:rPr lang="en-US" sz="1600" dirty="0"/>
              <a:t>		</a:t>
            </a:r>
            <a:r>
              <a:rPr lang="en-US" sz="1600" dirty="0" smtClean="0"/>
              <a:t>	                   </a:t>
            </a:r>
          </a:p>
          <a:p>
            <a:pPr marL="0" indent="0">
              <a:buNone/>
            </a:pPr>
            <a:r>
              <a:rPr lang="en-US" sz="1600" dirty="0"/>
              <a:t>	</a:t>
            </a:r>
            <a:r>
              <a:rPr lang="en-US" sz="1600" dirty="0" smtClean="0"/>
              <a:t>			         </a:t>
            </a:r>
            <a:r>
              <a:rPr lang="en-US" sz="1600" dirty="0" err="1" smtClean="0"/>
              <a:t>regulatorisches</a:t>
            </a:r>
            <a:r>
              <a:rPr lang="en-US" sz="1600" dirty="0" smtClean="0"/>
              <a:t> </a:t>
            </a:r>
            <a:r>
              <a:rPr lang="en-US" sz="1600" dirty="0" err="1" smtClean="0"/>
              <a:t>Eigenkapital</a:t>
            </a:r>
            <a:endParaRPr lang="en-US" sz="1600" dirty="0" smtClean="0"/>
          </a:p>
          <a:p>
            <a:pPr marL="381000" lvl="1" indent="0">
              <a:buNone/>
            </a:pPr>
            <a:r>
              <a:rPr lang="en-US" sz="1600" dirty="0"/>
              <a:t>	</a:t>
            </a:r>
            <a:r>
              <a:rPr lang="en-US" sz="1600" dirty="0" smtClean="0"/>
              <a:t>         </a:t>
            </a:r>
            <a:r>
              <a:rPr lang="en-US" sz="1600" b="1" dirty="0" smtClean="0"/>
              <a:t>Leverage Ratio </a:t>
            </a:r>
            <a:r>
              <a:rPr lang="en-US" sz="1600" dirty="0" smtClean="0"/>
              <a:t>=	----------------------------------------------------  </a:t>
            </a:r>
          </a:p>
          <a:p>
            <a:pPr marL="381000" lvl="1" indent="0">
              <a:buNone/>
            </a:pPr>
            <a:r>
              <a:rPr lang="en-US" sz="1600" dirty="0"/>
              <a:t>	</a:t>
            </a:r>
            <a:r>
              <a:rPr lang="en-US" sz="1600" dirty="0" smtClean="0"/>
              <a:t>		                    </a:t>
            </a:r>
            <a:r>
              <a:rPr lang="en-US" sz="1600" dirty="0" err="1" smtClean="0"/>
              <a:t>bilanzielle</a:t>
            </a:r>
            <a:r>
              <a:rPr lang="en-US" sz="1600" dirty="0" smtClean="0"/>
              <a:t> + </a:t>
            </a:r>
            <a:r>
              <a:rPr lang="en-US" sz="1600" dirty="0" err="1" smtClean="0"/>
              <a:t>außerbilanzielle</a:t>
            </a:r>
            <a:r>
              <a:rPr lang="en-US" sz="1600" dirty="0"/>
              <a:t> </a:t>
            </a:r>
            <a:r>
              <a:rPr lang="en-US" sz="1600" dirty="0" err="1" smtClean="0"/>
              <a:t>Geschäfte</a:t>
            </a:r>
            <a:r>
              <a:rPr lang="en-US" sz="1600" dirty="0" smtClean="0"/>
              <a:t/>
            </a:r>
            <a:br>
              <a:rPr lang="en-US" sz="1600" dirty="0" smtClean="0"/>
            </a:br>
            <a:r>
              <a:rPr lang="en-US" sz="1600" dirty="0" smtClean="0"/>
              <a:t/>
            </a:r>
            <a:br>
              <a:rPr lang="en-US" sz="1600" dirty="0" smtClean="0"/>
            </a:br>
            <a:r>
              <a:rPr lang="en-US" sz="1600" dirty="0" smtClean="0">
                <a:sym typeface="Wingdings" panose="05000000000000000000" pitchFamily="2" charset="2"/>
              </a:rPr>
              <a:t>	3 % </a:t>
            </a:r>
            <a:r>
              <a:rPr lang="en-US" sz="1600" dirty="0" err="1" smtClean="0">
                <a:sym typeface="Wingdings" panose="05000000000000000000" pitchFamily="2" charset="2"/>
              </a:rPr>
              <a:t>Eigenkapital</a:t>
            </a:r>
            <a:r>
              <a:rPr lang="en-US" sz="1600" dirty="0" smtClean="0">
                <a:sym typeface="Wingdings" panose="05000000000000000000" pitchFamily="2" charset="2"/>
              </a:rPr>
              <a:t> </a:t>
            </a:r>
            <a:r>
              <a:rPr lang="en-US" sz="1600" dirty="0" err="1" smtClean="0">
                <a:sym typeface="Wingdings" panose="05000000000000000000" pitchFamily="2" charset="2"/>
              </a:rPr>
              <a:t>unabhängig</a:t>
            </a:r>
            <a:r>
              <a:rPr lang="en-US" sz="1600" dirty="0" smtClean="0">
                <a:sym typeface="Wingdings" panose="05000000000000000000" pitchFamily="2" charset="2"/>
              </a:rPr>
              <a:t> </a:t>
            </a:r>
            <a:r>
              <a:rPr lang="en-US" sz="1600" dirty="0" err="1" smtClean="0">
                <a:sym typeface="Wingdings" panose="05000000000000000000" pitchFamily="2" charset="2"/>
              </a:rPr>
              <a:t>vom</a:t>
            </a:r>
            <a:r>
              <a:rPr lang="en-US" sz="1600" dirty="0" smtClean="0">
                <a:sym typeface="Wingdings" panose="05000000000000000000" pitchFamily="2" charset="2"/>
              </a:rPr>
              <a:t> </a:t>
            </a:r>
            <a:r>
              <a:rPr lang="en-US" sz="1600" dirty="0" err="1" smtClean="0">
                <a:sym typeface="Wingdings" panose="05000000000000000000" pitchFamily="2" charset="2"/>
              </a:rPr>
              <a:t>Risikogehalt</a:t>
            </a:r>
            <a:r>
              <a:rPr lang="en-US" sz="1600" dirty="0" smtClean="0">
                <a:sym typeface="Wingdings" panose="05000000000000000000" pitchFamily="2" charset="2"/>
              </a:rPr>
              <a:t> </a:t>
            </a:r>
            <a:r>
              <a:rPr lang="en-US" sz="1600" dirty="0" err="1" smtClean="0">
                <a:sym typeface="Wingdings" panose="05000000000000000000" pitchFamily="2" charset="2"/>
              </a:rPr>
              <a:t>eines</a:t>
            </a:r>
            <a:r>
              <a:rPr lang="en-US" sz="1600" dirty="0" smtClean="0">
                <a:sym typeface="Wingdings" panose="05000000000000000000" pitchFamily="2" charset="2"/>
              </a:rPr>
              <a:t> 	</a:t>
            </a:r>
            <a:r>
              <a:rPr lang="en-US" sz="1600" dirty="0" err="1" smtClean="0">
                <a:sym typeface="Wingdings" panose="05000000000000000000" pitchFamily="2" charset="2"/>
              </a:rPr>
              <a:t>Geschäftes</a:t>
            </a:r>
            <a:r>
              <a:rPr lang="en-US" sz="1600" dirty="0" smtClean="0">
                <a:sym typeface="Wingdings" panose="05000000000000000000" pitchFamily="2" charset="2"/>
              </a:rPr>
              <a:t>. </a:t>
            </a:r>
            <a:r>
              <a:rPr lang="en-US" sz="1600" dirty="0" err="1" smtClean="0">
                <a:sym typeface="Wingdings" panose="05000000000000000000" pitchFamily="2" charset="2"/>
              </a:rPr>
              <a:t>Somit</a:t>
            </a:r>
            <a:r>
              <a:rPr lang="en-US" sz="1600" dirty="0" smtClean="0">
                <a:sym typeface="Wingdings" panose="05000000000000000000" pitchFamily="2" charset="2"/>
              </a:rPr>
              <a:t> 	</a:t>
            </a:r>
            <a:r>
              <a:rPr lang="en-US" sz="1600" dirty="0" err="1" smtClean="0">
                <a:sym typeface="Wingdings" panose="05000000000000000000" pitchFamily="2" charset="2"/>
              </a:rPr>
              <a:t>Begrenzung</a:t>
            </a:r>
            <a:r>
              <a:rPr lang="en-US" sz="1600" dirty="0" smtClean="0">
                <a:sym typeface="Wingdings" panose="05000000000000000000" pitchFamily="2" charset="2"/>
              </a:rPr>
              <a:t> der </a:t>
            </a:r>
            <a:r>
              <a:rPr lang="en-US" sz="1600" dirty="0" err="1" smtClean="0">
                <a:sym typeface="Wingdings" panose="05000000000000000000" pitchFamily="2" charset="2"/>
              </a:rPr>
              <a:t>Bilanzsumme</a:t>
            </a:r>
            <a:r>
              <a:rPr lang="en-US" sz="1600" dirty="0" smtClean="0">
                <a:sym typeface="Wingdings" panose="05000000000000000000" pitchFamily="2" charset="2"/>
              </a:rPr>
              <a:t> </a:t>
            </a:r>
            <a:r>
              <a:rPr lang="en-US" sz="1600" dirty="0" err="1" smtClean="0">
                <a:sym typeface="Wingdings" panose="05000000000000000000" pitchFamily="2" charset="2"/>
              </a:rPr>
              <a:t>inkl</a:t>
            </a:r>
            <a:r>
              <a:rPr lang="en-US" sz="1600" dirty="0" smtClean="0">
                <a:sym typeface="Wingdings" panose="05000000000000000000" pitchFamily="2" charset="2"/>
              </a:rPr>
              <a:t>. </a:t>
            </a:r>
            <a:r>
              <a:rPr lang="en-US" sz="1600" dirty="0" err="1">
                <a:sym typeface="Wingdings" panose="05000000000000000000" pitchFamily="2" charset="2"/>
              </a:rPr>
              <a:t>a</a:t>
            </a:r>
            <a:r>
              <a:rPr lang="en-US" sz="1600" dirty="0" err="1" smtClean="0">
                <a:sym typeface="Wingdings" panose="05000000000000000000" pitchFamily="2" charset="2"/>
              </a:rPr>
              <a:t>ußerbilanzieller</a:t>
            </a:r>
            <a:r>
              <a:rPr lang="en-US" sz="1600" dirty="0" smtClean="0">
                <a:sym typeface="Wingdings" panose="05000000000000000000" pitchFamily="2" charset="2"/>
              </a:rPr>
              <a:t> </a:t>
            </a:r>
            <a:r>
              <a:rPr lang="en-US" sz="1600" dirty="0" err="1" smtClean="0">
                <a:sym typeface="Wingdings" panose="05000000000000000000" pitchFamily="2" charset="2"/>
              </a:rPr>
              <a:t>Geschäfte</a:t>
            </a:r>
            <a:r>
              <a:rPr lang="en-US" sz="1600" dirty="0" smtClean="0">
                <a:sym typeface="Wingdings" panose="05000000000000000000" pitchFamily="2" charset="2"/>
              </a:rPr>
              <a:t> auf das 33,3 	</a:t>
            </a:r>
            <a:r>
              <a:rPr lang="en-US" sz="1600" dirty="0" err="1" smtClean="0">
                <a:sym typeface="Wingdings" panose="05000000000000000000" pitchFamily="2" charset="2"/>
              </a:rPr>
              <a:t>fache</a:t>
            </a:r>
            <a:r>
              <a:rPr lang="en-US" sz="1600" dirty="0" smtClean="0">
                <a:sym typeface="Wingdings" panose="05000000000000000000" pitchFamily="2" charset="2"/>
              </a:rPr>
              <a:t> des </a:t>
            </a:r>
            <a:r>
              <a:rPr lang="en-US" sz="1600" dirty="0" err="1" smtClean="0">
                <a:sym typeface="Wingdings" panose="05000000000000000000" pitchFamily="2" charset="2"/>
              </a:rPr>
              <a:t>gesamten</a:t>
            </a:r>
            <a:r>
              <a:rPr lang="en-US" sz="1600" dirty="0" smtClean="0">
                <a:sym typeface="Wingdings" panose="05000000000000000000" pitchFamily="2" charset="2"/>
              </a:rPr>
              <a:t> </a:t>
            </a:r>
            <a:r>
              <a:rPr lang="en-US" sz="1600" dirty="0" err="1" smtClean="0">
                <a:sym typeface="Wingdings" panose="05000000000000000000" pitchFamily="2" charset="2"/>
              </a:rPr>
              <a:t>Kernkapitals</a:t>
            </a:r>
            <a:endParaRPr lang="en-US" sz="1600" dirty="0" smtClean="0">
              <a:sym typeface="Wingdings" panose="05000000000000000000" pitchFamily="2" charset="2"/>
            </a:endParaRPr>
          </a:p>
          <a:p>
            <a:pPr marL="381000" lvl="1" indent="0">
              <a:buNone/>
            </a:pPr>
            <a:endParaRPr lang="en-US" sz="1600" dirty="0"/>
          </a:p>
          <a:p>
            <a:endParaRPr lang="en-US" sz="1600" dirty="0"/>
          </a:p>
          <a:p>
            <a:endParaRPr lang="de-AT" sz="16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11</a:t>
            </a:fld>
            <a:endParaRPr lang="de-DE"/>
          </a:p>
        </p:txBody>
      </p:sp>
      <p:pic>
        <p:nvPicPr>
          <p:cNvPr id="5122"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403" y="213693"/>
            <a:ext cx="1548172" cy="116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53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Auswirkungen</a:t>
            </a:r>
            <a:r>
              <a:rPr lang="en-US" dirty="0" smtClean="0"/>
              <a:t> von Basel III (2)</a:t>
            </a:r>
            <a:endParaRPr lang="de-AT" dirty="0"/>
          </a:p>
        </p:txBody>
      </p:sp>
      <p:sp>
        <p:nvSpPr>
          <p:cNvPr id="3" name="Inhaltsplatzhalter 2"/>
          <p:cNvSpPr>
            <a:spLocks noGrp="1"/>
          </p:cNvSpPr>
          <p:nvPr>
            <p:ph idx="1"/>
          </p:nvPr>
        </p:nvSpPr>
        <p:spPr>
          <a:xfrm>
            <a:off x="1211263" y="1005781"/>
            <a:ext cx="8154987" cy="5038725"/>
          </a:xfrm>
        </p:spPr>
        <p:txBody>
          <a:bodyPr/>
          <a:lstStyle/>
          <a:p>
            <a:pPr marL="381000" lvl="1" indent="0">
              <a:buNone/>
            </a:pPr>
            <a:endParaRPr lang="en-US" sz="1600" dirty="0"/>
          </a:p>
          <a:p>
            <a:r>
              <a:rPr lang="en-US" sz="1600" dirty="0" err="1" smtClean="0"/>
              <a:t>Neue</a:t>
            </a:r>
            <a:r>
              <a:rPr lang="en-US" sz="1600" dirty="0" smtClean="0"/>
              <a:t> </a:t>
            </a:r>
            <a:r>
              <a:rPr lang="en-US" sz="1600" dirty="0" err="1" smtClean="0"/>
              <a:t>Liquiditätsvorschriften</a:t>
            </a:r>
            <a:r>
              <a:rPr lang="en-US" sz="1600" dirty="0" smtClean="0"/>
              <a:t> </a:t>
            </a:r>
            <a:br>
              <a:rPr lang="en-US" sz="1600" dirty="0" smtClean="0"/>
            </a:br>
            <a:r>
              <a:rPr lang="en-US" sz="1600" dirty="0" smtClean="0"/>
              <a:t>					</a:t>
            </a:r>
            <a:br>
              <a:rPr lang="en-US" sz="1600" dirty="0" smtClean="0"/>
            </a:br>
            <a:r>
              <a:rPr lang="en-US" sz="1600" dirty="0" smtClean="0"/>
              <a:t>				</a:t>
            </a:r>
            <a:endParaRPr lang="en-US" sz="1600" dirty="0"/>
          </a:p>
          <a:p>
            <a:pPr lvl="1"/>
            <a:r>
              <a:rPr lang="de-AT" sz="1600" dirty="0"/>
              <a:t>Die </a:t>
            </a:r>
            <a:r>
              <a:rPr lang="de-AT" sz="1600" b="1" dirty="0" smtClean="0"/>
              <a:t>Net </a:t>
            </a:r>
            <a:r>
              <a:rPr lang="de-AT" sz="1600" b="1" dirty="0" err="1" smtClean="0"/>
              <a:t>Stable</a:t>
            </a:r>
            <a:r>
              <a:rPr lang="de-AT" sz="1600" b="1" dirty="0" smtClean="0"/>
              <a:t> </a:t>
            </a:r>
            <a:r>
              <a:rPr lang="de-AT" sz="1600" b="1" dirty="0" err="1" smtClean="0"/>
              <a:t>Funding</a:t>
            </a:r>
            <a:r>
              <a:rPr lang="de-AT" sz="1600" b="1" dirty="0" smtClean="0"/>
              <a:t> Ratio </a:t>
            </a:r>
            <a:r>
              <a:rPr lang="de-AT" sz="1600" dirty="0" smtClean="0"/>
              <a:t>(NSFR</a:t>
            </a:r>
            <a:r>
              <a:rPr lang="de-AT" sz="1600" dirty="0"/>
              <a:t>) verlangt von den Banken, dass sie in Abhängigkeit vom Fälligkeitsprofil ihrer Forderungen über langfristige Finanzierungsquellen verfügen. Die NSFR soll verhindern, dass sich die Banken zu stark auf kurzfristige Finanzierungsquellen verlassen</a:t>
            </a:r>
            <a:r>
              <a:rPr lang="de-AT" sz="1600" dirty="0" smtClean="0"/>
              <a:t>.</a:t>
            </a:r>
          </a:p>
          <a:p>
            <a:pPr lvl="1"/>
            <a:endParaRPr lang="de-AT" sz="1600" dirty="0" smtClean="0"/>
          </a:p>
          <a:p>
            <a:pPr lvl="1"/>
            <a:r>
              <a:rPr lang="en-US" sz="1600" dirty="0" smtClean="0"/>
              <a:t>Die </a:t>
            </a:r>
            <a:r>
              <a:rPr lang="en-US" sz="1600" b="1" dirty="0" smtClean="0"/>
              <a:t>Liquidity Coverage Ratio </a:t>
            </a:r>
            <a:r>
              <a:rPr lang="en-US" sz="1600" dirty="0" smtClean="0"/>
              <a:t>(LCR) </a:t>
            </a:r>
            <a:r>
              <a:rPr lang="en-US" sz="1600" dirty="0" err="1" smtClean="0"/>
              <a:t>soll</a:t>
            </a:r>
            <a:r>
              <a:rPr lang="en-US" sz="1600" dirty="0" smtClean="0"/>
              <a:t> </a:t>
            </a:r>
            <a:r>
              <a:rPr lang="en-US" sz="1600" dirty="0" err="1" smtClean="0"/>
              <a:t>gewährleisten</a:t>
            </a:r>
            <a:r>
              <a:rPr lang="en-US" sz="1600" dirty="0" smtClean="0"/>
              <a:t>, </a:t>
            </a:r>
            <a:r>
              <a:rPr lang="en-US" sz="1600" dirty="0" err="1" smtClean="0"/>
              <a:t>dass</a:t>
            </a:r>
            <a:r>
              <a:rPr lang="en-US" sz="1600" dirty="0" smtClean="0"/>
              <a:t> </a:t>
            </a:r>
            <a:r>
              <a:rPr lang="en-US" sz="1600" dirty="0" err="1" smtClean="0"/>
              <a:t>Banken</a:t>
            </a:r>
            <a:r>
              <a:rPr lang="en-US" sz="1600" dirty="0" smtClean="0"/>
              <a:t> </a:t>
            </a:r>
            <a:r>
              <a:rPr lang="en-US" sz="1600" dirty="0" err="1" smtClean="0"/>
              <a:t>im</a:t>
            </a:r>
            <a:r>
              <a:rPr lang="en-US" sz="1600" dirty="0" smtClean="0"/>
              <a:t> </a:t>
            </a:r>
            <a:r>
              <a:rPr lang="en-US" sz="1600" dirty="0" err="1" smtClean="0"/>
              <a:t>Stressfall</a:t>
            </a:r>
            <a:r>
              <a:rPr lang="en-US" sz="1600" dirty="0" smtClean="0"/>
              <a:t> </a:t>
            </a:r>
            <a:r>
              <a:rPr lang="en-US" sz="1600" dirty="0" err="1" smtClean="0"/>
              <a:t>genügend</a:t>
            </a:r>
            <a:r>
              <a:rPr lang="en-US" sz="1600" dirty="0" smtClean="0"/>
              <a:t> </a:t>
            </a:r>
            <a:r>
              <a:rPr lang="en-US" sz="1600" dirty="0" err="1" smtClean="0"/>
              <a:t>Liquidität</a:t>
            </a:r>
            <a:r>
              <a:rPr lang="en-US" sz="1600" dirty="0" smtClean="0"/>
              <a:t> </a:t>
            </a:r>
            <a:r>
              <a:rPr lang="en-US" sz="1600" dirty="0" err="1" smtClean="0"/>
              <a:t>halten</a:t>
            </a:r>
            <a:r>
              <a:rPr lang="en-US" sz="1600" dirty="0" smtClean="0"/>
              <a:t>, um </a:t>
            </a:r>
            <a:r>
              <a:rPr lang="en-US" sz="1600" dirty="0" err="1" smtClean="0"/>
              <a:t>Barabflüsse</a:t>
            </a:r>
            <a:r>
              <a:rPr lang="en-US" sz="1600" dirty="0" smtClean="0"/>
              <a:t> </a:t>
            </a:r>
            <a:r>
              <a:rPr lang="en-US" sz="1600" dirty="0" err="1" smtClean="0"/>
              <a:t>einen</a:t>
            </a:r>
            <a:r>
              <a:rPr lang="en-US" sz="1600" dirty="0" smtClean="0"/>
              <a:t> </a:t>
            </a:r>
            <a:r>
              <a:rPr lang="en-US" sz="1600" dirty="0" err="1" smtClean="0"/>
              <a:t>Monat</a:t>
            </a:r>
            <a:r>
              <a:rPr lang="en-US" sz="1600" dirty="0" smtClean="0"/>
              <a:t> </a:t>
            </a:r>
            <a:r>
              <a:rPr lang="en-US" sz="1600" dirty="0" err="1" smtClean="0"/>
              <a:t>lang</a:t>
            </a:r>
            <a:r>
              <a:rPr lang="en-US" sz="1600" dirty="0" smtClean="0"/>
              <a:t> </a:t>
            </a:r>
            <a:r>
              <a:rPr lang="en-US" sz="1600" dirty="0" err="1" smtClean="0"/>
              <a:t>zu</a:t>
            </a:r>
            <a:r>
              <a:rPr lang="en-US" sz="1600" dirty="0" smtClean="0"/>
              <a:t> </a:t>
            </a:r>
            <a:r>
              <a:rPr lang="en-US" sz="1600" dirty="0" err="1" smtClean="0"/>
              <a:t>kompensieren</a:t>
            </a:r>
            <a:r>
              <a:rPr lang="en-US" sz="1600" dirty="0" smtClean="0"/>
              <a:t>. </a:t>
            </a:r>
          </a:p>
          <a:p>
            <a:pPr lvl="1"/>
            <a:endParaRPr lang="en-US" sz="1600" dirty="0"/>
          </a:p>
          <a:p>
            <a:r>
              <a:rPr lang="en-US" sz="1600" dirty="0" err="1" smtClean="0"/>
              <a:t>Kredite</a:t>
            </a:r>
            <a:r>
              <a:rPr lang="en-US" sz="1600" dirty="0" smtClean="0"/>
              <a:t> </a:t>
            </a:r>
            <a:r>
              <a:rPr lang="en-US" sz="1600" dirty="0" err="1" smtClean="0"/>
              <a:t>werden</a:t>
            </a:r>
            <a:r>
              <a:rPr lang="en-US" sz="1600" dirty="0" smtClean="0"/>
              <a:t> </a:t>
            </a:r>
            <a:r>
              <a:rPr lang="en-US" sz="1600" dirty="0" err="1" smtClean="0"/>
              <a:t>tendenziell</a:t>
            </a:r>
            <a:r>
              <a:rPr lang="en-US" sz="1600" dirty="0" smtClean="0"/>
              <a:t> </a:t>
            </a:r>
            <a:r>
              <a:rPr lang="en-US" sz="1600" dirty="0" err="1" smtClean="0"/>
              <a:t>teurer</a:t>
            </a:r>
            <a:r>
              <a:rPr lang="en-US" sz="1600" dirty="0" smtClean="0"/>
              <a:t> und </a:t>
            </a:r>
            <a:r>
              <a:rPr lang="en-US" sz="1600" dirty="0" err="1" smtClean="0"/>
              <a:t>großvolumige</a:t>
            </a:r>
            <a:r>
              <a:rPr lang="en-US" sz="1600" dirty="0" smtClean="0"/>
              <a:t> </a:t>
            </a:r>
            <a:r>
              <a:rPr lang="en-US" sz="1600" dirty="0" err="1" smtClean="0"/>
              <a:t>sowie</a:t>
            </a:r>
            <a:r>
              <a:rPr lang="en-US" sz="1600" dirty="0" smtClean="0"/>
              <a:t> </a:t>
            </a:r>
            <a:r>
              <a:rPr lang="en-US" sz="1600" dirty="0" err="1" smtClean="0"/>
              <a:t>langfristige</a:t>
            </a:r>
            <a:r>
              <a:rPr lang="en-US" sz="1600" dirty="0" smtClean="0"/>
              <a:t> </a:t>
            </a:r>
            <a:r>
              <a:rPr lang="en-US" sz="1600" dirty="0" err="1" smtClean="0"/>
              <a:t>Finanzierungen</a:t>
            </a:r>
            <a:r>
              <a:rPr lang="en-US" sz="1600" dirty="0" smtClean="0"/>
              <a:t> </a:t>
            </a:r>
            <a:r>
              <a:rPr lang="en-US" sz="1600" dirty="0" err="1" smtClean="0"/>
              <a:t>schwieriger</a:t>
            </a:r>
            <a:endParaRPr lang="en-US" sz="1600" dirty="0" smtClean="0"/>
          </a:p>
          <a:p>
            <a:endParaRPr lang="en-US" sz="1600" dirty="0"/>
          </a:p>
          <a:p>
            <a:endParaRPr lang="de-AT" sz="16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12</a:t>
            </a:fld>
            <a:endParaRPr lang="de-DE"/>
          </a:p>
        </p:txBody>
      </p:sp>
      <p:pic>
        <p:nvPicPr>
          <p:cNvPr id="9218" name="Picture 2" descr="http://www.ke-associates.de/typo3temp/pics/e3d4272b8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267" y="4966221"/>
            <a:ext cx="271105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8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Was </a:t>
            </a:r>
            <a:r>
              <a:rPr lang="en-US" dirty="0" err="1" smtClean="0"/>
              <a:t>soll</a:t>
            </a:r>
            <a:r>
              <a:rPr lang="en-US" dirty="0" smtClean="0"/>
              <a:t> die Gemeinde </a:t>
            </a:r>
            <a:r>
              <a:rPr lang="en-US" dirty="0" err="1" smtClean="0"/>
              <a:t>beachten</a:t>
            </a:r>
            <a:r>
              <a:rPr lang="en-US" dirty="0" smtClean="0"/>
              <a:t>?</a:t>
            </a:r>
            <a:endParaRPr lang="de-AT" dirty="0"/>
          </a:p>
        </p:txBody>
      </p:sp>
      <p:sp>
        <p:nvSpPr>
          <p:cNvPr id="3" name="Inhaltsplatzhalter 2"/>
          <p:cNvSpPr>
            <a:spLocks noGrp="1"/>
          </p:cNvSpPr>
          <p:nvPr>
            <p:ph idx="1"/>
          </p:nvPr>
        </p:nvSpPr>
        <p:spPr/>
        <p:txBody>
          <a:bodyPr/>
          <a:lstStyle/>
          <a:p>
            <a:r>
              <a:rPr lang="en-US" sz="1600" dirty="0" err="1" smtClean="0"/>
              <a:t>Verbesserung</a:t>
            </a:r>
            <a:r>
              <a:rPr lang="en-US" sz="1600" dirty="0" smtClean="0"/>
              <a:t> der </a:t>
            </a:r>
            <a:r>
              <a:rPr lang="en-US" sz="1600" dirty="0" err="1" smtClean="0"/>
              <a:t>Haushaltssituation</a:t>
            </a:r>
            <a:r>
              <a:rPr lang="en-US" sz="1600" dirty="0" smtClean="0"/>
              <a:t>, </a:t>
            </a:r>
            <a:r>
              <a:rPr lang="en-US" sz="1600" dirty="0" err="1" smtClean="0"/>
              <a:t>Transparenz</a:t>
            </a:r>
            <a:r>
              <a:rPr lang="en-US" sz="1600" dirty="0" smtClean="0"/>
              <a:t> und </a:t>
            </a:r>
            <a:r>
              <a:rPr lang="en-US" sz="1600" dirty="0" err="1" smtClean="0"/>
              <a:t>professionelles</a:t>
            </a:r>
            <a:r>
              <a:rPr lang="en-US" sz="1600" dirty="0" smtClean="0"/>
              <a:t> </a:t>
            </a:r>
            <a:r>
              <a:rPr lang="en-US" sz="1600" dirty="0" err="1" smtClean="0"/>
              <a:t>Finanzmanagement</a:t>
            </a:r>
            <a:r>
              <a:rPr lang="en-US" sz="1600" dirty="0" smtClean="0"/>
              <a:t> </a:t>
            </a:r>
            <a:r>
              <a:rPr lang="en-US" sz="1600" dirty="0" err="1" smtClean="0"/>
              <a:t>können</a:t>
            </a:r>
            <a:r>
              <a:rPr lang="en-US" sz="1600" dirty="0" smtClean="0"/>
              <a:t> Rating und </a:t>
            </a:r>
            <a:r>
              <a:rPr lang="en-US" sz="1600" dirty="0" err="1" smtClean="0"/>
              <a:t>somit</a:t>
            </a:r>
            <a:r>
              <a:rPr lang="en-US" sz="1600" dirty="0" smtClean="0"/>
              <a:t> </a:t>
            </a:r>
            <a:r>
              <a:rPr lang="en-US" sz="1600" dirty="0" err="1" smtClean="0"/>
              <a:t>Kondition</a:t>
            </a:r>
            <a:r>
              <a:rPr lang="en-US" sz="1600" dirty="0" smtClean="0"/>
              <a:t> </a:t>
            </a:r>
            <a:r>
              <a:rPr lang="en-US" sz="1600" dirty="0" err="1" smtClean="0"/>
              <a:t>verbessern</a:t>
            </a:r>
            <a:endParaRPr lang="en-US" sz="1600" dirty="0" smtClean="0"/>
          </a:p>
          <a:p>
            <a:endParaRPr lang="en-US" sz="1600" dirty="0"/>
          </a:p>
          <a:p>
            <a:r>
              <a:rPr lang="en-US" sz="1600" dirty="0" smtClean="0"/>
              <a:t>Intensive </a:t>
            </a:r>
            <a:r>
              <a:rPr lang="en-US" sz="1600" dirty="0" err="1" smtClean="0"/>
              <a:t>Kommunikation</a:t>
            </a:r>
            <a:r>
              <a:rPr lang="en-US" sz="1600" dirty="0" smtClean="0"/>
              <a:t> </a:t>
            </a:r>
            <a:r>
              <a:rPr lang="en-US" sz="1600" dirty="0" err="1" smtClean="0"/>
              <a:t>mit</a:t>
            </a:r>
            <a:r>
              <a:rPr lang="en-US" sz="1600" dirty="0" smtClean="0"/>
              <a:t> Bank </a:t>
            </a:r>
            <a:r>
              <a:rPr lang="en-US" sz="1600" dirty="0" err="1" smtClean="0"/>
              <a:t>ist</a:t>
            </a:r>
            <a:r>
              <a:rPr lang="en-US" sz="1600" dirty="0" smtClean="0"/>
              <a:t> </a:t>
            </a:r>
            <a:r>
              <a:rPr lang="en-US" sz="1600" dirty="0" err="1" smtClean="0"/>
              <a:t>erforderlich</a:t>
            </a:r>
            <a:endParaRPr lang="en-US" sz="1600" dirty="0" smtClean="0"/>
          </a:p>
          <a:p>
            <a:endParaRPr lang="en-US" sz="1600" dirty="0"/>
          </a:p>
          <a:p>
            <a:r>
              <a:rPr lang="en-US" sz="1600" dirty="0" err="1" smtClean="0"/>
              <a:t>Kunde</a:t>
            </a:r>
            <a:r>
              <a:rPr lang="en-US" sz="1600" dirty="0" smtClean="0"/>
              <a:t> </a:t>
            </a:r>
            <a:r>
              <a:rPr lang="en-US" sz="1600" dirty="0" err="1" smtClean="0"/>
              <a:t>soll</a:t>
            </a:r>
            <a:r>
              <a:rPr lang="en-US" sz="1600" dirty="0" smtClean="0"/>
              <a:t> </a:t>
            </a:r>
            <a:r>
              <a:rPr lang="en-US" sz="1600" dirty="0" err="1" smtClean="0"/>
              <a:t>Bewertungsmaßstäbe</a:t>
            </a:r>
            <a:r>
              <a:rPr lang="en-US" sz="1600" dirty="0" smtClean="0"/>
              <a:t> der Bank </a:t>
            </a:r>
            <a:r>
              <a:rPr lang="en-US" sz="1600" dirty="0" err="1" smtClean="0"/>
              <a:t>kennen</a:t>
            </a:r>
            <a:endParaRPr lang="en-US" sz="1600" dirty="0" smtClean="0"/>
          </a:p>
          <a:p>
            <a:endParaRPr lang="en-US" sz="1600" dirty="0"/>
          </a:p>
          <a:p>
            <a:r>
              <a:rPr lang="en-US" sz="1600" dirty="0" err="1" smtClean="0"/>
              <a:t>Auslotung</a:t>
            </a:r>
            <a:r>
              <a:rPr lang="en-US" sz="1600" dirty="0" smtClean="0"/>
              <a:t> von </a:t>
            </a:r>
            <a:r>
              <a:rPr lang="en-US" sz="1600" dirty="0" err="1" smtClean="0"/>
              <a:t>alternativen</a:t>
            </a:r>
            <a:r>
              <a:rPr lang="en-US" sz="1600" dirty="0" smtClean="0"/>
              <a:t> </a:t>
            </a:r>
            <a:r>
              <a:rPr lang="en-US" sz="1600" dirty="0" err="1" smtClean="0"/>
              <a:t>Finanzierungsquellen</a:t>
            </a:r>
            <a:r>
              <a:rPr lang="en-US" sz="1600" dirty="0" smtClean="0"/>
              <a:t> </a:t>
            </a:r>
          </a:p>
          <a:p>
            <a:endParaRPr lang="en-US" sz="1600" dirty="0"/>
          </a:p>
          <a:p>
            <a:pPr lvl="1"/>
            <a:r>
              <a:rPr lang="en-US" sz="1600" dirty="0" smtClean="0"/>
              <a:t>Public-Private-Partnership</a:t>
            </a:r>
          </a:p>
          <a:p>
            <a:pPr lvl="1"/>
            <a:endParaRPr lang="en-US" sz="1600" dirty="0"/>
          </a:p>
          <a:p>
            <a:r>
              <a:rPr lang="en-US" sz="1600" dirty="0" smtClean="0"/>
              <a:t>Die Bank Austria </a:t>
            </a:r>
            <a:r>
              <a:rPr lang="en-US" sz="1600" dirty="0" err="1" smtClean="0"/>
              <a:t>ist</a:t>
            </a:r>
            <a:r>
              <a:rPr lang="en-US" sz="1600" dirty="0" smtClean="0"/>
              <a:t> </a:t>
            </a:r>
            <a:r>
              <a:rPr lang="en-US" sz="1600" dirty="0" err="1" smtClean="0"/>
              <a:t>seit</a:t>
            </a:r>
            <a:r>
              <a:rPr lang="en-US" sz="1600" dirty="0" smtClean="0"/>
              <a:t> </a:t>
            </a:r>
            <a:r>
              <a:rPr lang="en-US" sz="1600" dirty="0" err="1" smtClean="0"/>
              <a:t>Jahrzehnten</a:t>
            </a:r>
            <a:r>
              <a:rPr lang="en-US" sz="1600" dirty="0" smtClean="0"/>
              <a:t> </a:t>
            </a:r>
            <a:r>
              <a:rPr lang="en-US" sz="1600" dirty="0" err="1" smtClean="0"/>
              <a:t>dem</a:t>
            </a:r>
            <a:r>
              <a:rPr lang="en-US" sz="1600" dirty="0" smtClean="0"/>
              <a:t> </a:t>
            </a:r>
            <a:r>
              <a:rPr lang="en-US" sz="1600" dirty="0" err="1" smtClean="0"/>
              <a:t>Kommunalen</a:t>
            </a:r>
            <a:r>
              <a:rPr lang="en-US" sz="1600" dirty="0" smtClean="0"/>
              <a:t> </a:t>
            </a:r>
            <a:r>
              <a:rPr lang="en-US" sz="1600" dirty="0" err="1" smtClean="0"/>
              <a:t>Sektor</a:t>
            </a:r>
            <a:r>
              <a:rPr lang="en-US" sz="1600" dirty="0" smtClean="0"/>
              <a:t> </a:t>
            </a:r>
            <a:r>
              <a:rPr lang="en-US" sz="1600" dirty="0" err="1" smtClean="0"/>
              <a:t>sehr</a:t>
            </a:r>
            <a:r>
              <a:rPr lang="en-US" sz="1600" dirty="0" smtClean="0"/>
              <a:t> </a:t>
            </a:r>
            <a:r>
              <a:rPr lang="en-US" sz="1600" dirty="0" err="1" smtClean="0"/>
              <a:t>verbunden</a:t>
            </a:r>
            <a:r>
              <a:rPr lang="en-US" sz="1600" dirty="0" smtClean="0"/>
              <a:t> und </a:t>
            </a:r>
            <a:r>
              <a:rPr lang="en-US" sz="1600" dirty="0" err="1" smtClean="0"/>
              <a:t>möchte</a:t>
            </a:r>
            <a:r>
              <a:rPr lang="en-US" sz="1600" dirty="0" smtClean="0"/>
              <a:t> </a:t>
            </a:r>
            <a:r>
              <a:rPr lang="en-US" sz="1600" dirty="0" err="1" smtClean="0"/>
              <a:t>auch</a:t>
            </a:r>
            <a:r>
              <a:rPr lang="en-US" sz="1600" dirty="0" smtClean="0"/>
              <a:t> </a:t>
            </a:r>
            <a:r>
              <a:rPr lang="en-US" sz="1600" dirty="0" err="1" smtClean="0"/>
              <a:t>unter</a:t>
            </a:r>
            <a:r>
              <a:rPr lang="en-US" sz="1600" dirty="0" smtClean="0"/>
              <a:t> den </a:t>
            </a:r>
            <a:r>
              <a:rPr lang="en-US" sz="1600" dirty="0" err="1" smtClean="0"/>
              <a:t>veränderten</a:t>
            </a:r>
            <a:r>
              <a:rPr lang="en-US" sz="1600" dirty="0" smtClean="0"/>
              <a:t> </a:t>
            </a:r>
            <a:r>
              <a:rPr lang="en-US" sz="1600" dirty="0" err="1" smtClean="0"/>
              <a:t>Rahmenbedingungen</a:t>
            </a:r>
            <a:r>
              <a:rPr lang="en-US" sz="1600" dirty="0" smtClean="0"/>
              <a:t> </a:t>
            </a:r>
            <a:r>
              <a:rPr lang="en-US" sz="1600" dirty="0" err="1" smtClean="0"/>
              <a:t>ein</a:t>
            </a:r>
            <a:r>
              <a:rPr lang="en-US" sz="1600" dirty="0" smtClean="0"/>
              <a:t> starker und </a:t>
            </a:r>
            <a:r>
              <a:rPr lang="en-US" sz="1600" dirty="0" err="1" smtClean="0"/>
              <a:t>verlässlicher</a:t>
            </a:r>
            <a:r>
              <a:rPr lang="en-US" sz="1600" dirty="0" smtClean="0"/>
              <a:t> Partner der </a:t>
            </a:r>
            <a:r>
              <a:rPr lang="en-US" sz="1600" dirty="0" err="1" smtClean="0"/>
              <a:t>Kommunen</a:t>
            </a:r>
            <a:r>
              <a:rPr lang="en-US" sz="1600" dirty="0" smtClean="0"/>
              <a:t> </a:t>
            </a:r>
            <a:r>
              <a:rPr lang="en-US" sz="1600" dirty="0" err="1" smtClean="0"/>
              <a:t>bei</a:t>
            </a:r>
            <a:r>
              <a:rPr lang="en-US" sz="1600" dirty="0" smtClean="0"/>
              <a:t> der </a:t>
            </a:r>
            <a:r>
              <a:rPr lang="en-US" sz="1600" dirty="0" err="1" smtClean="0"/>
              <a:t>Finanzierung</a:t>
            </a:r>
            <a:r>
              <a:rPr lang="en-US" sz="1600" dirty="0" smtClean="0"/>
              <a:t> </a:t>
            </a:r>
            <a:r>
              <a:rPr lang="en-US" sz="1600" dirty="0" err="1" smtClean="0"/>
              <a:t>ihrer</a:t>
            </a:r>
            <a:r>
              <a:rPr lang="en-US" sz="1600" dirty="0" smtClean="0"/>
              <a:t> </a:t>
            </a:r>
            <a:r>
              <a:rPr lang="en-US" sz="1600" dirty="0" err="1" smtClean="0"/>
              <a:t>Vorhaben</a:t>
            </a:r>
            <a:r>
              <a:rPr lang="en-US" sz="1600" dirty="0" smtClean="0"/>
              <a:t> </a:t>
            </a:r>
            <a:r>
              <a:rPr lang="en-US" sz="1600" dirty="0" err="1" smtClean="0"/>
              <a:t>bleiben</a:t>
            </a:r>
            <a:endParaRPr lang="en-US" sz="1600" dirty="0" smtClean="0"/>
          </a:p>
          <a:p>
            <a:endParaRPr lang="en-US" sz="1600" dirty="0"/>
          </a:p>
          <a:p>
            <a:endParaRPr lang="de-AT" sz="16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13</a:t>
            </a:fld>
            <a:endParaRPr lang="de-DE"/>
          </a:p>
        </p:txBody>
      </p:sp>
      <p:pic>
        <p:nvPicPr>
          <p:cNvPr id="7170" name="Picture 2" descr="http://www.haendle.com/typo3temp/pics/749d008dd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315" y="5398269"/>
            <a:ext cx="267722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3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Das </a:t>
            </a:r>
            <a:r>
              <a:rPr lang="en-US" dirty="0" err="1" smtClean="0"/>
              <a:t>Rechenwerk</a:t>
            </a:r>
            <a:r>
              <a:rPr lang="en-US" dirty="0" smtClean="0"/>
              <a:t> der </a:t>
            </a:r>
            <a:r>
              <a:rPr lang="en-US" dirty="0" err="1" smtClean="0"/>
              <a:t>öffentlichen</a:t>
            </a:r>
            <a:r>
              <a:rPr lang="en-US" dirty="0" smtClean="0"/>
              <a:t> Hand </a:t>
            </a:r>
            <a:r>
              <a:rPr lang="en-US" dirty="0" err="1" smtClean="0"/>
              <a:t>soll</a:t>
            </a:r>
            <a:r>
              <a:rPr lang="en-US" dirty="0" smtClean="0"/>
              <a:t> </a:t>
            </a:r>
            <a:r>
              <a:rPr lang="en-US" dirty="0" err="1" smtClean="0"/>
              <a:t>transparenter</a:t>
            </a:r>
            <a:r>
              <a:rPr lang="en-US" dirty="0" smtClean="0"/>
              <a:t> und </a:t>
            </a:r>
            <a:r>
              <a:rPr lang="en-US" dirty="0" err="1" smtClean="0"/>
              <a:t>aussagekräftiger</a:t>
            </a:r>
            <a:r>
              <a:rPr lang="en-US" dirty="0" smtClean="0"/>
              <a:t> </a:t>
            </a:r>
            <a:r>
              <a:rPr lang="en-US" dirty="0" err="1" smtClean="0"/>
              <a:t>werden</a:t>
            </a:r>
            <a:r>
              <a:rPr lang="en-US" dirty="0" smtClean="0"/>
              <a:t> – die </a:t>
            </a:r>
            <a:r>
              <a:rPr lang="en-US" dirty="0" err="1" smtClean="0"/>
              <a:t>Haushaltsreform</a:t>
            </a:r>
            <a:endParaRPr lang="de-AT" dirty="0"/>
          </a:p>
        </p:txBody>
      </p:sp>
      <p:sp>
        <p:nvSpPr>
          <p:cNvPr id="7" name="Inhaltsplatzhalter 6"/>
          <p:cNvSpPr>
            <a:spLocks noGrp="1"/>
          </p:cNvSpPr>
          <p:nvPr>
            <p:ph idx="1"/>
          </p:nvPr>
        </p:nvSpPr>
        <p:spPr/>
        <p:txBody>
          <a:bodyPr/>
          <a:lstStyle/>
          <a:p>
            <a:r>
              <a:rPr lang="en-US" sz="1800" dirty="0" smtClean="0"/>
              <a:t>VRV – </a:t>
            </a:r>
            <a:r>
              <a:rPr lang="en-US" sz="1800" dirty="0" err="1" smtClean="0"/>
              <a:t>Voranschlags</a:t>
            </a:r>
            <a:r>
              <a:rPr lang="en-US" sz="1800" dirty="0" smtClean="0"/>
              <a:t>- und </a:t>
            </a:r>
            <a:r>
              <a:rPr lang="en-US" sz="1800" dirty="0" err="1" smtClean="0"/>
              <a:t>Rechnungsabschlussverordnung</a:t>
            </a:r>
            <a:r>
              <a:rPr lang="en-US" sz="1800" dirty="0" smtClean="0"/>
              <a:t> am 19.10.2015 </a:t>
            </a:r>
            <a:r>
              <a:rPr lang="en-US" sz="1800" dirty="0" err="1" smtClean="0"/>
              <a:t>beschlossen</a:t>
            </a:r>
            <a:endParaRPr lang="en-US" sz="1800" dirty="0" smtClean="0"/>
          </a:p>
          <a:p>
            <a:endParaRPr lang="en-US" sz="1800" dirty="0"/>
          </a:p>
          <a:p>
            <a:r>
              <a:rPr lang="en-US" sz="1800" dirty="0" err="1" smtClean="0"/>
              <a:t>Zukünftig</a:t>
            </a:r>
            <a:r>
              <a:rPr lang="en-US" sz="1800" dirty="0" smtClean="0"/>
              <a:t> </a:t>
            </a:r>
            <a:r>
              <a:rPr lang="en-US" sz="1800" dirty="0" err="1" smtClean="0"/>
              <a:t>Dreikomponentenrechnung</a:t>
            </a:r>
            <a:r>
              <a:rPr lang="en-US" sz="1800" dirty="0" smtClean="0"/>
              <a:t> – </a:t>
            </a:r>
            <a:r>
              <a:rPr lang="en-US" sz="1800" dirty="0" err="1" smtClean="0"/>
              <a:t>Integrierte</a:t>
            </a:r>
            <a:r>
              <a:rPr lang="en-US" sz="1800" dirty="0" smtClean="0"/>
              <a:t> </a:t>
            </a:r>
            <a:br>
              <a:rPr lang="en-US" sz="1800" dirty="0" smtClean="0"/>
            </a:br>
            <a:endParaRPr lang="en-US" sz="1800" dirty="0" smtClean="0"/>
          </a:p>
          <a:p>
            <a:pPr marL="381000" lvl="1" indent="0">
              <a:buNone/>
            </a:pPr>
            <a:r>
              <a:rPr lang="en-US" sz="1800" dirty="0" err="1" smtClean="0"/>
              <a:t>Ergebnisrechnung</a:t>
            </a:r>
            <a:r>
              <a:rPr lang="en-US" sz="1800" dirty="0" smtClean="0"/>
              <a:t> 	</a:t>
            </a:r>
            <a:r>
              <a:rPr lang="en-US" sz="1800" dirty="0" err="1" smtClean="0"/>
              <a:t>Finanzierungsrechnung</a:t>
            </a:r>
            <a:r>
              <a:rPr lang="en-US" sz="1800" dirty="0" smtClean="0"/>
              <a:t>	</a:t>
            </a:r>
            <a:r>
              <a:rPr lang="en-US" sz="1800" dirty="0" err="1" smtClean="0"/>
              <a:t>Vermögensrechnung</a:t>
            </a:r>
            <a:endParaRPr lang="en-US" sz="1800" dirty="0" smtClean="0"/>
          </a:p>
          <a:p>
            <a:pPr lvl="1"/>
            <a:endParaRPr lang="en-US" sz="1800" dirty="0"/>
          </a:p>
          <a:p>
            <a:endParaRPr lang="en-US" sz="1800" dirty="0" smtClean="0"/>
          </a:p>
          <a:p>
            <a:endParaRPr lang="en-US" sz="1800" dirty="0"/>
          </a:p>
          <a:p>
            <a:endParaRPr lang="en-US" sz="1800" dirty="0" smtClean="0"/>
          </a:p>
          <a:p>
            <a:r>
              <a:rPr lang="en-US" sz="1800" dirty="0" err="1" smtClean="0"/>
              <a:t>Umsetzung</a:t>
            </a:r>
            <a:r>
              <a:rPr lang="en-US" sz="1800" dirty="0" smtClean="0"/>
              <a:t> </a:t>
            </a:r>
            <a:r>
              <a:rPr lang="en-US" sz="1800" dirty="0" err="1" smtClean="0"/>
              <a:t>bei</a:t>
            </a:r>
            <a:r>
              <a:rPr lang="en-US" sz="1800" dirty="0" smtClean="0"/>
              <a:t> </a:t>
            </a:r>
            <a:r>
              <a:rPr lang="en-US" sz="1800" dirty="0" err="1" smtClean="0"/>
              <a:t>Gemeinden</a:t>
            </a:r>
            <a:r>
              <a:rPr lang="en-US" sz="1800" dirty="0" smtClean="0"/>
              <a:t>	&gt; 10.000 EW	</a:t>
            </a:r>
            <a:r>
              <a:rPr lang="en-US" sz="1800" dirty="0" err="1" smtClean="0"/>
              <a:t>spätestens</a:t>
            </a:r>
            <a:r>
              <a:rPr lang="en-US" sz="1800" dirty="0" smtClean="0"/>
              <a:t> 2019</a:t>
            </a:r>
            <a:br>
              <a:rPr lang="en-US" sz="1800" dirty="0" smtClean="0"/>
            </a:br>
            <a:r>
              <a:rPr lang="en-US" sz="1800" dirty="0" smtClean="0"/>
              <a:t>				&lt; 10.000 EW 	</a:t>
            </a:r>
            <a:r>
              <a:rPr lang="en-US" sz="1800" dirty="0" err="1" smtClean="0"/>
              <a:t>spätestens</a:t>
            </a:r>
            <a:r>
              <a:rPr lang="en-US" sz="1800" dirty="0" smtClean="0"/>
              <a:t> 2020</a:t>
            </a:r>
          </a:p>
          <a:p>
            <a:pPr marL="1979612" lvl="5" indent="0">
              <a:buNone/>
            </a:pPr>
            <a:endParaRPr lang="en-US" sz="1800" dirty="0" smtClean="0"/>
          </a:p>
        </p:txBody>
      </p:sp>
      <p:sp>
        <p:nvSpPr>
          <p:cNvPr id="5" name="Foliennummernplatzhalter 4"/>
          <p:cNvSpPr>
            <a:spLocks noGrp="1"/>
          </p:cNvSpPr>
          <p:nvPr>
            <p:ph type="sldNum" sz="quarter" idx="10"/>
          </p:nvPr>
        </p:nvSpPr>
        <p:spPr/>
        <p:txBody>
          <a:bodyPr/>
          <a:lstStyle/>
          <a:p>
            <a:pPr>
              <a:defRPr/>
            </a:pPr>
            <a:fld id="{9B6EA9F7-77AC-44D1-8FDC-3A42AD0E6F6B}" type="slidenum">
              <a:rPr lang="de-DE" smtClean="0"/>
              <a:pPr>
                <a:defRPr/>
              </a:pPr>
              <a:t>14</a:t>
            </a:fld>
            <a:endParaRPr lang="de-DE"/>
          </a:p>
        </p:txBody>
      </p:sp>
      <p:pic>
        <p:nvPicPr>
          <p:cNvPr id="3074" name="Picture 2" descr="http://www.wissenschaft.de/documents/11459/13036/waage/54acc199-d970-4652-baff-f7015d0c3090?imageThumbnail=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419" y="3274033"/>
            <a:ext cx="1200133" cy="900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grid.fotosearch.com/CSP/CSP279/k294055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027" y="3382045"/>
            <a:ext cx="950208"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ivf-saar.de/media/content/erfo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827" y="3387232"/>
            <a:ext cx="792088" cy="71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30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uz.all.biz/img/uz/service_catalog/middle/1258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395" y="349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p:txBody>
          <a:bodyPr/>
          <a:lstStyle/>
          <a:p>
            <a:r>
              <a:rPr lang="en-US" dirty="0" smtClean="0"/>
              <a:t>Was </a:t>
            </a:r>
            <a:r>
              <a:rPr lang="en-US" dirty="0" err="1" smtClean="0"/>
              <a:t>bringt</a:t>
            </a:r>
            <a:r>
              <a:rPr lang="en-US" dirty="0" smtClean="0"/>
              <a:t> die </a:t>
            </a:r>
            <a:r>
              <a:rPr lang="en-US" dirty="0" err="1" smtClean="0"/>
              <a:t>Vermögensbewertung</a:t>
            </a:r>
            <a:r>
              <a:rPr lang="en-US" dirty="0" smtClean="0"/>
              <a:t>?</a:t>
            </a:r>
            <a:endParaRPr lang="de-AT" dirty="0"/>
          </a:p>
        </p:txBody>
      </p:sp>
      <p:sp>
        <p:nvSpPr>
          <p:cNvPr id="6" name="Inhaltsplatzhalter 5"/>
          <p:cNvSpPr>
            <a:spLocks noGrp="1"/>
          </p:cNvSpPr>
          <p:nvPr>
            <p:ph sz="half" idx="1"/>
          </p:nvPr>
        </p:nvSpPr>
        <p:spPr/>
        <p:txBody>
          <a:bodyPr/>
          <a:lstStyle/>
          <a:p>
            <a:endParaRPr lang="en-US" sz="1800" dirty="0" smtClean="0"/>
          </a:p>
          <a:p>
            <a:r>
              <a:rPr lang="en-US" sz="1800" dirty="0" err="1" smtClean="0"/>
              <a:t>Nutzen</a:t>
            </a:r>
            <a:endParaRPr lang="en-US" sz="1800" dirty="0" smtClean="0"/>
          </a:p>
          <a:p>
            <a:endParaRPr lang="en-US" sz="1800" dirty="0"/>
          </a:p>
          <a:p>
            <a:pPr lvl="1"/>
            <a:r>
              <a:rPr lang="en-US" sz="1800" dirty="0" err="1" smtClean="0"/>
              <a:t>Ausmaß</a:t>
            </a:r>
            <a:r>
              <a:rPr lang="en-US" sz="1800" dirty="0" smtClean="0"/>
              <a:t> des </a:t>
            </a:r>
            <a:r>
              <a:rPr lang="en-US" sz="1800" dirty="0" err="1" smtClean="0"/>
              <a:t>Vermögens</a:t>
            </a:r>
            <a:r>
              <a:rPr lang="en-US" sz="1800" dirty="0" smtClean="0"/>
              <a:t>, </a:t>
            </a:r>
            <a:r>
              <a:rPr lang="en-US" sz="1800" dirty="0" err="1" smtClean="0"/>
              <a:t>dessen</a:t>
            </a:r>
            <a:r>
              <a:rPr lang="en-US" sz="1800" dirty="0" smtClean="0"/>
              <a:t> </a:t>
            </a:r>
            <a:r>
              <a:rPr lang="en-US" sz="1800" dirty="0" err="1" smtClean="0"/>
              <a:t>Substanz</a:t>
            </a:r>
            <a:r>
              <a:rPr lang="en-US" sz="1800" dirty="0" smtClean="0"/>
              <a:t> </a:t>
            </a:r>
            <a:r>
              <a:rPr lang="en-US" sz="1800" dirty="0" err="1" smtClean="0"/>
              <a:t>zu</a:t>
            </a:r>
            <a:r>
              <a:rPr lang="en-US" sz="1800" dirty="0" smtClean="0"/>
              <a:t> </a:t>
            </a:r>
            <a:r>
              <a:rPr lang="en-US" sz="1800" dirty="0" err="1" smtClean="0"/>
              <a:t>erhalten</a:t>
            </a:r>
            <a:r>
              <a:rPr lang="en-US" sz="1800" dirty="0" smtClean="0"/>
              <a:t> </a:t>
            </a:r>
            <a:r>
              <a:rPr lang="en-US" sz="1800" dirty="0" err="1" smtClean="0"/>
              <a:t>ist</a:t>
            </a:r>
            <a:r>
              <a:rPr lang="en-US" sz="1800" dirty="0" smtClean="0"/>
              <a:t>, </a:t>
            </a:r>
            <a:r>
              <a:rPr lang="en-US" sz="1800" dirty="0" err="1" smtClean="0"/>
              <a:t>wird</a:t>
            </a:r>
            <a:r>
              <a:rPr lang="en-US" sz="1800" dirty="0" smtClean="0"/>
              <a:t> transparent</a:t>
            </a:r>
          </a:p>
          <a:p>
            <a:pPr lvl="1"/>
            <a:endParaRPr lang="en-US" sz="1800" dirty="0"/>
          </a:p>
          <a:p>
            <a:pPr lvl="1"/>
            <a:r>
              <a:rPr lang="en-US" sz="1800" dirty="0" err="1" smtClean="0"/>
              <a:t>Bürgervermögen</a:t>
            </a:r>
            <a:r>
              <a:rPr lang="en-US" sz="1800" dirty="0" smtClean="0"/>
              <a:t> </a:t>
            </a:r>
            <a:r>
              <a:rPr lang="en-US" sz="1800" dirty="0" err="1" smtClean="0"/>
              <a:t>wird</a:t>
            </a:r>
            <a:r>
              <a:rPr lang="en-US" sz="1800" dirty="0" smtClean="0"/>
              <a:t> </a:t>
            </a:r>
            <a:r>
              <a:rPr lang="en-US" sz="1800" dirty="0" err="1" smtClean="0"/>
              <a:t>dargestellt</a:t>
            </a:r>
            <a:r>
              <a:rPr lang="en-US" sz="1800" dirty="0" smtClean="0"/>
              <a:t> – was </a:t>
            </a:r>
            <a:r>
              <a:rPr lang="en-US" sz="1800" dirty="0" err="1" smtClean="0"/>
              <a:t>wurde</a:t>
            </a:r>
            <a:r>
              <a:rPr lang="en-US" sz="1800" dirty="0" smtClean="0"/>
              <a:t> </a:t>
            </a:r>
            <a:r>
              <a:rPr lang="en-US" sz="1800" dirty="0" err="1" smtClean="0"/>
              <a:t>mit</a:t>
            </a:r>
            <a:r>
              <a:rPr lang="en-US" sz="1800" dirty="0" smtClean="0"/>
              <a:t> den </a:t>
            </a:r>
            <a:r>
              <a:rPr lang="en-US" sz="1800" dirty="0" err="1" smtClean="0"/>
              <a:t>Steuergeldern</a:t>
            </a:r>
            <a:r>
              <a:rPr lang="en-US" sz="1800" dirty="0" smtClean="0"/>
              <a:t> </a:t>
            </a:r>
            <a:r>
              <a:rPr lang="en-US" sz="1800" dirty="0" err="1" smtClean="0"/>
              <a:t>geschaffen</a:t>
            </a:r>
            <a:endParaRPr lang="en-US" sz="1800" dirty="0" smtClean="0"/>
          </a:p>
          <a:p>
            <a:pPr lvl="1"/>
            <a:endParaRPr lang="en-US" sz="1800" dirty="0" smtClean="0"/>
          </a:p>
          <a:p>
            <a:pPr lvl="1"/>
            <a:r>
              <a:rPr lang="en-US" sz="1800" dirty="0" err="1" smtClean="0"/>
              <a:t>Bessere</a:t>
            </a:r>
            <a:r>
              <a:rPr lang="en-US" sz="1800" dirty="0" smtClean="0"/>
              <a:t> </a:t>
            </a:r>
            <a:r>
              <a:rPr lang="en-US" sz="1800" dirty="0" err="1" smtClean="0"/>
              <a:t>Steuerung</a:t>
            </a:r>
            <a:r>
              <a:rPr lang="en-US" sz="1800" dirty="0" smtClean="0"/>
              <a:t> der </a:t>
            </a:r>
            <a:r>
              <a:rPr lang="en-US" sz="1800" dirty="0" err="1" smtClean="0"/>
              <a:t>Substanzerhaltung</a:t>
            </a:r>
            <a:endParaRPr lang="en-US" sz="1800" dirty="0" smtClean="0"/>
          </a:p>
          <a:p>
            <a:pPr lvl="1"/>
            <a:endParaRPr lang="en-US" sz="1800" dirty="0" smtClean="0"/>
          </a:p>
          <a:p>
            <a:pPr lvl="1"/>
            <a:r>
              <a:rPr lang="en-US" sz="1800" dirty="0" err="1" smtClean="0"/>
              <a:t>Ressourcenverbrauch</a:t>
            </a:r>
            <a:r>
              <a:rPr lang="en-US" sz="1800" dirty="0" smtClean="0"/>
              <a:t> </a:t>
            </a:r>
            <a:r>
              <a:rPr lang="en-US" sz="1800" dirty="0" err="1" smtClean="0"/>
              <a:t>ist</a:t>
            </a:r>
            <a:r>
              <a:rPr lang="en-US" sz="1800" dirty="0" smtClean="0"/>
              <a:t> </a:t>
            </a:r>
            <a:r>
              <a:rPr lang="en-US" sz="1800" dirty="0" err="1" smtClean="0"/>
              <a:t>darstellbar</a:t>
            </a:r>
            <a:endParaRPr lang="de-AT" sz="1800" dirty="0"/>
          </a:p>
        </p:txBody>
      </p:sp>
      <p:sp>
        <p:nvSpPr>
          <p:cNvPr id="7" name="Inhaltsplatzhalter 6"/>
          <p:cNvSpPr>
            <a:spLocks noGrp="1"/>
          </p:cNvSpPr>
          <p:nvPr>
            <p:ph sz="half" idx="2"/>
          </p:nvPr>
        </p:nvSpPr>
        <p:spPr/>
        <p:txBody>
          <a:bodyPr/>
          <a:lstStyle/>
          <a:p>
            <a:endParaRPr lang="en-US" sz="1800" dirty="0" smtClean="0"/>
          </a:p>
          <a:p>
            <a:r>
              <a:rPr lang="en-US" sz="1800" dirty="0" err="1" smtClean="0"/>
              <a:t>Risken</a:t>
            </a:r>
            <a:endParaRPr lang="en-US" sz="1800" dirty="0" smtClean="0"/>
          </a:p>
          <a:p>
            <a:endParaRPr lang="en-US" sz="1800" dirty="0"/>
          </a:p>
          <a:p>
            <a:r>
              <a:rPr lang="en-US" sz="1800" dirty="0" err="1" smtClean="0"/>
              <a:t>Erzeugen</a:t>
            </a:r>
            <a:r>
              <a:rPr lang="en-US" sz="1800" dirty="0" smtClean="0"/>
              <a:t> von “</a:t>
            </a:r>
            <a:r>
              <a:rPr lang="en-US" sz="1800" dirty="0" err="1" smtClean="0"/>
              <a:t>Vermögensillusionen</a:t>
            </a:r>
            <a:r>
              <a:rPr lang="en-US" sz="1800" dirty="0" smtClean="0"/>
              <a:t>” </a:t>
            </a:r>
            <a:r>
              <a:rPr lang="en-US" sz="1800" dirty="0" err="1" smtClean="0"/>
              <a:t>bei</a:t>
            </a:r>
            <a:r>
              <a:rPr lang="en-US" sz="1800" dirty="0" smtClean="0"/>
              <a:t> </a:t>
            </a:r>
            <a:r>
              <a:rPr lang="en-US" sz="1800" dirty="0" err="1" smtClean="0"/>
              <a:t>fehlender</a:t>
            </a:r>
            <a:r>
              <a:rPr lang="en-US" sz="1800" dirty="0" smtClean="0"/>
              <a:t> </a:t>
            </a:r>
            <a:r>
              <a:rPr lang="en-US" sz="1800" dirty="0" err="1" smtClean="0"/>
              <a:t>Darstellung</a:t>
            </a:r>
            <a:r>
              <a:rPr lang="en-US" sz="1800" dirty="0" smtClean="0"/>
              <a:t> des </a:t>
            </a:r>
            <a:r>
              <a:rPr lang="en-US" sz="1800" dirty="0" err="1" smtClean="0"/>
              <a:t>Charakters</a:t>
            </a:r>
            <a:r>
              <a:rPr lang="en-US" sz="1800" dirty="0" smtClean="0"/>
              <a:t> des </a:t>
            </a:r>
            <a:r>
              <a:rPr lang="en-US" sz="1800" dirty="0" err="1" smtClean="0"/>
              <a:t>Vermögens</a:t>
            </a:r>
            <a:r>
              <a:rPr lang="en-US" sz="1800" dirty="0" smtClean="0"/>
              <a:t> (</a:t>
            </a:r>
            <a:r>
              <a:rPr lang="en-US" sz="1800" dirty="0" err="1" smtClean="0"/>
              <a:t>Daseinsvorsorge</a:t>
            </a:r>
            <a:r>
              <a:rPr lang="en-US" sz="1800" dirty="0" smtClean="0"/>
              <a:t> </a:t>
            </a:r>
            <a:r>
              <a:rPr lang="en-US" sz="1800" dirty="0" err="1" smtClean="0"/>
              <a:t>oder</a:t>
            </a:r>
            <a:r>
              <a:rPr lang="en-US" sz="1800" dirty="0" smtClean="0"/>
              <a:t> </a:t>
            </a:r>
            <a:r>
              <a:rPr lang="en-US" sz="1800" dirty="0" err="1" smtClean="0"/>
              <a:t>marktfähig</a:t>
            </a:r>
            <a:r>
              <a:rPr lang="en-US" sz="1800" dirty="0" smtClean="0"/>
              <a:t>)</a:t>
            </a:r>
          </a:p>
          <a:p>
            <a:endParaRPr lang="en-US" sz="1800" dirty="0" smtClean="0"/>
          </a:p>
          <a:p>
            <a:r>
              <a:rPr lang="en-US" sz="1800" dirty="0" err="1" smtClean="0"/>
              <a:t>Hoher</a:t>
            </a:r>
            <a:r>
              <a:rPr lang="en-US" sz="1800" dirty="0" smtClean="0"/>
              <a:t> </a:t>
            </a:r>
            <a:r>
              <a:rPr lang="en-US" sz="1800" dirty="0" err="1" smtClean="0"/>
              <a:t>Aufwand</a:t>
            </a:r>
            <a:r>
              <a:rPr lang="en-US" sz="1800" dirty="0" smtClean="0"/>
              <a:t> </a:t>
            </a:r>
            <a:r>
              <a:rPr lang="en-US" sz="1800" dirty="0" err="1" smtClean="0"/>
              <a:t>bei</a:t>
            </a:r>
            <a:r>
              <a:rPr lang="en-US" sz="1800" dirty="0" smtClean="0"/>
              <a:t> </a:t>
            </a:r>
            <a:r>
              <a:rPr lang="en-US" sz="1800" dirty="0" err="1" smtClean="0"/>
              <a:t>komplexen</a:t>
            </a:r>
            <a:r>
              <a:rPr lang="en-US" sz="1800" dirty="0" smtClean="0"/>
              <a:t>, </a:t>
            </a:r>
            <a:r>
              <a:rPr lang="en-US" sz="1800" dirty="0" err="1" smtClean="0"/>
              <a:t>scheingenauen</a:t>
            </a:r>
            <a:r>
              <a:rPr lang="en-US" sz="1800" dirty="0" smtClean="0"/>
              <a:t> </a:t>
            </a:r>
            <a:r>
              <a:rPr lang="en-US" sz="1800" dirty="0" err="1" smtClean="0"/>
              <a:t>Erstbewertungsverfahren</a:t>
            </a:r>
            <a:endParaRPr lang="de-AT" sz="18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15</a:t>
            </a:fld>
            <a:endParaRPr lang="de-DE"/>
          </a:p>
        </p:txBody>
      </p:sp>
    </p:spTree>
    <p:extLst>
      <p:ext uri="{BB962C8B-B14F-4D97-AF65-F5344CB8AC3E}">
        <p14:creationId xmlns:p14="http://schemas.microsoft.com/office/powerpoint/2010/main" val="444480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Herausforderung</a:t>
            </a:r>
            <a:r>
              <a:rPr lang="en-US" dirty="0" smtClean="0"/>
              <a:t> </a:t>
            </a:r>
            <a:r>
              <a:rPr lang="en-US" dirty="0" err="1" smtClean="0"/>
              <a:t>Erstbewertung</a:t>
            </a:r>
            <a:r>
              <a:rPr lang="en-US" dirty="0" smtClean="0"/>
              <a:t> des </a:t>
            </a:r>
            <a:r>
              <a:rPr lang="en-US" dirty="0" err="1" smtClean="0"/>
              <a:t>Vermögens</a:t>
            </a:r>
            <a:endParaRPr lang="de-AT" dirty="0"/>
          </a:p>
        </p:txBody>
      </p:sp>
      <p:sp>
        <p:nvSpPr>
          <p:cNvPr id="7" name="Inhaltsplatzhalter 6"/>
          <p:cNvSpPr>
            <a:spLocks noGrp="1"/>
          </p:cNvSpPr>
          <p:nvPr>
            <p:ph idx="1"/>
          </p:nvPr>
        </p:nvSpPr>
        <p:spPr/>
        <p:txBody>
          <a:bodyPr/>
          <a:lstStyle/>
          <a:p>
            <a:r>
              <a:rPr lang="en-US" sz="1800" dirty="0" smtClean="0"/>
              <a:t>So </a:t>
            </a:r>
            <a:r>
              <a:rPr lang="en-US" sz="1800" dirty="0" err="1" smtClean="0"/>
              <a:t>genau</a:t>
            </a:r>
            <a:r>
              <a:rPr lang="en-US" sz="1800" dirty="0" smtClean="0"/>
              <a:t> </a:t>
            </a:r>
            <a:r>
              <a:rPr lang="en-US" sz="1800" dirty="0" err="1" smtClean="0"/>
              <a:t>wie</a:t>
            </a:r>
            <a:r>
              <a:rPr lang="en-US" sz="1800" dirty="0" smtClean="0"/>
              <a:t> </a:t>
            </a:r>
            <a:r>
              <a:rPr lang="en-US" sz="1800" dirty="0" err="1" smtClean="0"/>
              <a:t>erforderlich</a:t>
            </a:r>
            <a:r>
              <a:rPr lang="en-US" sz="1800" dirty="0" smtClean="0"/>
              <a:t> – so </a:t>
            </a:r>
            <a:r>
              <a:rPr lang="en-US" sz="1800" dirty="0" err="1" smtClean="0"/>
              <a:t>einfach</a:t>
            </a:r>
            <a:r>
              <a:rPr lang="en-US" sz="1800" dirty="0" smtClean="0"/>
              <a:t> </a:t>
            </a:r>
            <a:r>
              <a:rPr lang="en-US" sz="1800" dirty="0" err="1" smtClean="0"/>
              <a:t>wie</a:t>
            </a:r>
            <a:r>
              <a:rPr lang="en-US" sz="1800" dirty="0" smtClean="0"/>
              <a:t> </a:t>
            </a:r>
            <a:r>
              <a:rPr lang="en-US" sz="1800" dirty="0" err="1" smtClean="0"/>
              <a:t>möglich</a:t>
            </a:r>
            <a:endParaRPr lang="en-US" sz="1800" dirty="0" smtClean="0"/>
          </a:p>
          <a:p>
            <a:endParaRPr lang="en-US" sz="1800" dirty="0" smtClean="0"/>
          </a:p>
          <a:p>
            <a:r>
              <a:rPr lang="en-US" sz="1800" dirty="0" err="1" smtClean="0"/>
              <a:t>Nachvollziehbar</a:t>
            </a:r>
            <a:r>
              <a:rPr lang="en-US" sz="1800" dirty="0" smtClean="0"/>
              <a:t> und transparent</a:t>
            </a:r>
          </a:p>
          <a:p>
            <a:endParaRPr lang="en-US" sz="1800" dirty="0" smtClean="0"/>
          </a:p>
          <a:p>
            <a:r>
              <a:rPr lang="en-US" sz="1800" dirty="0" err="1" smtClean="0"/>
              <a:t>Bestehende</a:t>
            </a:r>
            <a:r>
              <a:rPr lang="en-US" sz="1800" dirty="0" smtClean="0"/>
              <a:t> (</a:t>
            </a:r>
            <a:r>
              <a:rPr lang="en-US" sz="1800" dirty="0" err="1" smtClean="0"/>
              <a:t>z.B</a:t>
            </a:r>
            <a:r>
              <a:rPr lang="en-US" sz="1800" dirty="0" smtClean="0"/>
              <a:t>. </a:t>
            </a:r>
            <a:r>
              <a:rPr lang="en-US" sz="1800" dirty="0" err="1" smtClean="0"/>
              <a:t>Vermögensverzeichnisse</a:t>
            </a:r>
            <a:r>
              <a:rPr lang="en-US" sz="1800" dirty="0" smtClean="0"/>
              <a:t>), </a:t>
            </a:r>
            <a:r>
              <a:rPr lang="en-US" sz="1800" dirty="0" err="1" smtClean="0"/>
              <a:t>auch</a:t>
            </a:r>
            <a:r>
              <a:rPr lang="en-US" sz="1800" dirty="0" smtClean="0"/>
              <a:t> </a:t>
            </a:r>
            <a:r>
              <a:rPr lang="en-US" sz="1800" dirty="0" err="1" smtClean="0"/>
              <a:t>externe</a:t>
            </a:r>
            <a:r>
              <a:rPr lang="en-US" sz="1800" dirty="0" smtClean="0"/>
              <a:t> </a:t>
            </a:r>
            <a:r>
              <a:rPr lang="en-US" sz="1800" dirty="0" err="1" smtClean="0"/>
              <a:t>Daten</a:t>
            </a:r>
            <a:r>
              <a:rPr lang="en-US" sz="1800" dirty="0" smtClean="0"/>
              <a:t> </a:t>
            </a:r>
            <a:r>
              <a:rPr lang="en-US" sz="1800" dirty="0" err="1" smtClean="0"/>
              <a:t>verwenden</a:t>
            </a:r>
            <a:endParaRPr lang="en-US" sz="1800" dirty="0" smtClean="0"/>
          </a:p>
          <a:p>
            <a:endParaRPr lang="en-US" sz="1800" dirty="0" smtClean="0"/>
          </a:p>
          <a:p>
            <a:r>
              <a:rPr lang="en-US" sz="1800" dirty="0" err="1" smtClean="0"/>
              <a:t>Keine</a:t>
            </a:r>
            <a:r>
              <a:rPr lang="en-US" sz="1800" dirty="0" smtClean="0"/>
              <a:t> </a:t>
            </a:r>
            <a:r>
              <a:rPr lang="en-US" sz="1800" dirty="0" err="1" smtClean="0"/>
              <a:t>neuen</a:t>
            </a:r>
            <a:r>
              <a:rPr lang="en-US" sz="1800" dirty="0" smtClean="0"/>
              <a:t> </a:t>
            </a:r>
            <a:r>
              <a:rPr lang="en-US" sz="1800" dirty="0" err="1" smtClean="0"/>
              <a:t>Gutachten</a:t>
            </a:r>
            <a:r>
              <a:rPr lang="en-US" sz="1800" dirty="0" smtClean="0"/>
              <a:t> </a:t>
            </a:r>
            <a:r>
              <a:rPr lang="en-US" sz="1800" dirty="0" err="1" smtClean="0"/>
              <a:t>für</a:t>
            </a:r>
            <a:r>
              <a:rPr lang="en-US" sz="1800" dirty="0" smtClean="0"/>
              <a:t> </a:t>
            </a:r>
            <a:r>
              <a:rPr lang="en-US" sz="1800" dirty="0" err="1" smtClean="0"/>
              <a:t>Vermögensbewertung</a:t>
            </a:r>
            <a:endParaRPr lang="en-US" sz="1800" dirty="0" smtClean="0"/>
          </a:p>
          <a:p>
            <a:endParaRPr lang="en-US" sz="1800" dirty="0" smtClean="0"/>
          </a:p>
          <a:p>
            <a:r>
              <a:rPr lang="en-US" sz="1800" dirty="0" err="1" smtClean="0"/>
              <a:t>Erfassung</a:t>
            </a:r>
            <a:r>
              <a:rPr lang="en-US" sz="1800" dirty="0" smtClean="0"/>
              <a:t> des </a:t>
            </a:r>
            <a:r>
              <a:rPr lang="en-US" sz="1800" dirty="0" err="1" smtClean="0"/>
              <a:t>Anlagevermögens</a:t>
            </a:r>
            <a:r>
              <a:rPr lang="en-US" sz="1800" dirty="0" smtClean="0"/>
              <a:t> </a:t>
            </a:r>
            <a:r>
              <a:rPr lang="en-US" sz="1800" dirty="0" err="1" smtClean="0"/>
              <a:t>bereits</a:t>
            </a:r>
            <a:r>
              <a:rPr lang="en-US" sz="1800" dirty="0" smtClean="0"/>
              <a:t> </a:t>
            </a:r>
            <a:r>
              <a:rPr lang="en-US" sz="1800" dirty="0" err="1" smtClean="0"/>
              <a:t>jetzt</a:t>
            </a:r>
            <a:endParaRPr lang="en-US" sz="1800" dirty="0" smtClean="0"/>
          </a:p>
          <a:p>
            <a:endParaRPr lang="en-US" sz="1800" dirty="0" smtClean="0"/>
          </a:p>
          <a:p>
            <a:r>
              <a:rPr lang="en-US" sz="1800" dirty="0" err="1" smtClean="0"/>
              <a:t>Neuer</a:t>
            </a:r>
            <a:r>
              <a:rPr lang="en-US" sz="1800" dirty="0" smtClean="0"/>
              <a:t> KDZ-</a:t>
            </a:r>
            <a:r>
              <a:rPr lang="en-US" sz="1800" dirty="0" err="1" smtClean="0"/>
              <a:t>Praxisplaner</a:t>
            </a:r>
            <a:r>
              <a:rPr lang="en-US" sz="1800" dirty="0" smtClean="0"/>
              <a:t> KOMMUNALE VERMÖGENSBEWERTUNG </a:t>
            </a:r>
            <a:r>
              <a:rPr lang="en-US" sz="1800" dirty="0" err="1" smtClean="0"/>
              <a:t>unterstützt</a:t>
            </a:r>
            <a:r>
              <a:rPr lang="en-US" sz="1800" dirty="0" smtClean="0"/>
              <a:t> </a:t>
            </a:r>
            <a:r>
              <a:rPr lang="en-US" sz="1800" dirty="0" err="1" smtClean="0"/>
              <a:t>Gemeinden</a:t>
            </a:r>
            <a:r>
              <a:rPr lang="en-US" sz="1800" dirty="0" smtClean="0"/>
              <a:t> </a:t>
            </a:r>
            <a:r>
              <a:rPr lang="en-US" sz="1800" dirty="0" err="1" smtClean="0"/>
              <a:t>bei</a:t>
            </a:r>
            <a:r>
              <a:rPr lang="en-US" sz="1800" dirty="0" smtClean="0"/>
              <a:t> der </a:t>
            </a:r>
            <a:r>
              <a:rPr lang="en-US" sz="1800" dirty="0" err="1" smtClean="0"/>
              <a:t>Erstbewertung</a:t>
            </a:r>
            <a:r>
              <a:rPr lang="en-US" sz="1800" dirty="0" smtClean="0"/>
              <a:t> </a:t>
            </a:r>
          </a:p>
        </p:txBody>
      </p:sp>
      <p:sp>
        <p:nvSpPr>
          <p:cNvPr id="5" name="Foliennummernplatzhalter 4"/>
          <p:cNvSpPr>
            <a:spLocks noGrp="1"/>
          </p:cNvSpPr>
          <p:nvPr>
            <p:ph type="sldNum" sz="quarter" idx="10"/>
          </p:nvPr>
        </p:nvSpPr>
        <p:spPr/>
        <p:txBody>
          <a:bodyPr/>
          <a:lstStyle/>
          <a:p>
            <a:pPr>
              <a:defRPr/>
            </a:pPr>
            <a:fld id="{9B6EA9F7-77AC-44D1-8FDC-3A42AD0E6F6B}" type="slidenum">
              <a:rPr lang="de-DE" smtClean="0"/>
              <a:pPr>
                <a:defRPr/>
              </a:pPr>
              <a:t>16</a:t>
            </a:fld>
            <a:endParaRPr lang="de-DE"/>
          </a:p>
        </p:txBody>
      </p:sp>
      <p:pic>
        <p:nvPicPr>
          <p:cNvPr id="1030" name="Picture 6" descr="http://thumbs.dreamstime.com/t/herausforderung-32049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669" y="1005781"/>
            <a:ext cx="20288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51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Praxisplaner</a:t>
            </a:r>
            <a:r>
              <a:rPr lang="en-US" dirty="0"/>
              <a:t> </a:t>
            </a:r>
            <a:r>
              <a:rPr lang="en-US" dirty="0" smtClean="0"/>
              <a:t>“</a:t>
            </a:r>
            <a:r>
              <a:rPr lang="en-US" dirty="0" err="1" smtClean="0"/>
              <a:t>Kommunale</a:t>
            </a:r>
            <a:r>
              <a:rPr lang="en-US" dirty="0" smtClean="0"/>
              <a:t> </a:t>
            </a:r>
            <a:r>
              <a:rPr lang="en-US" dirty="0" err="1" smtClean="0"/>
              <a:t>Vermögensbewertung</a:t>
            </a:r>
            <a:r>
              <a:rPr lang="en-US" dirty="0" smtClean="0"/>
              <a:t>”</a:t>
            </a:r>
            <a:endParaRPr lang="de-AT" dirty="0"/>
          </a:p>
        </p:txBody>
      </p:sp>
      <p:sp>
        <p:nvSpPr>
          <p:cNvPr id="3" name="Inhaltsplatzhalter 2"/>
          <p:cNvSpPr>
            <a:spLocks noGrp="1"/>
          </p:cNvSpPr>
          <p:nvPr>
            <p:ph idx="1"/>
          </p:nvPr>
        </p:nvSpPr>
        <p:spPr>
          <a:xfrm>
            <a:off x="1211263" y="933773"/>
            <a:ext cx="8154987" cy="5038725"/>
          </a:xfrm>
        </p:spPr>
        <p:txBody>
          <a:bodyPr/>
          <a:lstStyle/>
          <a:p>
            <a:pPr lvl="1"/>
            <a:endParaRPr lang="en-US" sz="1800" dirty="0" smtClean="0"/>
          </a:p>
          <a:p>
            <a:r>
              <a:rPr lang="en-US" sz="1800" dirty="0" err="1" smtClean="0"/>
              <a:t>Erstbewertung</a:t>
            </a:r>
            <a:r>
              <a:rPr lang="en-US" sz="1800" dirty="0" smtClean="0"/>
              <a:t> von </a:t>
            </a:r>
            <a:r>
              <a:rPr lang="en-US" sz="1800" dirty="0" err="1" smtClean="0"/>
              <a:t>ausgewählten</a:t>
            </a:r>
            <a:r>
              <a:rPr lang="en-US" sz="1800" dirty="0" smtClean="0"/>
              <a:t> </a:t>
            </a:r>
            <a:r>
              <a:rPr lang="en-US" sz="1800" dirty="0" err="1" smtClean="0"/>
              <a:t>Objekten</a:t>
            </a:r>
            <a:endParaRPr lang="en-US" sz="1800" dirty="0" smtClean="0"/>
          </a:p>
          <a:p>
            <a:endParaRPr lang="en-US" sz="1800" dirty="0"/>
          </a:p>
          <a:p>
            <a:pPr lvl="1"/>
            <a:r>
              <a:rPr lang="en-US" sz="1800" dirty="0" err="1" smtClean="0"/>
              <a:t>Grundstücke</a:t>
            </a:r>
            <a:r>
              <a:rPr lang="en-US" sz="1800" dirty="0" smtClean="0"/>
              <a:t> </a:t>
            </a:r>
            <a:r>
              <a:rPr lang="en-US" sz="1800" dirty="0"/>
              <a:t>und </a:t>
            </a:r>
            <a:r>
              <a:rPr lang="en-US" sz="1800" dirty="0" err="1"/>
              <a:t>Gebäude</a:t>
            </a:r>
            <a:endParaRPr lang="en-US" sz="1800" dirty="0"/>
          </a:p>
          <a:p>
            <a:pPr lvl="1"/>
            <a:r>
              <a:rPr lang="en-US" sz="1800" dirty="0" err="1"/>
              <a:t>Straßen</a:t>
            </a:r>
            <a:endParaRPr lang="en-US" sz="1800" dirty="0"/>
          </a:p>
          <a:p>
            <a:pPr lvl="1"/>
            <a:r>
              <a:rPr lang="en-US" sz="1800" dirty="0" err="1"/>
              <a:t>Wasser</a:t>
            </a:r>
            <a:r>
              <a:rPr lang="en-US" sz="1800" dirty="0"/>
              <a:t>- und </a:t>
            </a:r>
            <a:r>
              <a:rPr lang="en-US" sz="1800" dirty="0" err="1" smtClean="0"/>
              <a:t>Abwasserversorgung</a:t>
            </a:r>
            <a:endParaRPr lang="en-US" sz="1800" dirty="0" smtClean="0"/>
          </a:p>
          <a:p>
            <a:pPr lvl="1"/>
            <a:r>
              <a:rPr lang="en-US" sz="1800" dirty="0" err="1" smtClean="0"/>
              <a:t>Grünflächen</a:t>
            </a:r>
            <a:endParaRPr lang="en-US" sz="1800" dirty="0" smtClean="0"/>
          </a:p>
          <a:p>
            <a:pPr lvl="1"/>
            <a:endParaRPr lang="en-US" sz="1800" dirty="0"/>
          </a:p>
          <a:p>
            <a:r>
              <a:rPr lang="en-US" sz="1800" dirty="0" err="1" smtClean="0"/>
              <a:t>Wenn</a:t>
            </a:r>
            <a:r>
              <a:rPr lang="en-US" sz="1800" dirty="0" smtClean="0"/>
              <a:t> </a:t>
            </a:r>
            <a:r>
              <a:rPr lang="en-US" sz="1800" dirty="0" err="1" smtClean="0"/>
              <a:t>wenige</a:t>
            </a:r>
            <a:r>
              <a:rPr lang="en-US" sz="1800" dirty="0" smtClean="0"/>
              <a:t> </a:t>
            </a:r>
            <a:r>
              <a:rPr lang="en-US" sz="1800" dirty="0" err="1" smtClean="0"/>
              <a:t>Informationen</a:t>
            </a:r>
            <a:r>
              <a:rPr lang="en-US" sz="1800" dirty="0" smtClean="0"/>
              <a:t> </a:t>
            </a:r>
            <a:r>
              <a:rPr lang="en-US" sz="1800" dirty="0" err="1" smtClean="0"/>
              <a:t>zur</a:t>
            </a:r>
            <a:r>
              <a:rPr lang="en-US" sz="1800" dirty="0" smtClean="0"/>
              <a:t> </a:t>
            </a:r>
            <a:r>
              <a:rPr lang="en-US" sz="1800" dirty="0" err="1" smtClean="0"/>
              <a:t>Verfügung</a:t>
            </a:r>
            <a:r>
              <a:rPr lang="en-US" sz="1800" dirty="0" smtClean="0"/>
              <a:t> </a:t>
            </a:r>
            <a:r>
              <a:rPr lang="en-US" sz="1800" dirty="0" err="1" smtClean="0"/>
              <a:t>stehen</a:t>
            </a:r>
            <a:r>
              <a:rPr lang="en-US" sz="1800" dirty="0" smtClean="0"/>
              <a:t>.</a:t>
            </a:r>
          </a:p>
          <a:p>
            <a:endParaRPr lang="en-US" sz="1800" dirty="0"/>
          </a:p>
          <a:p>
            <a:r>
              <a:rPr lang="en-US" sz="1800" dirty="0" err="1" smtClean="0"/>
              <a:t>Überschaubarer</a:t>
            </a:r>
            <a:r>
              <a:rPr lang="en-US" sz="1800" dirty="0" smtClean="0"/>
              <a:t> </a:t>
            </a:r>
            <a:r>
              <a:rPr lang="en-US" sz="1800" dirty="0" err="1" smtClean="0"/>
              <a:t>Aufwand</a:t>
            </a:r>
            <a:r>
              <a:rPr lang="en-US" sz="1800" dirty="0" smtClean="0"/>
              <a:t> und </a:t>
            </a:r>
            <a:r>
              <a:rPr lang="en-US" sz="1800" dirty="0" err="1" smtClean="0"/>
              <a:t>geringe</a:t>
            </a:r>
            <a:r>
              <a:rPr lang="en-US" sz="1800" dirty="0" smtClean="0"/>
              <a:t> </a:t>
            </a:r>
            <a:r>
              <a:rPr lang="en-US" sz="1800" dirty="0" err="1" smtClean="0"/>
              <a:t>Kosten</a:t>
            </a:r>
            <a:endParaRPr lang="en-US" sz="1800" dirty="0" smtClean="0"/>
          </a:p>
          <a:p>
            <a:endParaRPr lang="en-US" sz="1800" dirty="0"/>
          </a:p>
          <a:p>
            <a:r>
              <a:rPr lang="en-US" sz="1800" dirty="0" err="1" smtClean="0"/>
              <a:t>Zahlreiche</a:t>
            </a:r>
            <a:r>
              <a:rPr lang="en-US" sz="1800" dirty="0" smtClean="0"/>
              <a:t> </a:t>
            </a:r>
            <a:r>
              <a:rPr lang="en-US" sz="1800" dirty="0" err="1" smtClean="0"/>
              <a:t>Referenzwerte</a:t>
            </a:r>
            <a:r>
              <a:rPr lang="en-US" sz="1800" dirty="0" smtClean="0"/>
              <a:t> </a:t>
            </a:r>
            <a:r>
              <a:rPr lang="en-US" sz="1800" dirty="0" err="1" smtClean="0"/>
              <a:t>für</a:t>
            </a:r>
            <a:r>
              <a:rPr lang="en-US" sz="1800" dirty="0" smtClean="0"/>
              <a:t> </a:t>
            </a:r>
            <a:r>
              <a:rPr lang="en-US" sz="1800" dirty="0" err="1" smtClean="0"/>
              <a:t>unterschiedliche</a:t>
            </a:r>
            <a:r>
              <a:rPr lang="en-US" sz="1800" dirty="0" smtClean="0"/>
              <a:t> </a:t>
            </a:r>
            <a:r>
              <a:rPr lang="en-US" sz="1800" dirty="0" err="1" smtClean="0"/>
              <a:t>Vermögensgegenstände</a:t>
            </a:r>
            <a:r>
              <a:rPr lang="en-US" sz="1800" dirty="0" smtClean="0"/>
              <a:t> </a:t>
            </a:r>
            <a:r>
              <a:rPr lang="en-US" sz="1800" dirty="0" err="1" smtClean="0"/>
              <a:t>hinterlegt</a:t>
            </a:r>
            <a:r>
              <a:rPr lang="en-US" sz="1800" dirty="0" smtClean="0"/>
              <a:t>. </a:t>
            </a:r>
          </a:p>
          <a:p>
            <a:endParaRPr lang="en-US" sz="1800" dirty="0"/>
          </a:p>
          <a:p>
            <a:r>
              <a:rPr lang="en-US" sz="1800" dirty="0" err="1" smtClean="0"/>
              <a:t>Bewertung</a:t>
            </a:r>
            <a:r>
              <a:rPr lang="en-US" sz="1800" dirty="0" smtClean="0"/>
              <a:t> von </a:t>
            </a:r>
            <a:r>
              <a:rPr lang="en-US" sz="1800" dirty="0" err="1" smtClean="0"/>
              <a:t>Betriebs</a:t>
            </a:r>
            <a:r>
              <a:rPr lang="en-US" sz="1800" dirty="0" smtClean="0"/>
              <a:t>- und </a:t>
            </a:r>
            <a:r>
              <a:rPr lang="en-US" sz="1800" dirty="0" err="1" smtClean="0"/>
              <a:t>Geschäftsausstattung</a:t>
            </a:r>
            <a:r>
              <a:rPr lang="en-US" sz="1800" dirty="0" smtClean="0"/>
              <a:t> </a:t>
            </a:r>
            <a:r>
              <a:rPr lang="en-US" sz="1800" dirty="0" err="1" smtClean="0"/>
              <a:t>bewusst</a:t>
            </a:r>
            <a:r>
              <a:rPr lang="en-US" sz="1800" dirty="0" smtClean="0"/>
              <a:t> </a:t>
            </a:r>
            <a:r>
              <a:rPr lang="en-US" sz="1800" dirty="0" err="1" smtClean="0"/>
              <a:t>nicht</a:t>
            </a:r>
            <a:r>
              <a:rPr lang="en-US" sz="1800" dirty="0" smtClean="0"/>
              <a:t> </a:t>
            </a:r>
            <a:r>
              <a:rPr lang="en-US" sz="1800" dirty="0" err="1" smtClean="0"/>
              <a:t>enthalten</a:t>
            </a:r>
            <a:r>
              <a:rPr lang="en-US" sz="1800" dirty="0" smtClean="0"/>
              <a:t>, </a:t>
            </a:r>
            <a:r>
              <a:rPr lang="en-US" sz="1800" dirty="0" err="1" smtClean="0"/>
              <a:t>weil</a:t>
            </a:r>
            <a:r>
              <a:rPr lang="en-US" sz="1800" dirty="0" smtClean="0"/>
              <a:t> </a:t>
            </a:r>
            <a:r>
              <a:rPr lang="en-US" sz="1800" dirty="0" err="1" smtClean="0"/>
              <a:t>kurze</a:t>
            </a:r>
            <a:r>
              <a:rPr lang="en-US" sz="1800" dirty="0" smtClean="0"/>
              <a:t> </a:t>
            </a:r>
            <a:r>
              <a:rPr lang="en-US" sz="1800" dirty="0" err="1" smtClean="0"/>
              <a:t>Nutzungsdauer</a:t>
            </a:r>
            <a:r>
              <a:rPr lang="en-US" sz="1800" dirty="0" smtClean="0"/>
              <a:t> und </a:t>
            </a:r>
            <a:r>
              <a:rPr lang="en-US" sz="1800" dirty="0" err="1" smtClean="0"/>
              <a:t>Anschaffungswerte</a:t>
            </a:r>
            <a:r>
              <a:rPr lang="en-US" sz="1800" dirty="0" smtClean="0"/>
              <a:t> in der Regel </a:t>
            </a:r>
            <a:r>
              <a:rPr lang="en-US" sz="1800" dirty="0" err="1" smtClean="0"/>
              <a:t>bekannt</a:t>
            </a:r>
            <a:r>
              <a:rPr lang="en-US" sz="1800" dirty="0" smtClean="0"/>
              <a:t>.</a:t>
            </a:r>
            <a:endParaRPr lang="en-US" sz="1800" dirty="0"/>
          </a:p>
          <a:p>
            <a:endParaRPr lang="de-AT"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17</a:t>
            </a:fld>
            <a:endParaRPr lang="de-DE"/>
          </a:p>
        </p:txBody>
      </p:sp>
      <p:pic>
        <p:nvPicPr>
          <p:cNvPr id="4098" name="Picture 2" descr="http://www.sinsheim.de/pb/site/Sinsheim/get/1191612/Beispiel%20Verm%C3%B6gensbewertu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307" y="1581845"/>
            <a:ext cx="2717613"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92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KommunalForen</a:t>
            </a:r>
            <a:r>
              <a:rPr lang="en-US" dirty="0" smtClean="0"/>
              <a:t> 2015 in Innsbruck und Graz </a:t>
            </a:r>
            <a:endParaRPr lang="de-AT"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18</a:t>
            </a:fld>
            <a:endParaRPr lang="de-D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99" y="2301925"/>
            <a:ext cx="444255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4247" y="2877989"/>
            <a:ext cx="335925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218238" y="1365821"/>
            <a:ext cx="5570820" cy="369332"/>
          </a:xfrm>
          <a:prstGeom prst="rect">
            <a:avLst/>
          </a:prstGeom>
          <a:noFill/>
        </p:spPr>
        <p:txBody>
          <a:bodyPr wrap="none" rtlCol="0">
            <a:spAutoFit/>
          </a:bodyPr>
          <a:lstStyle/>
          <a:p>
            <a:pPr algn="ctr"/>
            <a:r>
              <a:rPr lang="en-US" sz="1800" b="1" u="none" dirty="0" smtClean="0"/>
              <a:t>“</a:t>
            </a:r>
            <a:r>
              <a:rPr lang="en-US" sz="1800" b="1" u="none" dirty="0" err="1" smtClean="0"/>
              <a:t>Kommunales</a:t>
            </a:r>
            <a:r>
              <a:rPr lang="en-US" sz="1800" b="1" u="none" dirty="0" smtClean="0"/>
              <a:t> </a:t>
            </a:r>
            <a:r>
              <a:rPr lang="en-US" sz="1800" b="1" u="none" dirty="0" err="1" smtClean="0"/>
              <a:t>Vermögen</a:t>
            </a:r>
            <a:r>
              <a:rPr lang="en-US" sz="1800" b="1" u="none" dirty="0" smtClean="0"/>
              <a:t> </a:t>
            </a:r>
            <a:r>
              <a:rPr lang="en-US" sz="1800" b="1" u="none" dirty="0" err="1" smtClean="0"/>
              <a:t>bewerten</a:t>
            </a:r>
            <a:r>
              <a:rPr lang="en-US" sz="1800" b="1" u="none" dirty="0" smtClean="0"/>
              <a:t> und </a:t>
            </a:r>
            <a:r>
              <a:rPr lang="en-US" sz="1800" b="1" u="none" dirty="0" err="1" smtClean="0"/>
              <a:t>erhalten</a:t>
            </a:r>
            <a:r>
              <a:rPr lang="en-US" sz="1800" b="1" u="none" dirty="0" smtClean="0"/>
              <a:t>”</a:t>
            </a:r>
            <a:endParaRPr lang="de-AT" sz="1800" b="1" u="none" dirty="0"/>
          </a:p>
        </p:txBody>
      </p:sp>
    </p:spTree>
    <p:extLst>
      <p:ext uri="{BB962C8B-B14F-4D97-AF65-F5344CB8AC3E}">
        <p14:creationId xmlns:p14="http://schemas.microsoft.com/office/powerpoint/2010/main" val="365633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Schlagzeilen</a:t>
            </a:r>
            <a:r>
              <a:rPr lang="en-US" dirty="0" smtClean="0"/>
              <a:t> </a:t>
            </a:r>
            <a:r>
              <a:rPr lang="en-US" dirty="0" err="1" smtClean="0"/>
              <a:t>über</a:t>
            </a:r>
            <a:r>
              <a:rPr lang="en-US" dirty="0" smtClean="0"/>
              <a:t> </a:t>
            </a:r>
            <a:r>
              <a:rPr lang="en-US" dirty="0" err="1" smtClean="0"/>
              <a:t>Schlagzeilen</a:t>
            </a:r>
            <a:r>
              <a:rPr lang="en-US" dirty="0" smtClean="0"/>
              <a:t> …</a:t>
            </a:r>
            <a:endParaRPr lang="de-AT"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2</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15" y="1221805"/>
            <a:ext cx="7200800" cy="547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Ortstafel Oesterreich">
            <a:hlinkClick r:id="rId3" tooltip="Bild: (c) www.BilderBox.com (www.BilderBox.com)"/>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443" y="717749"/>
            <a:ext cx="1200133"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rot="1101879">
            <a:off x="6516315" y="1885464"/>
            <a:ext cx="3005732" cy="1015663"/>
          </a:xfrm>
          <a:prstGeom prst="rect">
            <a:avLst/>
          </a:prstGeom>
        </p:spPr>
        <p:txBody>
          <a:bodyPr wrap="square">
            <a:spAutoFit/>
          </a:bodyPr>
          <a:lstStyle/>
          <a:p>
            <a:pPr lvl="0" eaLnBrk="1" hangingPunct="1"/>
            <a:r>
              <a:rPr lang="de-DE" altLang="de-DE" sz="1000" b="1" u="none" dirty="0">
                <a:cs typeface="Arial" charset="0"/>
              </a:rPr>
              <a:t>Haftungen: Schwarze Löcher auch in den Gemeinden</a:t>
            </a:r>
          </a:p>
          <a:p>
            <a:pPr lvl="0"/>
            <a:r>
              <a:rPr lang="de-DE" altLang="de-DE" sz="1000" u="none" dirty="0">
                <a:cs typeface="Arial" charset="0"/>
                <a:hlinkClick r:id="rId3" tooltip="Bild: (c) www.BilderBox.com (www.BilderBox.com)"/>
              </a:rPr>
              <a:t>  </a:t>
            </a:r>
            <a:endParaRPr lang="de-DE" altLang="de-DE" sz="1000" u="none" dirty="0">
              <a:cs typeface="Arial" charset="0"/>
            </a:endParaRPr>
          </a:p>
          <a:p>
            <a:pPr lvl="0"/>
            <a:r>
              <a:rPr lang="de-DE" altLang="de-DE" sz="1000" b="1" u="none" dirty="0">
                <a:cs typeface="Arial" charset="0"/>
              </a:rPr>
              <a:t>Welche </a:t>
            </a:r>
            <a:r>
              <a:rPr lang="de-DE" altLang="de-DE" sz="1000" b="1" u="none" dirty="0" err="1">
                <a:cs typeface="Arial" charset="0"/>
              </a:rPr>
              <a:t>Risken</a:t>
            </a:r>
            <a:r>
              <a:rPr lang="de-DE" altLang="de-DE" sz="1000" b="1" u="none" dirty="0">
                <a:cs typeface="Arial" charset="0"/>
              </a:rPr>
              <a:t> schlummern in Gemeinden? Die Zustände sind besser als in den Ländern – aber nur offiziell.</a:t>
            </a:r>
            <a:endParaRPr lang="de-DE" altLang="de-DE" sz="1000" u="none" dirty="0">
              <a:cs typeface="Arial" charset="0"/>
            </a:endParaRPr>
          </a:p>
        </p:txBody>
      </p:sp>
    </p:spTree>
    <p:extLst>
      <p:ext uri="{BB962C8B-B14F-4D97-AF65-F5344CB8AC3E}">
        <p14:creationId xmlns:p14="http://schemas.microsoft.com/office/powerpoint/2010/main" val="1096311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Kreditwürdigkeit</a:t>
            </a:r>
            <a:endParaRPr lang="de-AT"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3</a:t>
            </a:fld>
            <a:endParaRPr lang="de-DE"/>
          </a:p>
        </p:txBody>
      </p:sp>
      <p:sp>
        <p:nvSpPr>
          <p:cNvPr id="5" name="Rechteck 4"/>
          <p:cNvSpPr/>
          <p:nvPr/>
        </p:nvSpPr>
        <p:spPr bwMode="auto">
          <a:xfrm>
            <a:off x="2084263" y="2805981"/>
            <a:ext cx="6408712" cy="129614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de-AT" sz="1800" u="none" dirty="0" smtClean="0"/>
              <a:t>Kreditwürdigkeit oder Bonität ist die </a:t>
            </a:r>
            <a:r>
              <a:rPr lang="de-AT" sz="1800" u="none" dirty="0"/>
              <a:t>Fähigkeit einer natürlichen Person oder von Unternehmen oder Staaten, die aufgenommenen Schulden zurückzahlen zu können und die Bereitschaft diese zurückzahlen zu wollen. </a:t>
            </a:r>
            <a:endParaRPr kumimoji="0" lang="de-AT" sz="1800" b="0" i="0" u="none" strike="noStrike" cap="none" normalizeH="0" baseline="0" dirty="0" smtClean="0">
              <a:ln>
                <a:noFill/>
              </a:ln>
              <a:solidFill>
                <a:schemeClr val="tx1"/>
              </a:solidFill>
              <a:effectLst/>
            </a:endParaRPr>
          </a:p>
        </p:txBody>
      </p:sp>
      <p:pic>
        <p:nvPicPr>
          <p:cNvPr id="3074" name="Picture 2" descr="http://www.dir-info.de/nachrichten/wp-content/uploads/2012/06/Fotolia_39453440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371" y="1077789"/>
            <a:ext cx="2160240" cy="141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40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Woran</a:t>
            </a:r>
            <a:r>
              <a:rPr lang="en-US" dirty="0" smtClean="0"/>
              <a:t> </a:t>
            </a:r>
            <a:r>
              <a:rPr lang="en-US" dirty="0" err="1" smtClean="0"/>
              <a:t>wird</a:t>
            </a:r>
            <a:r>
              <a:rPr lang="en-US" dirty="0" smtClean="0"/>
              <a:t> </a:t>
            </a:r>
            <a:r>
              <a:rPr lang="en-US" dirty="0" err="1" smtClean="0"/>
              <a:t>Kreditwürdigkeit</a:t>
            </a:r>
            <a:r>
              <a:rPr lang="en-US" dirty="0" smtClean="0"/>
              <a:t> </a:t>
            </a:r>
            <a:r>
              <a:rPr lang="en-US" dirty="0" err="1" smtClean="0"/>
              <a:t>gemessen</a:t>
            </a:r>
            <a:r>
              <a:rPr lang="en-US" dirty="0" smtClean="0"/>
              <a:t>?</a:t>
            </a:r>
            <a:endParaRPr lang="de-AT" dirty="0"/>
          </a:p>
        </p:txBody>
      </p:sp>
      <p:sp>
        <p:nvSpPr>
          <p:cNvPr id="3" name="Inhaltsplatzhalter 2"/>
          <p:cNvSpPr>
            <a:spLocks noGrp="1"/>
          </p:cNvSpPr>
          <p:nvPr>
            <p:ph idx="1"/>
          </p:nvPr>
        </p:nvSpPr>
        <p:spPr/>
        <p:txBody>
          <a:bodyPr/>
          <a:lstStyle/>
          <a:p>
            <a:r>
              <a:rPr lang="en-US" sz="1800" dirty="0" err="1" smtClean="0"/>
              <a:t>Natürliche</a:t>
            </a:r>
            <a:r>
              <a:rPr lang="en-US" sz="1800" dirty="0" smtClean="0"/>
              <a:t> </a:t>
            </a:r>
            <a:r>
              <a:rPr lang="en-US" sz="1800" dirty="0" err="1" smtClean="0"/>
              <a:t>Personen</a:t>
            </a:r>
            <a:endParaRPr lang="en-US" sz="1800" dirty="0" smtClean="0"/>
          </a:p>
          <a:p>
            <a:pPr lvl="1"/>
            <a:r>
              <a:rPr lang="en-US" sz="1800" dirty="0" err="1" smtClean="0"/>
              <a:t>Regelmäßiges</a:t>
            </a:r>
            <a:r>
              <a:rPr lang="en-US" sz="1800" dirty="0" smtClean="0"/>
              <a:t> </a:t>
            </a:r>
            <a:r>
              <a:rPr lang="en-US" sz="1800" dirty="0" err="1" smtClean="0"/>
              <a:t>Einkommen</a:t>
            </a:r>
            <a:endParaRPr lang="en-US" sz="1800" dirty="0" smtClean="0"/>
          </a:p>
          <a:p>
            <a:pPr lvl="1"/>
            <a:r>
              <a:rPr lang="en-US" sz="1800" dirty="0" err="1" smtClean="0"/>
              <a:t>Pfändbare</a:t>
            </a:r>
            <a:r>
              <a:rPr lang="en-US" sz="1800" dirty="0" smtClean="0"/>
              <a:t> </a:t>
            </a:r>
            <a:r>
              <a:rPr lang="en-US" sz="1800" dirty="0" err="1" smtClean="0"/>
              <a:t>Bezugsteile</a:t>
            </a:r>
            <a:endParaRPr lang="en-US" sz="1800" dirty="0" smtClean="0"/>
          </a:p>
          <a:p>
            <a:pPr lvl="1"/>
            <a:r>
              <a:rPr lang="en-US" sz="1800" dirty="0" err="1" smtClean="0"/>
              <a:t>Sicherheiten</a:t>
            </a:r>
            <a:endParaRPr lang="en-US" sz="1800" dirty="0" smtClean="0"/>
          </a:p>
          <a:p>
            <a:pPr lvl="1"/>
            <a:endParaRPr lang="en-US" sz="1800" dirty="0"/>
          </a:p>
          <a:p>
            <a:r>
              <a:rPr lang="en-US" sz="1800" dirty="0" err="1" smtClean="0"/>
              <a:t>Unternehmen</a:t>
            </a:r>
            <a:endParaRPr lang="en-US" sz="1800" dirty="0" smtClean="0"/>
          </a:p>
          <a:p>
            <a:pPr lvl="1"/>
            <a:r>
              <a:rPr lang="en-US" sz="1800" dirty="0" smtClean="0"/>
              <a:t>Rating (</a:t>
            </a:r>
            <a:r>
              <a:rPr lang="en-US" sz="1800" dirty="0" err="1" smtClean="0"/>
              <a:t>Kombination</a:t>
            </a:r>
            <a:r>
              <a:rPr lang="en-US" sz="1800" dirty="0" smtClean="0"/>
              <a:t> aus </a:t>
            </a:r>
            <a:r>
              <a:rPr lang="en-US" sz="1800" dirty="0" err="1" smtClean="0"/>
              <a:t>Ertragskraft</a:t>
            </a:r>
            <a:r>
              <a:rPr lang="en-US" sz="1800" dirty="0" smtClean="0"/>
              <a:t> und </a:t>
            </a:r>
            <a:r>
              <a:rPr lang="en-US" sz="1800" dirty="0" err="1" smtClean="0"/>
              <a:t>Substanz</a:t>
            </a:r>
            <a:r>
              <a:rPr lang="en-US" sz="1800" dirty="0" smtClean="0"/>
              <a:t> + qualitative </a:t>
            </a:r>
            <a:r>
              <a:rPr lang="en-US" sz="1800" dirty="0" err="1" smtClean="0"/>
              <a:t>Faktoren</a:t>
            </a:r>
            <a:r>
              <a:rPr lang="en-US" sz="1800" dirty="0" smtClean="0"/>
              <a:t>)</a:t>
            </a:r>
          </a:p>
          <a:p>
            <a:pPr lvl="1"/>
            <a:r>
              <a:rPr lang="en-US" sz="1800" dirty="0" err="1" smtClean="0"/>
              <a:t>Freier</a:t>
            </a:r>
            <a:r>
              <a:rPr lang="en-US" sz="1800" dirty="0" smtClean="0"/>
              <a:t> Cash flow </a:t>
            </a:r>
            <a:r>
              <a:rPr lang="en-US" sz="1800" dirty="0" err="1" smtClean="0"/>
              <a:t>im</a:t>
            </a:r>
            <a:r>
              <a:rPr lang="en-US" sz="1800" dirty="0" smtClean="0"/>
              <a:t> </a:t>
            </a:r>
            <a:r>
              <a:rPr lang="en-US" sz="1800" dirty="0" err="1" smtClean="0"/>
              <a:t>Verhältnis</a:t>
            </a:r>
            <a:r>
              <a:rPr lang="en-US" sz="1800" dirty="0" smtClean="0"/>
              <a:t> </a:t>
            </a:r>
            <a:r>
              <a:rPr lang="en-US" sz="1800" dirty="0" err="1" smtClean="0"/>
              <a:t>zur</a:t>
            </a:r>
            <a:r>
              <a:rPr lang="en-US" sz="1800" dirty="0" smtClean="0"/>
              <a:t> </a:t>
            </a:r>
            <a:r>
              <a:rPr lang="en-US" sz="1800" dirty="0" err="1" smtClean="0"/>
              <a:t>Kreditbedienung</a:t>
            </a:r>
            <a:endParaRPr lang="en-US" sz="1800" dirty="0" smtClean="0"/>
          </a:p>
          <a:p>
            <a:pPr lvl="1"/>
            <a:r>
              <a:rPr lang="en-US" sz="1800" dirty="0" err="1" smtClean="0"/>
              <a:t>Bilanzsumme</a:t>
            </a:r>
            <a:r>
              <a:rPr lang="en-US" sz="1800" dirty="0" smtClean="0"/>
              <a:t> und </a:t>
            </a:r>
            <a:r>
              <a:rPr lang="en-US" sz="1800" dirty="0" err="1" smtClean="0"/>
              <a:t>Eigenkapital</a:t>
            </a:r>
            <a:r>
              <a:rPr lang="en-US" sz="1800" dirty="0" smtClean="0"/>
              <a:t> in Relation </a:t>
            </a:r>
            <a:r>
              <a:rPr lang="en-US" sz="1800" dirty="0" err="1" smtClean="0"/>
              <a:t>zu</a:t>
            </a:r>
            <a:r>
              <a:rPr lang="en-US" sz="1800" dirty="0" smtClean="0"/>
              <a:t> </a:t>
            </a:r>
            <a:r>
              <a:rPr lang="en-US" sz="1800" dirty="0" err="1" smtClean="0"/>
              <a:t>Kreditvolumen</a:t>
            </a:r>
            <a:endParaRPr lang="en-US" sz="1800" dirty="0" smtClean="0"/>
          </a:p>
          <a:p>
            <a:pPr lvl="1"/>
            <a:r>
              <a:rPr lang="en-US" sz="1800" dirty="0" err="1" smtClean="0"/>
              <a:t>Sicherheiten</a:t>
            </a:r>
            <a:endParaRPr lang="en-US" sz="1800" dirty="0" smtClean="0"/>
          </a:p>
          <a:p>
            <a:pPr lvl="1"/>
            <a:endParaRPr lang="en-US" sz="1800" dirty="0"/>
          </a:p>
          <a:p>
            <a:r>
              <a:rPr lang="en-US" sz="1800" dirty="0" err="1" smtClean="0"/>
              <a:t>Öffentliche</a:t>
            </a:r>
            <a:r>
              <a:rPr lang="en-US" sz="1800" dirty="0" smtClean="0"/>
              <a:t> Hand</a:t>
            </a:r>
          </a:p>
          <a:p>
            <a:pPr lvl="1"/>
            <a:r>
              <a:rPr lang="en-US" sz="1800" dirty="0" err="1" smtClean="0"/>
              <a:t>Im</a:t>
            </a:r>
            <a:r>
              <a:rPr lang="en-US" sz="1800" dirty="0" smtClean="0"/>
              <a:t> </a:t>
            </a:r>
            <a:r>
              <a:rPr lang="en-US" sz="1800" dirty="0" err="1" smtClean="0"/>
              <a:t>wesentlichen</a:t>
            </a:r>
            <a:r>
              <a:rPr lang="en-US" sz="1800" dirty="0" smtClean="0"/>
              <a:t> </a:t>
            </a:r>
            <a:r>
              <a:rPr lang="en-US" sz="1800" dirty="0" err="1" smtClean="0"/>
              <a:t>Glauben</a:t>
            </a:r>
            <a:r>
              <a:rPr lang="en-US" sz="1800" dirty="0" smtClean="0"/>
              <a:t> und </a:t>
            </a:r>
            <a:r>
              <a:rPr lang="en-US" sz="1800" dirty="0" err="1" smtClean="0"/>
              <a:t>Vertrauen</a:t>
            </a:r>
            <a:endParaRPr lang="en-US" sz="1800" dirty="0" smtClean="0"/>
          </a:p>
          <a:p>
            <a:pPr lvl="1"/>
            <a:endParaRPr lang="de-AT" sz="18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4</a:t>
            </a:fld>
            <a:endParaRPr lang="de-DE"/>
          </a:p>
        </p:txBody>
      </p:sp>
      <p:pic>
        <p:nvPicPr>
          <p:cNvPr id="5122" name="Picture 2" descr="http://www.kreditkarte-kostenlos.de/media/kreditwuerdigkeit-bonitaet-ban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311" y="1221806"/>
            <a:ext cx="2052228" cy="136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97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Rating</a:t>
            </a:r>
            <a:endParaRPr lang="de-AT"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5</a:t>
            </a:fld>
            <a:endParaRPr lang="de-DE"/>
          </a:p>
        </p:txBody>
      </p:sp>
      <p:sp>
        <p:nvSpPr>
          <p:cNvPr id="5" name="Rechteck 4"/>
          <p:cNvSpPr/>
          <p:nvPr/>
        </p:nvSpPr>
        <p:spPr bwMode="auto">
          <a:xfrm>
            <a:off x="2051819" y="1941885"/>
            <a:ext cx="6408712" cy="1800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de-DE" sz="1800" u="none" dirty="0"/>
              <a:t>Ratings sind Zeugnisse, mit denen die Kreditwürdigkeit (Bonität) von möglichen Kreditnehmerinnen und Kreditnehmern benotet wird. Je besser Ihre Bonität ist, desto besser werden Ihre Konditionen (z.B. niedrigere Zinsen) bei der Kapitalbeschaffung sein.</a:t>
            </a:r>
            <a:endParaRPr lang="de-AT" sz="1800" u="none" dirty="0"/>
          </a:p>
        </p:txBody>
      </p:sp>
      <p:sp>
        <p:nvSpPr>
          <p:cNvPr id="6" name="Rechteck 5"/>
          <p:cNvSpPr/>
          <p:nvPr/>
        </p:nvSpPr>
        <p:spPr bwMode="auto">
          <a:xfrm>
            <a:off x="2025575" y="4174133"/>
            <a:ext cx="6408712" cy="1800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de-DE" sz="1800" u="none" dirty="0"/>
              <a:t>Es gibt</a:t>
            </a:r>
            <a:endParaRPr lang="de-AT" sz="1800" u="none" dirty="0"/>
          </a:p>
          <a:p>
            <a:pPr lvl="0"/>
            <a:r>
              <a:rPr lang="de-DE" sz="1800" u="none" dirty="0" smtClean="0"/>
              <a:t>-	interne </a:t>
            </a:r>
            <a:r>
              <a:rPr lang="de-DE" sz="1800" u="none" dirty="0"/>
              <a:t>Ratings, die Banken anhand ihrer eigenen </a:t>
            </a:r>
            <a:r>
              <a:rPr lang="de-DE" sz="1800" u="none" dirty="0" smtClean="0"/>
              <a:t>	Kriterien </a:t>
            </a:r>
            <a:r>
              <a:rPr lang="de-DE" sz="1800" u="none" dirty="0"/>
              <a:t>durchführen, und</a:t>
            </a:r>
            <a:endParaRPr lang="de-AT" sz="1800" u="none" dirty="0"/>
          </a:p>
          <a:p>
            <a:pPr lvl="0"/>
            <a:r>
              <a:rPr lang="de-DE" sz="1800" u="none" dirty="0" smtClean="0"/>
              <a:t>-	externe </a:t>
            </a:r>
            <a:r>
              <a:rPr lang="de-DE" sz="1800" u="none" dirty="0"/>
              <a:t>Ratings von international tätigen oder </a:t>
            </a:r>
            <a:r>
              <a:rPr lang="de-DE" sz="1800" u="none" dirty="0" smtClean="0"/>
              <a:t>	national </a:t>
            </a:r>
            <a:r>
              <a:rPr lang="de-DE" sz="1800" u="none" dirty="0"/>
              <a:t>operierenden Ratingagenturen.</a:t>
            </a:r>
            <a:endParaRPr lang="de-AT" sz="1800" u="none" dirty="0"/>
          </a:p>
        </p:txBody>
      </p:sp>
      <p:pic>
        <p:nvPicPr>
          <p:cNvPr id="4098" name="Picture 2" descr="http://i.telegraph.co.uk/multimedia/archive/02396/Credit_score_2396990b.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013" y="717749"/>
            <a:ext cx="1495836"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2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Ratings </a:t>
            </a:r>
            <a:r>
              <a:rPr lang="en-US" dirty="0" err="1" smtClean="0"/>
              <a:t>für</a:t>
            </a:r>
            <a:r>
              <a:rPr lang="en-US" dirty="0" smtClean="0"/>
              <a:t> </a:t>
            </a:r>
            <a:r>
              <a:rPr lang="en-US" dirty="0" err="1" smtClean="0"/>
              <a:t>Kommunen</a:t>
            </a:r>
            <a:endParaRPr lang="de-AT" dirty="0"/>
          </a:p>
        </p:txBody>
      </p:sp>
      <p:sp>
        <p:nvSpPr>
          <p:cNvPr id="3" name="Inhaltsplatzhalter 2"/>
          <p:cNvSpPr>
            <a:spLocks noGrp="1"/>
          </p:cNvSpPr>
          <p:nvPr>
            <p:ph sz="half" idx="1"/>
          </p:nvPr>
        </p:nvSpPr>
        <p:spPr/>
        <p:txBody>
          <a:bodyPr/>
          <a:lstStyle/>
          <a:p>
            <a:endParaRPr lang="en-US" sz="1800" dirty="0" smtClean="0"/>
          </a:p>
          <a:p>
            <a:endParaRPr lang="en-US" sz="1800" dirty="0" smtClean="0"/>
          </a:p>
          <a:p>
            <a:endParaRPr lang="en-US" sz="1800" dirty="0" smtClean="0"/>
          </a:p>
          <a:p>
            <a:r>
              <a:rPr lang="en-US" sz="1600" dirty="0" err="1" smtClean="0"/>
              <a:t>Externe</a:t>
            </a:r>
            <a:r>
              <a:rPr lang="en-US" sz="1600" dirty="0" smtClean="0"/>
              <a:t> Ratings</a:t>
            </a:r>
          </a:p>
          <a:p>
            <a:endParaRPr lang="en-US" sz="1600" dirty="0"/>
          </a:p>
          <a:p>
            <a:pPr lvl="1"/>
            <a:r>
              <a:rPr lang="en-US" sz="1600" dirty="0" err="1" smtClean="0"/>
              <a:t>Liegen</a:t>
            </a:r>
            <a:r>
              <a:rPr lang="en-US" sz="1600" dirty="0" smtClean="0"/>
              <a:t> </a:t>
            </a:r>
            <a:r>
              <a:rPr lang="en-US" sz="1600" dirty="0" err="1" smtClean="0"/>
              <a:t>für</a:t>
            </a:r>
            <a:r>
              <a:rPr lang="en-US" sz="1600" dirty="0" smtClean="0"/>
              <a:t> </a:t>
            </a:r>
            <a:r>
              <a:rPr lang="en-US" sz="1600" dirty="0" err="1" smtClean="0"/>
              <a:t>österreichische</a:t>
            </a:r>
            <a:r>
              <a:rPr lang="en-US" sz="1600" dirty="0" smtClean="0"/>
              <a:t> </a:t>
            </a:r>
            <a:r>
              <a:rPr lang="en-US" sz="1600" dirty="0" err="1" smtClean="0"/>
              <a:t>Kommunen</a:t>
            </a:r>
            <a:r>
              <a:rPr lang="en-US" sz="1600" dirty="0" smtClean="0"/>
              <a:t> de facto </a:t>
            </a:r>
            <a:r>
              <a:rPr lang="en-US" sz="1600" dirty="0" err="1" smtClean="0"/>
              <a:t>nicht</a:t>
            </a:r>
            <a:r>
              <a:rPr lang="en-US" sz="1600" dirty="0" smtClean="0"/>
              <a:t> </a:t>
            </a:r>
            <a:r>
              <a:rPr lang="en-US" sz="1600" dirty="0" err="1" smtClean="0"/>
              <a:t>vor</a:t>
            </a:r>
            <a:endParaRPr lang="de-AT" sz="1600" dirty="0"/>
          </a:p>
        </p:txBody>
      </p:sp>
      <p:sp>
        <p:nvSpPr>
          <p:cNvPr id="8" name="Inhaltsplatzhalter 7"/>
          <p:cNvSpPr>
            <a:spLocks noGrp="1"/>
          </p:cNvSpPr>
          <p:nvPr>
            <p:ph sz="half" idx="2"/>
          </p:nvPr>
        </p:nvSpPr>
        <p:spPr/>
        <p:txBody>
          <a:bodyPr/>
          <a:lstStyle/>
          <a:p>
            <a:endParaRPr lang="en-US" sz="1800" dirty="0" smtClean="0"/>
          </a:p>
          <a:p>
            <a:endParaRPr lang="en-US" sz="1800" dirty="0" smtClean="0"/>
          </a:p>
          <a:p>
            <a:endParaRPr lang="en-US" sz="1800" dirty="0"/>
          </a:p>
          <a:p>
            <a:r>
              <a:rPr lang="en-US" sz="1600" dirty="0" smtClean="0"/>
              <a:t>Interne Ratings der </a:t>
            </a:r>
            <a:r>
              <a:rPr lang="en-US" sz="1600" dirty="0" err="1" smtClean="0"/>
              <a:t>Banken</a:t>
            </a:r>
            <a:endParaRPr lang="en-US" sz="1600" dirty="0" smtClean="0"/>
          </a:p>
          <a:p>
            <a:endParaRPr lang="en-US" sz="1600" dirty="0"/>
          </a:p>
          <a:p>
            <a:pPr lvl="1"/>
            <a:r>
              <a:rPr lang="en-US" sz="1600" dirty="0" err="1" smtClean="0"/>
              <a:t>Haushaltsdaten</a:t>
            </a:r>
            <a:r>
              <a:rPr lang="en-US" sz="1600" dirty="0" smtClean="0"/>
              <a:t> </a:t>
            </a:r>
            <a:r>
              <a:rPr lang="en-US" sz="1600" dirty="0" err="1" smtClean="0"/>
              <a:t>für</a:t>
            </a:r>
            <a:r>
              <a:rPr lang="en-US" sz="1600" dirty="0" smtClean="0"/>
              <a:t> </a:t>
            </a:r>
            <a:r>
              <a:rPr lang="en-US" sz="1600" dirty="0" err="1" smtClean="0"/>
              <a:t>herkömmliche</a:t>
            </a:r>
            <a:r>
              <a:rPr lang="en-US" sz="1600" dirty="0" smtClean="0"/>
              <a:t> </a:t>
            </a:r>
            <a:r>
              <a:rPr lang="en-US" sz="1600" dirty="0" err="1" smtClean="0"/>
              <a:t>Methodik</a:t>
            </a:r>
            <a:r>
              <a:rPr lang="en-US" sz="1600" dirty="0" smtClean="0"/>
              <a:t> </a:t>
            </a:r>
            <a:r>
              <a:rPr lang="en-US" sz="1600" dirty="0" err="1" smtClean="0"/>
              <a:t>nur</a:t>
            </a:r>
            <a:r>
              <a:rPr lang="en-US" sz="1600" dirty="0" smtClean="0"/>
              <a:t> </a:t>
            </a:r>
            <a:r>
              <a:rPr lang="en-US" sz="1600" dirty="0" err="1" smtClean="0"/>
              <a:t>begrenzt</a:t>
            </a:r>
            <a:r>
              <a:rPr lang="en-US" sz="1600" dirty="0" smtClean="0"/>
              <a:t> </a:t>
            </a:r>
            <a:r>
              <a:rPr lang="en-US" sz="1600" dirty="0" err="1" smtClean="0"/>
              <a:t>aussagefähig</a:t>
            </a:r>
            <a:r>
              <a:rPr lang="en-US" sz="1600" dirty="0" smtClean="0"/>
              <a:t> (</a:t>
            </a:r>
            <a:r>
              <a:rPr lang="en-US" sz="1600" dirty="0" err="1" smtClean="0"/>
              <a:t>Trennschärfe</a:t>
            </a:r>
            <a:r>
              <a:rPr lang="en-US" sz="1600" dirty="0" smtClean="0"/>
              <a:t>?) </a:t>
            </a:r>
          </a:p>
          <a:p>
            <a:pPr lvl="1"/>
            <a:endParaRPr lang="en-US" sz="1600" dirty="0" smtClean="0"/>
          </a:p>
          <a:p>
            <a:pPr lvl="1"/>
            <a:r>
              <a:rPr lang="en-US" sz="1600" dirty="0" err="1" smtClean="0"/>
              <a:t>Behelfsmäßig</a:t>
            </a:r>
            <a:r>
              <a:rPr lang="en-US" sz="1600" dirty="0" smtClean="0"/>
              <a:t> </a:t>
            </a:r>
            <a:r>
              <a:rPr lang="en-US" sz="1600" dirty="0" err="1" smtClean="0"/>
              <a:t>Annäherungen</a:t>
            </a:r>
            <a:r>
              <a:rPr lang="en-US" sz="1600" dirty="0" smtClean="0"/>
              <a:t> </a:t>
            </a:r>
            <a:r>
              <a:rPr lang="en-US" sz="1600" dirty="0" err="1" smtClean="0"/>
              <a:t>meist</a:t>
            </a:r>
            <a:r>
              <a:rPr lang="en-US" sz="1600" dirty="0" smtClean="0"/>
              <a:t> auf Basis von </a:t>
            </a:r>
            <a:r>
              <a:rPr lang="en-US" sz="1600" dirty="0" err="1" smtClean="0"/>
              <a:t>Verschuldungskennziffern</a:t>
            </a:r>
            <a:r>
              <a:rPr lang="en-US" sz="1600" dirty="0" smtClean="0"/>
              <a:t>, </a:t>
            </a:r>
            <a:br>
              <a:rPr lang="en-US" sz="1600" dirty="0" smtClean="0"/>
            </a:br>
            <a:r>
              <a:rPr lang="en-US" sz="1600" dirty="0" err="1" smtClean="0"/>
              <a:t>ev</a:t>
            </a:r>
            <a:r>
              <a:rPr lang="en-US" sz="1600" dirty="0" smtClean="0"/>
              <a:t>. </a:t>
            </a:r>
            <a:r>
              <a:rPr lang="en-US" sz="1600" dirty="0" err="1" smtClean="0"/>
              <a:t>freie</a:t>
            </a:r>
            <a:r>
              <a:rPr lang="en-US" sz="1600" dirty="0" smtClean="0"/>
              <a:t> </a:t>
            </a:r>
            <a:r>
              <a:rPr lang="en-US" sz="1600" dirty="0" err="1" smtClean="0"/>
              <a:t>Finanzspitze</a:t>
            </a:r>
            <a:endParaRPr lang="en-US" sz="1600" dirty="0" smtClean="0"/>
          </a:p>
          <a:p>
            <a:pPr lvl="1"/>
            <a:endParaRPr lang="en-US" sz="1600" dirty="0" smtClean="0"/>
          </a:p>
          <a:p>
            <a:pPr lvl="1"/>
            <a:r>
              <a:rPr lang="en-US" sz="1600" dirty="0" err="1" smtClean="0"/>
              <a:t>Bisherige</a:t>
            </a:r>
            <a:r>
              <a:rPr lang="en-US" sz="1600" dirty="0" smtClean="0"/>
              <a:t> Praxis: </a:t>
            </a:r>
            <a:r>
              <a:rPr lang="en-US" sz="1600" dirty="0" err="1" smtClean="0"/>
              <a:t>auch</a:t>
            </a:r>
            <a:r>
              <a:rPr lang="en-US" sz="1600" dirty="0" smtClean="0"/>
              <a:t> </a:t>
            </a:r>
            <a:r>
              <a:rPr lang="en-US" sz="1600" dirty="0" err="1" smtClean="0"/>
              <a:t>schlechteste</a:t>
            </a:r>
            <a:r>
              <a:rPr lang="en-US" sz="1600" dirty="0" smtClean="0"/>
              <a:t> </a:t>
            </a:r>
            <a:r>
              <a:rPr lang="en-US" sz="1600" dirty="0" err="1" smtClean="0"/>
              <a:t>Gemeinden</a:t>
            </a:r>
            <a:r>
              <a:rPr lang="en-US" sz="1600" dirty="0" smtClean="0"/>
              <a:t> </a:t>
            </a:r>
            <a:r>
              <a:rPr lang="en-US" sz="1600" dirty="0" err="1" smtClean="0"/>
              <a:t>haben</a:t>
            </a:r>
            <a:r>
              <a:rPr lang="en-US" sz="1600" dirty="0" smtClean="0"/>
              <a:t> </a:t>
            </a:r>
            <a:r>
              <a:rPr lang="en-US" sz="1600" dirty="0" err="1" smtClean="0"/>
              <a:t>vergleichsweise</a:t>
            </a:r>
            <a:r>
              <a:rPr lang="en-US" sz="1600" dirty="0" smtClean="0"/>
              <a:t> </a:t>
            </a:r>
            <a:r>
              <a:rPr lang="en-US" sz="1600" dirty="0" err="1" smtClean="0"/>
              <a:t>gutes</a:t>
            </a:r>
            <a:r>
              <a:rPr lang="en-US" sz="1600" dirty="0" smtClean="0"/>
              <a:t> Ratin</a:t>
            </a:r>
            <a:r>
              <a:rPr lang="en-US" sz="1800" dirty="0" smtClean="0"/>
              <a:t>g</a:t>
            </a:r>
            <a:endParaRPr lang="de-AT" sz="18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6</a:t>
            </a:fld>
            <a:endParaRPr lang="de-DE"/>
          </a:p>
        </p:txBody>
      </p:sp>
      <p:pic>
        <p:nvPicPr>
          <p:cNvPr id="6146" name="Picture 2" descr="http://www.der-sprachlose.de/bilder/Rating-Agenturen-oder-die-Erpressung-der_C5F0/ratin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7" y="357709"/>
            <a:ext cx="1664855"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7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Bekommen</a:t>
            </a:r>
            <a:r>
              <a:rPr lang="en-US" dirty="0" smtClean="0"/>
              <a:t> </a:t>
            </a:r>
            <a:r>
              <a:rPr lang="en-US" dirty="0" err="1" smtClean="0"/>
              <a:t>Gemeinden</a:t>
            </a:r>
            <a:r>
              <a:rPr lang="en-US" dirty="0" smtClean="0"/>
              <a:t> </a:t>
            </a:r>
            <a:r>
              <a:rPr lang="en-US" dirty="0" err="1" smtClean="0"/>
              <a:t>noch</a:t>
            </a:r>
            <a:r>
              <a:rPr lang="en-US" dirty="0" smtClean="0"/>
              <a:t> </a:t>
            </a:r>
            <a:r>
              <a:rPr lang="en-US" dirty="0" err="1" smtClean="0"/>
              <a:t>Kredit</a:t>
            </a:r>
            <a:r>
              <a:rPr lang="en-US" dirty="0" smtClean="0"/>
              <a:t>?</a:t>
            </a:r>
            <a:endParaRPr lang="de-AT" dirty="0"/>
          </a:p>
        </p:txBody>
      </p:sp>
      <p:sp>
        <p:nvSpPr>
          <p:cNvPr id="3" name="Inhaltsplatzhalter 2"/>
          <p:cNvSpPr>
            <a:spLocks noGrp="1"/>
          </p:cNvSpPr>
          <p:nvPr>
            <p:ph idx="1"/>
          </p:nvPr>
        </p:nvSpPr>
        <p:spPr/>
        <p:txBody>
          <a:bodyPr/>
          <a:lstStyle/>
          <a:p>
            <a:r>
              <a:rPr lang="en-US" sz="1600" dirty="0" err="1" smtClean="0"/>
              <a:t>Vertrauensverlust</a:t>
            </a:r>
            <a:r>
              <a:rPr lang="en-US" sz="1600" dirty="0" smtClean="0"/>
              <a:t> (Causa Kärnten) hat massive </a:t>
            </a:r>
            <a:r>
              <a:rPr lang="en-US" sz="1600" dirty="0" err="1" smtClean="0"/>
              <a:t>Auswirkungen</a:t>
            </a:r>
            <a:r>
              <a:rPr lang="en-US" sz="1600" dirty="0" smtClean="0"/>
              <a:t> auf die </a:t>
            </a:r>
            <a:r>
              <a:rPr lang="en-US" sz="1600" dirty="0" err="1" smtClean="0"/>
              <a:t>Risikoeinstufung</a:t>
            </a:r>
            <a:r>
              <a:rPr lang="en-US" sz="1600" dirty="0" smtClean="0"/>
              <a:t> der </a:t>
            </a:r>
            <a:r>
              <a:rPr lang="en-US" sz="1600" dirty="0" err="1" smtClean="0"/>
              <a:t>öffentlichen</a:t>
            </a:r>
            <a:r>
              <a:rPr lang="en-US" sz="1600" dirty="0" smtClean="0"/>
              <a:t> Hand </a:t>
            </a:r>
            <a:r>
              <a:rPr lang="en-US" sz="1600" dirty="0" err="1" smtClean="0"/>
              <a:t>generell</a:t>
            </a:r>
            <a:r>
              <a:rPr lang="en-US" sz="1600" dirty="0" smtClean="0"/>
              <a:t> und </a:t>
            </a:r>
            <a:r>
              <a:rPr lang="en-US" sz="1600" dirty="0" err="1" smtClean="0"/>
              <a:t>damit</a:t>
            </a:r>
            <a:r>
              <a:rPr lang="en-US" sz="1600" dirty="0" smtClean="0"/>
              <a:t> </a:t>
            </a:r>
            <a:r>
              <a:rPr lang="en-US" sz="1600" dirty="0" err="1" smtClean="0"/>
              <a:t>auch</a:t>
            </a:r>
            <a:r>
              <a:rPr lang="en-US" sz="1600" dirty="0" smtClean="0"/>
              <a:t> </a:t>
            </a:r>
            <a:r>
              <a:rPr lang="en-US" sz="1600" dirty="0" err="1" smtClean="0"/>
              <a:t>für</a:t>
            </a:r>
            <a:r>
              <a:rPr lang="en-US" sz="1600" dirty="0" smtClean="0"/>
              <a:t> </a:t>
            </a:r>
            <a:r>
              <a:rPr lang="en-US" sz="1600" dirty="0" err="1" smtClean="0"/>
              <a:t>Gemeinden</a:t>
            </a:r>
            <a:endParaRPr lang="en-US" sz="1600" dirty="0" smtClean="0"/>
          </a:p>
          <a:p>
            <a:endParaRPr lang="en-US" sz="1600" dirty="0"/>
          </a:p>
          <a:p>
            <a:r>
              <a:rPr lang="en-US" sz="1600" dirty="0" err="1" smtClean="0"/>
              <a:t>Großer</a:t>
            </a:r>
            <a:r>
              <a:rPr lang="en-US" sz="1600" dirty="0" smtClean="0"/>
              <a:t> </a:t>
            </a:r>
            <a:r>
              <a:rPr lang="en-US" sz="1600" dirty="0" err="1" smtClean="0"/>
              <a:t>Reputationsschaden</a:t>
            </a:r>
            <a:r>
              <a:rPr lang="en-US" sz="1600" dirty="0" smtClean="0"/>
              <a:t> </a:t>
            </a:r>
            <a:r>
              <a:rPr lang="en-US" sz="1600" dirty="0" err="1" smtClean="0"/>
              <a:t>durch</a:t>
            </a:r>
            <a:r>
              <a:rPr lang="en-US" sz="1600" dirty="0" smtClean="0"/>
              <a:t> HETA</a:t>
            </a:r>
          </a:p>
          <a:p>
            <a:endParaRPr lang="en-US" sz="1600" dirty="0"/>
          </a:p>
          <a:p>
            <a:r>
              <a:rPr lang="en-US" sz="1600" dirty="0" err="1" smtClean="0"/>
              <a:t>Sichtweise</a:t>
            </a:r>
            <a:r>
              <a:rPr lang="en-US" sz="1600" dirty="0" smtClean="0"/>
              <a:t> der </a:t>
            </a:r>
            <a:r>
              <a:rPr lang="en-US" sz="1600" dirty="0" err="1" smtClean="0"/>
              <a:t>Banken</a:t>
            </a:r>
            <a:r>
              <a:rPr lang="en-US" sz="1600" dirty="0" smtClean="0"/>
              <a:t> und </a:t>
            </a:r>
            <a:r>
              <a:rPr lang="en-US" sz="1600" dirty="0" err="1" smtClean="0"/>
              <a:t>Investoren</a:t>
            </a:r>
            <a:r>
              <a:rPr lang="en-US" sz="1600" dirty="0" smtClean="0"/>
              <a:t> an den </a:t>
            </a:r>
            <a:r>
              <a:rPr lang="en-US" sz="1600" dirty="0" err="1" smtClean="0"/>
              <a:t>Kapitalmärkten</a:t>
            </a:r>
            <a:r>
              <a:rPr lang="en-US" sz="1600" dirty="0" smtClean="0"/>
              <a:t> auf </a:t>
            </a:r>
            <a:r>
              <a:rPr lang="en-US" sz="1600" dirty="0" err="1" smtClean="0"/>
              <a:t>öffentliche</a:t>
            </a:r>
            <a:r>
              <a:rPr lang="en-US" sz="1600" dirty="0" smtClean="0"/>
              <a:t> </a:t>
            </a:r>
            <a:r>
              <a:rPr lang="en-US" sz="1600" dirty="0" err="1" smtClean="0"/>
              <a:t>Kunden</a:t>
            </a:r>
            <a:r>
              <a:rPr lang="en-US" sz="1600" dirty="0" smtClean="0"/>
              <a:t> hat </a:t>
            </a:r>
            <a:r>
              <a:rPr lang="en-US" sz="1600" dirty="0" err="1" smtClean="0"/>
              <a:t>sich</a:t>
            </a:r>
            <a:r>
              <a:rPr lang="en-US" sz="1600" dirty="0" smtClean="0"/>
              <a:t> </a:t>
            </a:r>
            <a:r>
              <a:rPr lang="en-US" sz="1600" dirty="0" err="1" smtClean="0"/>
              <a:t>deutlich</a:t>
            </a:r>
            <a:r>
              <a:rPr lang="en-US" sz="1600" dirty="0" smtClean="0"/>
              <a:t> </a:t>
            </a:r>
            <a:r>
              <a:rPr lang="en-US" sz="1600" dirty="0" err="1" smtClean="0"/>
              <a:t>verändert</a:t>
            </a:r>
            <a:endParaRPr lang="en-US" sz="1600" dirty="0" smtClean="0"/>
          </a:p>
          <a:p>
            <a:endParaRPr lang="en-US" sz="1600" dirty="0"/>
          </a:p>
          <a:p>
            <a:r>
              <a:rPr lang="en-US" sz="1600" dirty="0" smtClean="0"/>
              <a:t>Das </a:t>
            </a:r>
            <a:r>
              <a:rPr lang="en-US" sz="1600" dirty="0" err="1" smtClean="0"/>
              <a:t>Pendel</a:t>
            </a:r>
            <a:r>
              <a:rPr lang="en-US" sz="1600" dirty="0" smtClean="0"/>
              <a:t> </a:t>
            </a:r>
            <a:r>
              <a:rPr lang="en-US" sz="1600" dirty="0" err="1" smtClean="0"/>
              <a:t>schlägt</a:t>
            </a:r>
            <a:r>
              <a:rPr lang="en-US" sz="1600" dirty="0" smtClean="0"/>
              <a:t> in die </a:t>
            </a:r>
            <a:r>
              <a:rPr lang="en-US" sz="1600" dirty="0" err="1" smtClean="0"/>
              <a:t>andere</a:t>
            </a:r>
            <a:r>
              <a:rPr lang="en-US" sz="1600" dirty="0" smtClean="0"/>
              <a:t> </a:t>
            </a:r>
            <a:r>
              <a:rPr lang="en-US" sz="1600" dirty="0" err="1" smtClean="0"/>
              <a:t>Richtung</a:t>
            </a:r>
            <a:r>
              <a:rPr lang="en-US" sz="1600" dirty="0" smtClean="0"/>
              <a:t> </a:t>
            </a:r>
            <a:r>
              <a:rPr lang="en-US" sz="1600" dirty="0" err="1" smtClean="0"/>
              <a:t>aus.</a:t>
            </a:r>
            <a:r>
              <a:rPr lang="en-US" sz="1600" dirty="0" smtClean="0"/>
              <a:t> – Der </a:t>
            </a:r>
            <a:r>
              <a:rPr lang="en-US" sz="1600" dirty="0" err="1" smtClean="0"/>
              <a:t>Markt</a:t>
            </a:r>
            <a:r>
              <a:rPr lang="en-US" sz="1600" dirty="0" smtClean="0"/>
              <a:t> war in der </a:t>
            </a:r>
            <a:r>
              <a:rPr lang="en-US" sz="1600" dirty="0" err="1" smtClean="0"/>
              <a:t>Vergangenheit</a:t>
            </a:r>
            <a:r>
              <a:rPr lang="en-US" sz="1600" dirty="0" smtClean="0"/>
              <a:t> </a:t>
            </a:r>
            <a:r>
              <a:rPr lang="en-US" sz="1600" dirty="0" err="1" smtClean="0"/>
              <a:t>sehr</a:t>
            </a:r>
            <a:r>
              <a:rPr lang="en-US" sz="1600" dirty="0" smtClean="0"/>
              <a:t> </a:t>
            </a:r>
            <a:r>
              <a:rPr lang="en-US" sz="1600" dirty="0" err="1" smtClean="0"/>
              <a:t>großzügig</a:t>
            </a:r>
            <a:r>
              <a:rPr lang="en-US" sz="1600" dirty="0" smtClean="0"/>
              <a:t> </a:t>
            </a:r>
            <a:r>
              <a:rPr lang="en-US" sz="1600" dirty="0" err="1" smtClean="0"/>
              <a:t>bei</a:t>
            </a:r>
            <a:r>
              <a:rPr lang="en-US" sz="1600" dirty="0" smtClean="0"/>
              <a:t> der </a:t>
            </a:r>
            <a:r>
              <a:rPr lang="en-US" sz="1600" dirty="0" err="1" smtClean="0"/>
              <a:t>Risikobeurteilung</a:t>
            </a:r>
            <a:r>
              <a:rPr lang="en-US" sz="1600" dirty="0" smtClean="0"/>
              <a:t> der </a:t>
            </a:r>
            <a:r>
              <a:rPr lang="en-US" sz="1600" dirty="0" err="1" smtClean="0"/>
              <a:t>öffentlichen</a:t>
            </a:r>
            <a:r>
              <a:rPr lang="en-US" sz="1600" dirty="0" smtClean="0"/>
              <a:t> Hand, </a:t>
            </a:r>
            <a:r>
              <a:rPr lang="en-US" sz="1600" dirty="0" err="1" smtClean="0"/>
              <a:t>jetzt</a:t>
            </a:r>
            <a:r>
              <a:rPr lang="en-US" sz="1600" dirty="0" smtClean="0"/>
              <a:t> </a:t>
            </a:r>
            <a:r>
              <a:rPr lang="en-US" sz="1600" dirty="0" err="1" smtClean="0"/>
              <a:t>herrscht</a:t>
            </a:r>
            <a:r>
              <a:rPr lang="en-US" sz="1600" dirty="0" smtClean="0"/>
              <a:t> </a:t>
            </a:r>
            <a:r>
              <a:rPr lang="en-US" sz="1600" dirty="0" err="1" smtClean="0"/>
              <a:t>Nervosität</a:t>
            </a:r>
            <a:r>
              <a:rPr lang="en-US" sz="1600" dirty="0" smtClean="0"/>
              <a:t>.</a:t>
            </a:r>
          </a:p>
          <a:p>
            <a:endParaRPr lang="en-US" sz="1600" dirty="0"/>
          </a:p>
          <a:p>
            <a:r>
              <a:rPr lang="en-US" sz="1600" dirty="0" err="1" smtClean="0"/>
              <a:t>Viele</a:t>
            </a:r>
            <a:r>
              <a:rPr lang="en-US" sz="1600" dirty="0" smtClean="0"/>
              <a:t> </a:t>
            </a:r>
            <a:r>
              <a:rPr lang="en-US" sz="1600" dirty="0" err="1" smtClean="0"/>
              <a:t>Fragen</a:t>
            </a:r>
            <a:r>
              <a:rPr lang="en-US" sz="1600" dirty="0" smtClean="0"/>
              <a:t> </a:t>
            </a:r>
            <a:r>
              <a:rPr lang="en-US" sz="1600" dirty="0" err="1" smtClean="0"/>
              <a:t>stellen</a:t>
            </a:r>
            <a:r>
              <a:rPr lang="en-US" sz="1600" dirty="0" smtClean="0"/>
              <a:t> </a:t>
            </a:r>
            <a:r>
              <a:rPr lang="en-US" sz="1600" dirty="0" err="1" smtClean="0"/>
              <a:t>sich</a:t>
            </a:r>
            <a:endParaRPr lang="en-US" sz="1600" dirty="0"/>
          </a:p>
          <a:p>
            <a:pPr lvl="1"/>
            <a:r>
              <a:rPr lang="de-AT" sz="1600" dirty="0"/>
              <a:t>Können Länder </a:t>
            </a:r>
            <a:r>
              <a:rPr lang="de-AT" sz="1600" dirty="0" smtClean="0"/>
              <a:t>oder Gemeinden pleite gehen?</a:t>
            </a:r>
            <a:endParaRPr lang="de-AT" sz="1600" dirty="0"/>
          </a:p>
          <a:p>
            <a:pPr lvl="1"/>
            <a:r>
              <a:rPr lang="de-AT" sz="1600" dirty="0" smtClean="0"/>
              <a:t>Was </a:t>
            </a:r>
            <a:r>
              <a:rPr lang="de-AT" sz="1600" dirty="0"/>
              <a:t>ist die Haftung einer Gebietskörperschaft </a:t>
            </a:r>
            <a:r>
              <a:rPr lang="de-AT" sz="1600" dirty="0" smtClean="0"/>
              <a:t>wert?</a:t>
            </a:r>
          </a:p>
          <a:p>
            <a:pPr lvl="1"/>
            <a:r>
              <a:rPr lang="en-US" sz="1600" dirty="0" err="1" smtClean="0"/>
              <a:t>Kann</a:t>
            </a:r>
            <a:r>
              <a:rPr lang="en-US" sz="1600" dirty="0" smtClean="0"/>
              <a:t> man </a:t>
            </a:r>
            <a:r>
              <a:rPr lang="en-US" sz="1600" dirty="0" err="1" smtClean="0"/>
              <a:t>nicht</a:t>
            </a:r>
            <a:r>
              <a:rPr lang="en-US" sz="1600" dirty="0" smtClean="0"/>
              <a:t> </a:t>
            </a:r>
            <a:r>
              <a:rPr lang="en-US" sz="1600" dirty="0" err="1" smtClean="0"/>
              <a:t>mehr</a:t>
            </a:r>
            <a:r>
              <a:rPr lang="en-US" sz="1600" dirty="0" smtClean="0"/>
              <a:t> von </a:t>
            </a:r>
            <a:r>
              <a:rPr lang="en-US" sz="1600" dirty="0" err="1" smtClean="0"/>
              <a:t>einem</a:t>
            </a:r>
            <a:r>
              <a:rPr lang="en-US" sz="1600" dirty="0" smtClean="0"/>
              <a:t> </a:t>
            </a:r>
            <a:r>
              <a:rPr lang="en-US" sz="1600" dirty="0" err="1" smtClean="0"/>
              <a:t>Unterstützungsmechanismus</a:t>
            </a:r>
            <a:r>
              <a:rPr lang="en-US" sz="1600" dirty="0" smtClean="0"/>
              <a:t> </a:t>
            </a:r>
            <a:r>
              <a:rPr lang="en-US" sz="1600" dirty="0" err="1" smtClean="0"/>
              <a:t>innerhalb</a:t>
            </a:r>
            <a:r>
              <a:rPr lang="en-US" sz="1600" dirty="0" smtClean="0"/>
              <a:t> </a:t>
            </a:r>
            <a:r>
              <a:rPr lang="en-US" sz="1600" dirty="0" err="1" smtClean="0"/>
              <a:t>österreichischer</a:t>
            </a:r>
            <a:r>
              <a:rPr lang="en-US" sz="1600" dirty="0" smtClean="0"/>
              <a:t> </a:t>
            </a:r>
            <a:r>
              <a:rPr lang="en-US" sz="1600" dirty="0" err="1" smtClean="0"/>
              <a:t>Gebietskörperschaften</a:t>
            </a:r>
            <a:r>
              <a:rPr lang="en-US" sz="1600" dirty="0" smtClean="0"/>
              <a:t> </a:t>
            </a:r>
            <a:r>
              <a:rPr lang="en-US" sz="1600" dirty="0" err="1" smtClean="0"/>
              <a:t>ausgehen</a:t>
            </a:r>
            <a:r>
              <a:rPr lang="en-US" sz="1600" dirty="0" smtClean="0"/>
              <a:t>?</a:t>
            </a:r>
          </a:p>
          <a:p>
            <a:pPr lvl="1"/>
            <a:endParaRPr lang="en-US" sz="1600" dirty="0"/>
          </a:p>
          <a:p>
            <a:r>
              <a:rPr lang="en-US" sz="1600" dirty="0" smtClean="0"/>
              <a:t>Der </a:t>
            </a:r>
            <a:r>
              <a:rPr lang="en-US" sz="1600" dirty="0" err="1" smtClean="0"/>
              <a:t>Blick</a:t>
            </a:r>
            <a:r>
              <a:rPr lang="en-US" sz="1600" dirty="0" smtClean="0"/>
              <a:t> auf das </a:t>
            </a:r>
            <a:r>
              <a:rPr lang="en-US" sz="1600" dirty="0" err="1" smtClean="0"/>
              <a:t>Ausfallrisiko</a:t>
            </a:r>
            <a:r>
              <a:rPr lang="en-US" sz="1600" dirty="0" smtClean="0"/>
              <a:t> von </a:t>
            </a:r>
            <a:r>
              <a:rPr lang="en-US" sz="1600" dirty="0" err="1" smtClean="0"/>
              <a:t>Gemeinden</a:t>
            </a:r>
            <a:r>
              <a:rPr lang="en-US" sz="1600" dirty="0" smtClean="0"/>
              <a:t> </a:t>
            </a:r>
            <a:r>
              <a:rPr lang="en-US" sz="1600" dirty="0" err="1" smtClean="0"/>
              <a:t>wird</a:t>
            </a:r>
            <a:r>
              <a:rPr lang="en-US" sz="1600" dirty="0" smtClean="0"/>
              <a:t> </a:t>
            </a:r>
            <a:r>
              <a:rPr lang="en-US" sz="1600" dirty="0" err="1" smtClean="0"/>
              <a:t>schärfer</a:t>
            </a:r>
            <a:r>
              <a:rPr lang="en-US" sz="1600" dirty="0"/>
              <a:t>.</a:t>
            </a:r>
            <a:endParaRPr lang="de-AT" sz="1600" dirty="0"/>
          </a:p>
          <a:p>
            <a:pPr lvl="1"/>
            <a:endParaRPr lang="en-US" sz="1600" dirty="0"/>
          </a:p>
          <a:p>
            <a:pPr lvl="5"/>
            <a:endParaRPr lang="de-AT" sz="16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7</a:t>
            </a:fld>
            <a:endParaRPr lang="de-DE"/>
          </a:p>
        </p:txBody>
      </p:sp>
      <p:pic>
        <p:nvPicPr>
          <p:cNvPr id="1026" name="Picture 2" descr="Vertrauensverlu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483" y="1869877"/>
            <a:ext cx="946139"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4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Vertrauen</a:t>
            </a:r>
            <a:r>
              <a:rPr lang="en-US" dirty="0" smtClean="0"/>
              <a:t> – </a:t>
            </a:r>
            <a:r>
              <a:rPr lang="en-US" dirty="0" err="1" smtClean="0"/>
              <a:t>wieder</a:t>
            </a:r>
            <a:r>
              <a:rPr lang="en-US" dirty="0" smtClean="0"/>
              <a:t> </a:t>
            </a:r>
            <a:r>
              <a:rPr lang="en-US" dirty="0" err="1" smtClean="0"/>
              <a:t>herstellbar</a:t>
            </a:r>
            <a:r>
              <a:rPr lang="en-US" dirty="0" smtClean="0"/>
              <a:t>?</a:t>
            </a:r>
            <a:endParaRPr lang="de-AT" dirty="0"/>
          </a:p>
        </p:txBody>
      </p:sp>
      <p:sp>
        <p:nvSpPr>
          <p:cNvPr id="3" name="Inhaltsplatzhalter 2"/>
          <p:cNvSpPr>
            <a:spLocks noGrp="1"/>
          </p:cNvSpPr>
          <p:nvPr>
            <p:ph idx="1"/>
          </p:nvPr>
        </p:nvSpPr>
        <p:spPr/>
        <p:txBody>
          <a:bodyPr/>
          <a:lstStyle/>
          <a:p>
            <a:r>
              <a:rPr lang="en-US" sz="1600" dirty="0" err="1" smtClean="0"/>
              <a:t>Für</a:t>
            </a:r>
            <a:r>
              <a:rPr lang="en-US" sz="1600" dirty="0" smtClean="0"/>
              <a:t> die </a:t>
            </a:r>
            <a:r>
              <a:rPr lang="en-US" sz="1600" dirty="0" err="1" smtClean="0"/>
              <a:t>Finanzierung</a:t>
            </a:r>
            <a:r>
              <a:rPr lang="en-US" sz="1600" dirty="0" smtClean="0"/>
              <a:t> der </a:t>
            </a:r>
            <a:r>
              <a:rPr lang="en-US" sz="1600" dirty="0" err="1" smtClean="0"/>
              <a:t>öffentlichen</a:t>
            </a:r>
            <a:r>
              <a:rPr lang="en-US" sz="1600" dirty="0" smtClean="0"/>
              <a:t> Hand </a:t>
            </a:r>
            <a:r>
              <a:rPr lang="en-US" sz="1600" dirty="0" err="1" smtClean="0"/>
              <a:t>bieten</a:t>
            </a:r>
            <a:r>
              <a:rPr lang="en-US" sz="1600" dirty="0" smtClean="0"/>
              <a:t> quantitative </a:t>
            </a:r>
            <a:r>
              <a:rPr lang="en-US" sz="1600" dirty="0" err="1" smtClean="0"/>
              <a:t>Haushaltsdaten</a:t>
            </a:r>
            <a:r>
              <a:rPr lang="en-US" sz="1600" dirty="0" smtClean="0"/>
              <a:t> </a:t>
            </a:r>
            <a:r>
              <a:rPr lang="en-US" sz="1600" dirty="0" err="1" smtClean="0"/>
              <a:t>wie</a:t>
            </a:r>
            <a:r>
              <a:rPr lang="en-US" sz="1600" dirty="0" smtClean="0"/>
              <a:t> </a:t>
            </a:r>
            <a:r>
              <a:rPr lang="en-US" sz="1600" dirty="0" err="1" smtClean="0"/>
              <a:t>Einnahmenvolumen</a:t>
            </a:r>
            <a:r>
              <a:rPr lang="en-US" sz="1600" dirty="0" smtClean="0"/>
              <a:t>, </a:t>
            </a:r>
            <a:r>
              <a:rPr lang="en-US" sz="1600" dirty="0" err="1" smtClean="0"/>
              <a:t>freie</a:t>
            </a:r>
            <a:r>
              <a:rPr lang="en-US" sz="1600" dirty="0" smtClean="0"/>
              <a:t> </a:t>
            </a:r>
            <a:r>
              <a:rPr lang="en-US" sz="1600" dirty="0" err="1" smtClean="0"/>
              <a:t>Finanzspitze</a:t>
            </a:r>
            <a:r>
              <a:rPr lang="en-US" sz="1600" dirty="0" smtClean="0"/>
              <a:t>, </a:t>
            </a:r>
            <a:r>
              <a:rPr lang="en-US" sz="1600" dirty="0" err="1" smtClean="0"/>
              <a:t>Verschuldung</a:t>
            </a:r>
            <a:r>
              <a:rPr lang="en-US" sz="1600" dirty="0" smtClean="0"/>
              <a:t>, </a:t>
            </a:r>
            <a:r>
              <a:rPr lang="en-US" sz="1600" dirty="0" err="1" smtClean="0"/>
              <a:t>Schuldendienst</a:t>
            </a:r>
            <a:r>
              <a:rPr lang="en-US" sz="1600" dirty="0" smtClean="0"/>
              <a:t> und </a:t>
            </a:r>
            <a:r>
              <a:rPr lang="en-US" sz="1600" dirty="0" err="1" smtClean="0"/>
              <a:t>ähnliche</a:t>
            </a:r>
            <a:r>
              <a:rPr lang="en-US" sz="1600" dirty="0" smtClean="0"/>
              <a:t> </a:t>
            </a:r>
            <a:r>
              <a:rPr lang="en-US" sz="1600" dirty="0" err="1" smtClean="0"/>
              <a:t>zwar</a:t>
            </a:r>
            <a:r>
              <a:rPr lang="en-US" sz="1600" dirty="0" smtClean="0"/>
              <a:t> </a:t>
            </a:r>
            <a:r>
              <a:rPr lang="en-US" sz="1600" dirty="0" err="1" smtClean="0"/>
              <a:t>eine</a:t>
            </a:r>
            <a:r>
              <a:rPr lang="en-US" sz="1600" dirty="0" smtClean="0"/>
              <a:t> </a:t>
            </a:r>
            <a:r>
              <a:rPr lang="en-US" sz="1600" dirty="0" err="1" smtClean="0"/>
              <a:t>gewisse</a:t>
            </a:r>
            <a:r>
              <a:rPr lang="en-US" sz="1600" dirty="0" smtClean="0"/>
              <a:t> </a:t>
            </a:r>
            <a:r>
              <a:rPr lang="en-US" sz="1600" dirty="0" err="1" smtClean="0"/>
              <a:t>Orientierung</a:t>
            </a:r>
            <a:r>
              <a:rPr lang="en-US" sz="1600" dirty="0" smtClean="0"/>
              <a:t>, Basis </a:t>
            </a:r>
            <a:r>
              <a:rPr lang="en-US" sz="1600" dirty="0" err="1" smtClean="0"/>
              <a:t>ist</a:t>
            </a:r>
            <a:r>
              <a:rPr lang="en-US" sz="1600" dirty="0" smtClean="0"/>
              <a:t> </a:t>
            </a:r>
            <a:r>
              <a:rPr lang="en-US" sz="1600" dirty="0" err="1" smtClean="0"/>
              <a:t>aber</a:t>
            </a:r>
            <a:r>
              <a:rPr lang="en-US" sz="1600" dirty="0" smtClean="0"/>
              <a:t> </a:t>
            </a:r>
            <a:r>
              <a:rPr lang="en-US" sz="1600" dirty="0" err="1" smtClean="0"/>
              <a:t>i.w</a:t>
            </a:r>
            <a:r>
              <a:rPr lang="en-US" sz="1600" dirty="0" smtClean="0"/>
              <a:t>. </a:t>
            </a:r>
            <a:r>
              <a:rPr lang="en-US" sz="1600" dirty="0" err="1" smtClean="0"/>
              <a:t>Vertrauen</a:t>
            </a:r>
            <a:endParaRPr lang="en-US" sz="1600" dirty="0"/>
          </a:p>
          <a:p>
            <a:endParaRPr lang="en-US" sz="1600" dirty="0" smtClean="0"/>
          </a:p>
          <a:p>
            <a:r>
              <a:rPr lang="en-US" sz="1600" dirty="0" err="1" smtClean="0"/>
              <a:t>Öffentliche</a:t>
            </a:r>
            <a:r>
              <a:rPr lang="en-US" sz="1600" dirty="0" smtClean="0"/>
              <a:t> Hand </a:t>
            </a:r>
            <a:r>
              <a:rPr lang="en-US" sz="1600" dirty="0" err="1" smtClean="0"/>
              <a:t>ist</a:t>
            </a:r>
            <a:r>
              <a:rPr lang="en-US" sz="1600" dirty="0" smtClean="0"/>
              <a:t> de facto </a:t>
            </a:r>
            <a:r>
              <a:rPr lang="en-US" sz="1600" dirty="0" err="1" smtClean="0"/>
              <a:t>einzige</a:t>
            </a:r>
            <a:r>
              <a:rPr lang="en-US" sz="1600" dirty="0" smtClean="0"/>
              <a:t> </a:t>
            </a:r>
            <a:r>
              <a:rPr lang="en-US" sz="1600" dirty="0" err="1" smtClean="0"/>
              <a:t>Kundengruppe</a:t>
            </a:r>
            <a:r>
              <a:rPr lang="en-US" sz="1600" dirty="0" smtClean="0"/>
              <a:t>, die </a:t>
            </a:r>
            <a:r>
              <a:rPr lang="en-US" sz="1600" dirty="0" err="1" smtClean="0"/>
              <a:t>Kredite</a:t>
            </a:r>
            <a:r>
              <a:rPr lang="en-US" sz="1600" dirty="0" smtClean="0"/>
              <a:t> </a:t>
            </a:r>
            <a:r>
              <a:rPr lang="en-US" sz="1600" dirty="0" err="1" smtClean="0"/>
              <a:t>noch</a:t>
            </a:r>
            <a:r>
              <a:rPr lang="en-US" sz="1600" dirty="0" smtClean="0"/>
              <a:t> </a:t>
            </a:r>
            <a:r>
              <a:rPr lang="en-US" sz="1600" dirty="0" err="1" smtClean="0"/>
              <a:t>unbesichert</a:t>
            </a:r>
            <a:r>
              <a:rPr lang="en-US" sz="1600" dirty="0" smtClean="0"/>
              <a:t> </a:t>
            </a:r>
            <a:r>
              <a:rPr lang="en-US" sz="1600" dirty="0" err="1" smtClean="0"/>
              <a:t>bekommt</a:t>
            </a:r>
            <a:endParaRPr lang="en-US" sz="1600" dirty="0" smtClean="0"/>
          </a:p>
          <a:p>
            <a:endParaRPr lang="en-US" sz="1600" dirty="0"/>
          </a:p>
          <a:p>
            <a:r>
              <a:rPr lang="en-US" sz="1600" dirty="0" err="1" smtClean="0"/>
              <a:t>Es</a:t>
            </a:r>
            <a:r>
              <a:rPr lang="en-US" sz="1600" dirty="0" smtClean="0"/>
              <a:t> </a:t>
            </a:r>
            <a:r>
              <a:rPr lang="en-US" sz="1600" dirty="0" err="1" smtClean="0"/>
              <a:t>gibt</a:t>
            </a:r>
            <a:r>
              <a:rPr lang="en-US" sz="1600" dirty="0" smtClean="0"/>
              <a:t> </a:t>
            </a:r>
            <a:r>
              <a:rPr lang="en-US" sz="1600" dirty="0" err="1" smtClean="0"/>
              <a:t>keine</a:t>
            </a:r>
            <a:r>
              <a:rPr lang="en-US" sz="1600" dirty="0" smtClean="0"/>
              <a:t> </a:t>
            </a:r>
            <a:r>
              <a:rPr lang="en-US" sz="1600" dirty="0" err="1" smtClean="0"/>
              <a:t>Bilanzen</a:t>
            </a:r>
            <a:r>
              <a:rPr lang="en-US" sz="1600" dirty="0" smtClean="0"/>
              <a:t>, die </a:t>
            </a:r>
            <a:r>
              <a:rPr lang="en-US" sz="1600" dirty="0" err="1" smtClean="0"/>
              <a:t>Eigenkapital</a:t>
            </a:r>
            <a:r>
              <a:rPr lang="en-US" sz="1600" dirty="0" smtClean="0"/>
              <a:t> </a:t>
            </a:r>
            <a:r>
              <a:rPr lang="en-US" sz="1600" dirty="0" err="1" smtClean="0"/>
              <a:t>oder</a:t>
            </a:r>
            <a:r>
              <a:rPr lang="en-US" sz="1600" dirty="0" smtClean="0"/>
              <a:t> </a:t>
            </a:r>
            <a:r>
              <a:rPr lang="en-US" sz="1600" dirty="0" err="1" smtClean="0"/>
              <a:t>Gewinn</a:t>
            </a:r>
            <a:r>
              <a:rPr lang="en-US" sz="1600" dirty="0" smtClean="0"/>
              <a:t> </a:t>
            </a:r>
            <a:r>
              <a:rPr lang="en-US" sz="1600" dirty="0" err="1" smtClean="0"/>
              <a:t>ausweisen</a:t>
            </a:r>
            <a:r>
              <a:rPr lang="en-US" sz="1600" dirty="0" smtClean="0"/>
              <a:t>, </a:t>
            </a:r>
            <a:r>
              <a:rPr lang="en-US" sz="1600" dirty="0" err="1" smtClean="0"/>
              <a:t>kaum</a:t>
            </a:r>
            <a:r>
              <a:rPr lang="en-US" sz="1600" dirty="0" smtClean="0"/>
              <a:t> </a:t>
            </a:r>
            <a:r>
              <a:rPr lang="en-US" sz="1600" dirty="0" err="1" smtClean="0"/>
              <a:t>verwertbares</a:t>
            </a:r>
            <a:r>
              <a:rPr lang="en-US" sz="1600" dirty="0" smtClean="0"/>
              <a:t> </a:t>
            </a:r>
            <a:r>
              <a:rPr lang="en-US" sz="1600" dirty="0" err="1" smtClean="0"/>
              <a:t>Vermögen</a:t>
            </a:r>
            <a:endParaRPr lang="en-US" sz="1600" dirty="0" smtClean="0"/>
          </a:p>
          <a:p>
            <a:endParaRPr lang="en-US" sz="1600" dirty="0"/>
          </a:p>
          <a:p>
            <a:pPr lvl="1"/>
            <a:r>
              <a:rPr lang="en-US" sz="1600" dirty="0" smtClean="0"/>
              <a:t>Was </a:t>
            </a:r>
            <a:r>
              <a:rPr lang="en-US" sz="1600" dirty="0" err="1" smtClean="0"/>
              <a:t>bringt</a:t>
            </a:r>
            <a:r>
              <a:rPr lang="en-US" sz="1600" dirty="0" smtClean="0"/>
              <a:t> die </a:t>
            </a:r>
            <a:r>
              <a:rPr lang="en-US" sz="1600" dirty="0" err="1" smtClean="0"/>
              <a:t>Verpfändung</a:t>
            </a:r>
            <a:r>
              <a:rPr lang="en-US" sz="1600" dirty="0" smtClean="0"/>
              <a:t> </a:t>
            </a:r>
            <a:r>
              <a:rPr lang="en-US" sz="1600" dirty="0" err="1" smtClean="0"/>
              <a:t>einer</a:t>
            </a:r>
            <a:r>
              <a:rPr lang="en-US" sz="1600" dirty="0" smtClean="0"/>
              <a:t> </a:t>
            </a:r>
            <a:r>
              <a:rPr lang="en-US" sz="1600" dirty="0" err="1" smtClean="0"/>
              <a:t>Schule</a:t>
            </a:r>
            <a:r>
              <a:rPr lang="en-US" sz="1600" dirty="0" smtClean="0"/>
              <a:t> </a:t>
            </a:r>
            <a:r>
              <a:rPr lang="en-US" sz="1600" dirty="0" err="1" smtClean="0"/>
              <a:t>oder</a:t>
            </a:r>
            <a:r>
              <a:rPr lang="en-US" sz="1600" dirty="0" smtClean="0"/>
              <a:t> </a:t>
            </a:r>
            <a:r>
              <a:rPr lang="en-US" sz="1600" dirty="0" err="1" smtClean="0"/>
              <a:t>Ortsstraße</a:t>
            </a:r>
            <a:r>
              <a:rPr lang="en-US" sz="1600" dirty="0" smtClean="0"/>
              <a:t>? </a:t>
            </a:r>
            <a:endParaRPr lang="de-AT" sz="1600" dirty="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8</a:t>
            </a:fld>
            <a:endParaRPr lang="de-DE"/>
          </a:p>
        </p:txBody>
      </p:sp>
      <p:pic>
        <p:nvPicPr>
          <p:cNvPr id="8194" name="Picture 2" descr="http://t3n.de/news/wp-content/uploads/2013/08/sicherheit-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343" y="4678189"/>
            <a:ext cx="2058281"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41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Wesentliche</a:t>
            </a:r>
            <a:r>
              <a:rPr lang="en-US" dirty="0" smtClean="0"/>
              <a:t> </a:t>
            </a:r>
            <a:r>
              <a:rPr lang="en-US" dirty="0" err="1" smtClean="0"/>
              <a:t>Kriterien</a:t>
            </a:r>
            <a:r>
              <a:rPr lang="en-US" dirty="0" smtClean="0"/>
              <a:t> </a:t>
            </a:r>
            <a:r>
              <a:rPr lang="en-US" dirty="0" err="1" smtClean="0"/>
              <a:t>für</a:t>
            </a:r>
            <a:r>
              <a:rPr lang="en-US" dirty="0" smtClean="0"/>
              <a:t> die </a:t>
            </a:r>
            <a:r>
              <a:rPr lang="en-US" dirty="0" err="1" smtClean="0"/>
              <a:t>Bonitätsbeurteilung</a:t>
            </a:r>
            <a:r>
              <a:rPr lang="en-US" dirty="0" smtClean="0"/>
              <a:t> von </a:t>
            </a:r>
            <a:r>
              <a:rPr lang="en-US" dirty="0" err="1" smtClean="0"/>
              <a:t>Gemeinden</a:t>
            </a:r>
            <a:endParaRPr lang="de-AT" dirty="0"/>
          </a:p>
        </p:txBody>
      </p:sp>
      <p:sp>
        <p:nvSpPr>
          <p:cNvPr id="3" name="Inhaltsplatzhalter 2"/>
          <p:cNvSpPr>
            <a:spLocks noGrp="1"/>
          </p:cNvSpPr>
          <p:nvPr>
            <p:ph idx="1"/>
          </p:nvPr>
        </p:nvSpPr>
        <p:spPr/>
        <p:txBody>
          <a:bodyPr/>
          <a:lstStyle/>
          <a:p>
            <a:r>
              <a:rPr lang="en-US" sz="1400" dirty="0" err="1" smtClean="0"/>
              <a:t>Auch</a:t>
            </a:r>
            <a:r>
              <a:rPr lang="en-US" sz="1400" dirty="0" smtClean="0"/>
              <a:t> in der </a:t>
            </a:r>
            <a:r>
              <a:rPr lang="en-US" sz="1400" dirty="0" err="1" smtClean="0"/>
              <a:t>Vergangenheit</a:t>
            </a:r>
            <a:r>
              <a:rPr lang="en-US" sz="1400" dirty="0" smtClean="0"/>
              <a:t> </a:t>
            </a:r>
            <a:r>
              <a:rPr lang="en-US" sz="1400" dirty="0" err="1" smtClean="0"/>
              <a:t>haben</a:t>
            </a:r>
            <a:r>
              <a:rPr lang="en-US" sz="1400" dirty="0" smtClean="0"/>
              <a:t> die </a:t>
            </a:r>
            <a:r>
              <a:rPr lang="en-US" sz="1400" dirty="0" err="1" smtClean="0"/>
              <a:t>Banken</a:t>
            </a:r>
            <a:r>
              <a:rPr lang="en-US" sz="1400" dirty="0" smtClean="0"/>
              <a:t> Ratings </a:t>
            </a:r>
            <a:r>
              <a:rPr lang="en-US" sz="1400" dirty="0" err="1" smtClean="0"/>
              <a:t>für</a:t>
            </a:r>
            <a:r>
              <a:rPr lang="en-US" sz="1400" dirty="0" smtClean="0"/>
              <a:t> </a:t>
            </a:r>
            <a:r>
              <a:rPr lang="en-US" sz="1400" dirty="0" err="1" smtClean="0"/>
              <a:t>Kommunen</a:t>
            </a:r>
            <a:r>
              <a:rPr lang="en-US" sz="1400" dirty="0" smtClean="0"/>
              <a:t> </a:t>
            </a:r>
            <a:r>
              <a:rPr lang="en-US" sz="1400" dirty="0" err="1" smtClean="0"/>
              <a:t>ermittelt</a:t>
            </a:r>
            <a:r>
              <a:rPr lang="en-US" sz="1400" dirty="0" smtClean="0"/>
              <a:t>, die </a:t>
            </a:r>
            <a:r>
              <a:rPr lang="en-US" sz="1400" dirty="0" err="1" smtClean="0"/>
              <a:t>aktuelle</a:t>
            </a:r>
            <a:r>
              <a:rPr lang="en-US" sz="1400" dirty="0" smtClean="0"/>
              <a:t> Situation </a:t>
            </a:r>
            <a:r>
              <a:rPr lang="en-US" sz="1400" dirty="0" err="1" smtClean="0"/>
              <a:t>erfordert</a:t>
            </a:r>
            <a:r>
              <a:rPr lang="en-US" sz="1400" dirty="0" smtClean="0"/>
              <a:t> </a:t>
            </a:r>
            <a:r>
              <a:rPr lang="en-US" sz="1400" dirty="0" err="1" smtClean="0"/>
              <a:t>aber</a:t>
            </a:r>
            <a:r>
              <a:rPr lang="en-US" sz="1400" dirty="0" smtClean="0"/>
              <a:t> </a:t>
            </a:r>
            <a:r>
              <a:rPr lang="en-US" sz="1400" dirty="0" err="1" smtClean="0"/>
              <a:t>eine</a:t>
            </a:r>
            <a:r>
              <a:rPr lang="en-US" sz="1400" dirty="0" smtClean="0"/>
              <a:t> </a:t>
            </a:r>
            <a:r>
              <a:rPr lang="en-US" sz="1400" dirty="0" err="1" smtClean="0"/>
              <a:t>wesentlich</a:t>
            </a:r>
            <a:r>
              <a:rPr lang="en-US" sz="1400" dirty="0" smtClean="0"/>
              <a:t> </a:t>
            </a:r>
            <a:r>
              <a:rPr lang="en-US" sz="1400" dirty="0" err="1" smtClean="0"/>
              <a:t>differenziertere</a:t>
            </a:r>
            <a:r>
              <a:rPr lang="en-US" sz="1400" dirty="0" smtClean="0"/>
              <a:t> </a:t>
            </a:r>
            <a:r>
              <a:rPr lang="en-US" sz="1400" dirty="0" err="1" smtClean="0"/>
              <a:t>Risikoeinschätzung</a:t>
            </a:r>
            <a:endParaRPr lang="en-US" sz="1400" dirty="0" smtClean="0"/>
          </a:p>
          <a:p>
            <a:endParaRPr lang="en-US" sz="1400" dirty="0"/>
          </a:p>
          <a:p>
            <a:r>
              <a:rPr lang="en-US" sz="1400" dirty="0" err="1" smtClean="0"/>
              <a:t>Mögliche</a:t>
            </a:r>
            <a:r>
              <a:rPr lang="en-US" sz="1400" dirty="0" smtClean="0"/>
              <a:t> </a:t>
            </a:r>
            <a:r>
              <a:rPr lang="en-US" sz="1400" dirty="0" err="1" smtClean="0"/>
              <a:t>Kennzahlen</a:t>
            </a:r>
            <a:r>
              <a:rPr lang="en-US" sz="1400" dirty="0"/>
              <a:t> </a:t>
            </a:r>
            <a:r>
              <a:rPr lang="en-US" sz="1400" dirty="0" err="1" smtClean="0"/>
              <a:t>als</a:t>
            </a:r>
            <a:r>
              <a:rPr lang="en-US" sz="1400" dirty="0" smtClean="0"/>
              <a:t> Basis der </a:t>
            </a:r>
            <a:r>
              <a:rPr lang="en-US" sz="1400" dirty="0" err="1" smtClean="0"/>
              <a:t>Finanzierungsstrategie</a:t>
            </a:r>
            <a:endParaRPr lang="en-US" sz="1400" dirty="0" smtClean="0"/>
          </a:p>
          <a:p>
            <a:pPr marL="381000" lvl="1" indent="0">
              <a:buNone/>
            </a:pPr>
            <a:endParaRPr lang="en-US" sz="1400" dirty="0"/>
          </a:p>
          <a:p>
            <a:pPr lvl="1"/>
            <a:r>
              <a:rPr lang="en-US" sz="1400" dirty="0" err="1" smtClean="0"/>
              <a:t>Verschuldungsgrad</a:t>
            </a:r>
            <a:r>
              <a:rPr lang="en-US" sz="1400" dirty="0" smtClean="0"/>
              <a:t> </a:t>
            </a:r>
            <a:r>
              <a:rPr lang="en-US" sz="1400" dirty="0" err="1" smtClean="0"/>
              <a:t>inkl</a:t>
            </a:r>
            <a:r>
              <a:rPr lang="en-US" sz="1400" dirty="0" smtClean="0"/>
              <a:t>. </a:t>
            </a:r>
            <a:r>
              <a:rPr lang="en-US" sz="1400" dirty="0" err="1" smtClean="0"/>
              <a:t>Haftungen</a:t>
            </a:r>
            <a:endParaRPr lang="en-US" sz="1400" dirty="0"/>
          </a:p>
          <a:p>
            <a:pPr lvl="1"/>
            <a:r>
              <a:rPr lang="en-US" sz="1400" dirty="0" smtClean="0"/>
              <a:t>Pro-Kopf-</a:t>
            </a:r>
            <a:r>
              <a:rPr lang="en-US" sz="1400" dirty="0" err="1" smtClean="0"/>
              <a:t>Verschuldung</a:t>
            </a:r>
            <a:endParaRPr lang="en-US" sz="1400" dirty="0" smtClean="0"/>
          </a:p>
          <a:p>
            <a:endParaRPr lang="en-US" sz="1400" dirty="0"/>
          </a:p>
          <a:p>
            <a:r>
              <a:rPr lang="en-US" sz="1400" dirty="0" err="1" smtClean="0"/>
              <a:t>Neuverschuldung</a:t>
            </a:r>
            <a:r>
              <a:rPr lang="en-US" sz="1400" dirty="0" smtClean="0"/>
              <a:t>, </a:t>
            </a:r>
            <a:r>
              <a:rPr lang="en-US" sz="1400" dirty="0" err="1" smtClean="0"/>
              <a:t>Leasingobligo</a:t>
            </a:r>
            <a:r>
              <a:rPr lang="en-US" sz="1400" dirty="0" smtClean="0"/>
              <a:t> und </a:t>
            </a:r>
            <a:r>
              <a:rPr lang="en-US" sz="1400" dirty="0" err="1" smtClean="0"/>
              <a:t>Haftungen</a:t>
            </a:r>
            <a:r>
              <a:rPr lang="en-US" sz="1400" dirty="0" smtClean="0"/>
              <a:t> </a:t>
            </a:r>
            <a:r>
              <a:rPr lang="en-US" sz="1400" dirty="0" err="1" smtClean="0"/>
              <a:t>werden</a:t>
            </a:r>
            <a:r>
              <a:rPr lang="en-US" sz="1400" dirty="0" smtClean="0"/>
              <a:t> </a:t>
            </a:r>
            <a:r>
              <a:rPr lang="en-US" sz="1400" dirty="0" err="1" smtClean="0"/>
              <a:t>mit</a:t>
            </a:r>
            <a:r>
              <a:rPr lang="en-US" sz="1400" dirty="0" smtClean="0"/>
              <a:t> </a:t>
            </a:r>
            <a:r>
              <a:rPr lang="en-US" sz="1400" dirty="0" err="1" smtClean="0"/>
              <a:t>berücksichtigt</a:t>
            </a:r>
            <a:endParaRPr lang="en-US" sz="1400" dirty="0" smtClean="0"/>
          </a:p>
          <a:p>
            <a:endParaRPr lang="en-US" sz="1400" dirty="0"/>
          </a:p>
          <a:p>
            <a:r>
              <a:rPr lang="en-US" sz="1400" dirty="0" err="1" smtClean="0"/>
              <a:t>Finanzierungszweck</a:t>
            </a:r>
            <a:r>
              <a:rPr lang="en-US" sz="1400" dirty="0" smtClean="0"/>
              <a:t> </a:t>
            </a:r>
            <a:r>
              <a:rPr lang="en-US" sz="1400" dirty="0" err="1" smtClean="0"/>
              <a:t>wird</a:t>
            </a:r>
            <a:r>
              <a:rPr lang="en-US" sz="1400" dirty="0" smtClean="0"/>
              <a:t> </a:t>
            </a:r>
            <a:r>
              <a:rPr lang="en-US" sz="1400" dirty="0" err="1" smtClean="0"/>
              <a:t>viel</a:t>
            </a:r>
            <a:r>
              <a:rPr lang="en-US" sz="1400" dirty="0" smtClean="0"/>
              <a:t> </a:t>
            </a:r>
            <a:r>
              <a:rPr lang="en-US" sz="1400" dirty="0" err="1" smtClean="0"/>
              <a:t>stärker</a:t>
            </a:r>
            <a:r>
              <a:rPr lang="en-US" sz="1400" dirty="0" smtClean="0"/>
              <a:t> </a:t>
            </a:r>
            <a:r>
              <a:rPr lang="en-US" sz="1400" dirty="0" err="1" smtClean="0"/>
              <a:t>hinterfragt</a:t>
            </a:r>
            <a:endParaRPr lang="en-US" sz="1400" dirty="0"/>
          </a:p>
          <a:p>
            <a:endParaRPr lang="en-US" sz="1400" dirty="0" smtClean="0"/>
          </a:p>
          <a:p>
            <a:pPr lvl="1"/>
            <a:r>
              <a:rPr lang="en-US" sz="1400" dirty="0" err="1" smtClean="0"/>
              <a:t>Gibt</a:t>
            </a:r>
            <a:r>
              <a:rPr lang="en-US" sz="1400" dirty="0" smtClean="0"/>
              <a:t> </a:t>
            </a:r>
            <a:r>
              <a:rPr lang="en-US" sz="1400" dirty="0" err="1" smtClean="0"/>
              <a:t>es</a:t>
            </a:r>
            <a:r>
              <a:rPr lang="en-US" sz="1400" dirty="0" smtClean="0"/>
              <a:t> </a:t>
            </a:r>
            <a:r>
              <a:rPr lang="en-US" sz="1400" dirty="0" err="1" smtClean="0"/>
              <a:t>Rückflüsse</a:t>
            </a:r>
            <a:r>
              <a:rPr lang="en-US" sz="1400" dirty="0" smtClean="0"/>
              <a:t> aus </a:t>
            </a:r>
            <a:r>
              <a:rPr lang="en-US" sz="1400" dirty="0" err="1" smtClean="0"/>
              <a:t>dem</a:t>
            </a:r>
            <a:r>
              <a:rPr lang="en-US" sz="1400" dirty="0" smtClean="0"/>
              <a:t> </a:t>
            </a:r>
            <a:r>
              <a:rPr lang="en-US" sz="1400" dirty="0" err="1" smtClean="0"/>
              <a:t>Gebührenhaushalt</a:t>
            </a:r>
            <a:r>
              <a:rPr lang="en-US" sz="1400" dirty="0" smtClean="0"/>
              <a:t>?</a:t>
            </a:r>
          </a:p>
          <a:p>
            <a:pPr lvl="1"/>
            <a:r>
              <a:rPr lang="en-US" sz="1400" dirty="0" err="1" smtClean="0"/>
              <a:t>Schwierig</a:t>
            </a:r>
            <a:r>
              <a:rPr lang="en-US" sz="1400" dirty="0" smtClean="0"/>
              <a:t> </a:t>
            </a:r>
            <a:r>
              <a:rPr lang="en-US" sz="1400" dirty="0" err="1" smtClean="0"/>
              <a:t>wird</a:t>
            </a:r>
            <a:r>
              <a:rPr lang="en-US" sz="1400" dirty="0" smtClean="0"/>
              <a:t> </a:t>
            </a:r>
            <a:r>
              <a:rPr lang="en-US" sz="1400" dirty="0" err="1" smtClean="0"/>
              <a:t>es</a:t>
            </a:r>
            <a:r>
              <a:rPr lang="en-US" sz="1400" dirty="0" smtClean="0"/>
              <a:t>, </a:t>
            </a:r>
            <a:r>
              <a:rPr lang="en-US" sz="1400" dirty="0" err="1" smtClean="0"/>
              <a:t>z.B</a:t>
            </a:r>
            <a:r>
              <a:rPr lang="en-US" sz="1400" dirty="0" smtClean="0"/>
              <a:t>. </a:t>
            </a:r>
            <a:r>
              <a:rPr lang="en-US" sz="1400" dirty="0" err="1" smtClean="0"/>
              <a:t>ein</a:t>
            </a:r>
            <a:r>
              <a:rPr lang="en-US" sz="1400" dirty="0" smtClean="0"/>
              <a:t> </a:t>
            </a:r>
            <a:r>
              <a:rPr lang="en-US" sz="1400" dirty="0" err="1" smtClean="0"/>
              <a:t>Schwimmbad</a:t>
            </a:r>
            <a:r>
              <a:rPr lang="en-US" sz="1400" dirty="0" smtClean="0"/>
              <a:t> </a:t>
            </a:r>
            <a:r>
              <a:rPr lang="en-US" sz="1400" dirty="0" err="1" smtClean="0"/>
              <a:t>oder</a:t>
            </a:r>
            <a:r>
              <a:rPr lang="en-US" sz="1400" dirty="0" smtClean="0"/>
              <a:t> </a:t>
            </a:r>
            <a:r>
              <a:rPr lang="en-US" sz="1400" dirty="0" err="1" smtClean="0"/>
              <a:t>einen</a:t>
            </a:r>
            <a:r>
              <a:rPr lang="en-US" sz="1400" dirty="0"/>
              <a:t> </a:t>
            </a:r>
            <a:r>
              <a:rPr lang="en-US" sz="1400" dirty="0" err="1" smtClean="0"/>
              <a:t>Schilift</a:t>
            </a:r>
            <a:r>
              <a:rPr lang="en-US" sz="1400" dirty="0" smtClean="0"/>
              <a:t> in </a:t>
            </a:r>
            <a:r>
              <a:rPr lang="en-US" sz="1400" dirty="0" err="1" smtClean="0"/>
              <a:t>einer</a:t>
            </a:r>
            <a:r>
              <a:rPr lang="en-US" sz="1400" dirty="0" smtClean="0"/>
              <a:t> </a:t>
            </a:r>
            <a:r>
              <a:rPr lang="en-US" sz="1400" dirty="0" err="1" smtClean="0"/>
              <a:t>kleinen</a:t>
            </a:r>
            <a:r>
              <a:rPr lang="en-US" sz="1400" dirty="0" smtClean="0"/>
              <a:t> Gemeinde </a:t>
            </a:r>
            <a:r>
              <a:rPr lang="en-US" sz="1400" dirty="0" err="1" smtClean="0"/>
              <a:t>zu</a:t>
            </a:r>
            <a:r>
              <a:rPr lang="en-US" sz="1400" dirty="0" smtClean="0"/>
              <a:t> </a:t>
            </a:r>
            <a:r>
              <a:rPr lang="en-US" sz="1400" dirty="0" err="1" smtClean="0"/>
              <a:t>finanzieren</a:t>
            </a:r>
            <a:r>
              <a:rPr lang="en-US" sz="1400" dirty="0" smtClean="0"/>
              <a:t>. </a:t>
            </a:r>
          </a:p>
          <a:p>
            <a:pPr lvl="1"/>
            <a:r>
              <a:rPr lang="en-US" sz="1400" dirty="0" err="1" smtClean="0"/>
              <a:t>Daseinsvorsorge</a:t>
            </a:r>
            <a:r>
              <a:rPr lang="en-US" sz="1400" dirty="0" smtClean="0"/>
              <a:t> hat </a:t>
            </a:r>
            <a:r>
              <a:rPr lang="en-US" sz="1400" dirty="0" err="1" smtClean="0"/>
              <a:t>Vorrang</a:t>
            </a:r>
            <a:endParaRPr lang="en-US" sz="1400" dirty="0" smtClean="0"/>
          </a:p>
          <a:p>
            <a:pPr lvl="1"/>
            <a:endParaRPr lang="en-US" sz="1400" dirty="0" smtClean="0"/>
          </a:p>
          <a:p>
            <a:r>
              <a:rPr lang="en-US" sz="1400" dirty="0" err="1" smtClean="0"/>
              <a:t>Bonität</a:t>
            </a:r>
            <a:r>
              <a:rPr lang="en-US" sz="1400" dirty="0" smtClean="0"/>
              <a:t> </a:t>
            </a:r>
            <a:r>
              <a:rPr lang="en-US" sz="1400" dirty="0" err="1" smtClean="0"/>
              <a:t>bedingt</a:t>
            </a:r>
            <a:r>
              <a:rPr lang="en-US" sz="1400" dirty="0" smtClean="0"/>
              <a:t> </a:t>
            </a:r>
            <a:r>
              <a:rPr lang="en-US" sz="1400" dirty="0" err="1" smtClean="0"/>
              <a:t>Risikokosten</a:t>
            </a:r>
            <a:endParaRPr lang="en-US" sz="1400" dirty="0" smtClean="0"/>
          </a:p>
          <a:p>
            <a:endParaRPr lang="en-US" sz="1400" dirty="0"/>
          </a:p>
          <a:p>
            <a:endParaRPr lang="en-US" sz="1400" dirty="0" smtClean="0"/>
          </a:p>
        </p:txBody>
      </p:sp>
      <p:sp>
        <p:nvSpPr>
          <p:cNvPr id="4" name="Foliennummernplatzhalter 3"/>
          <p:cNvSpPr>
            <a:spLocks noGrp="1"/>
          </p:cNvSpPr>
          <p:nvPr>
            <p:ph type="sldNum" sz="quarter" idx="10"/>
          </p:nvPr>
        </p:nvSpPr>
        <p:spPr/>
        <p:txBody>
          <a:bodyPr/>
          <a:lstStyle/>
          <a:p>
            <a:pPr>
              <a:defRPr/>
            </a:pPr>
            <a:fld id="{6B4FF7F8-9748-4636-958C-F94C95A73AB6}" type="slidenum">
              <a:rPr lang="de-DE" smtClean="0"/>
              <a:pPr>
                <a:defRPr/>
              </a:pPr>
              <a:t>9</a:t>
            </a:fld>
            <a:endParaRPr lang="de-DE"/>
          </a:p>
        </p:txBody>
      </p:sp>
      <p:pic>
        <p:nvPicPr>
          <p:cNvPr id="2050" name="Picture 2" descr="http://www.text-technik.de/files/header_risikobeurteilu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379" y="2088010"/>
            <a:ext cx="2114761" cy="8640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e 6"/>
          <p:cNvGraphicFramePr>
            <a:graphicFrameLocks noGrp="1"/>
          </p:cNvGraphicFramePr>
          <p:nvPr>
            <p:extLst>
              <p:ext uri="{D42A27DB-BD31-4B8C-83A1-F6EECF244321}">
                <p14:modId xmlns:p14="http://schemas.microsoft.com/office/powerpoint/2010/main" val="1311248762"/>
              </p:ext>
            </p:extLst>
          </p:nvPr>
        </p:nvGraphicFramePr>
        <p:xfrm>
          <a:off x="2771899" y="5902325"/>
          <a:ext cx="3746500" cy="571500"/>
        </p:xfrm>
        <a:graphic>
          <a:graphicData uri="http://schemas.openxmlformats.org/drawingml/2006/table">
            <a:tbl>
              <a:tblPr/>
              <a:tblGrid>
                <a:gridCol w="1460500"/>
                <a:gridCol w="762000"/>
                <a:gridCol w="762000"/>
                <a:gridCol w="762000"/>
              </a:tblGrid>
              <a:tr h="190500">
                <a:tc>
                  <a:txBody>
                    <a:bodyPr/>
                    <a:lstStyle/>
                    <a:p>
                      <a:pPr algn="l" fontAlgn="b"/>
                      <a:r>
                        <a:rPr lang="de-AT" sz="1100" b="0" i="0" u="none" strike="noStrike">
                          <a:solidFill>
                            <a:srgbClr val="000000"/>
                          </a:solidFill>
                          <a:effectLst/>
                          <a:latin typeface="Calibri"/>
                        </a:rPr>
                        <a:t>Risikokosten bei Rating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AT" sz="11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AT"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AT" sz="11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de-AT" sz="1100" b="0" i="0" u="none" strike="noStrike">
                          <a:solidFill>
                            <a:srgbClr val="000000"/>
                          </a:solidFill>
                          <a:effectLst/>
                          <a:latin typeface="Calibri"/>
                        </a:rPr>
                        <a:t>Public Sector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AT" sz="1100" b="0" i="0" u="none" strike="noStrike">
                          <a:solidFill>
                            <a:srgbClr val="000000"/>
                          </a:solidFill>
                          <a:effectLst/>
                          <a:latin typeface="Calibri"/>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AT" sz="1100" b="0" i="0" u="none" strike="noStrike">
                          <a:solidFill>
                            <a:srgbClr val="000000"/>
                          </a:solidFill>
                          <a:effectLst/>
                          <a:latin typeface="Calibri"/>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AT" sz="1100" b="0" i="0" u="none" strike="noStrike">
                          <a:solidFill>
                            <a:srgbClr val="000000"/>
                          </a:solidFill>
                          <a:effectLst/>
                          <a:latin typeface="Calibri"/>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de-AT" sz="1100" b="0" i="0" u="none" strike="noStrike">
                          <a:solidFill>
                            <a:srgbClr val="000000"/>
                          </a:solidFill>
                          <a:effectLst/>
                          <a:latin typeface="Calibri"/>
                        </a:rPr>
                        <a:t>Corporates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AT" sz="1100" b="0" i="0" u="none" strike="noStrike">
                          <a:solidFill>
                            <a:srgbClr val="000000"/>
                          </a:solidFill>
                          <a:effectLst/>
                          <a:latin typeface="Calibri"/>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AT" sz="1100" b="0" i="0" u="none" strike="noStrike">
                          <a:solidFill>
                            <a:srgbClr val="000000"/>
                          </a:solidFill>
                          <a:effectLst/>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AT" sz="1100" b="0" i="0" u="none" strike="noStrike" dirty="0">
                          <a:solidFill>
                            <a:srgbClr val="000000"/>
                          </a:solidFill>
                          <a:effectLst/>
                          <a:latin typeface="Calibri"/>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131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ALST_PräsentCorpInvesBankingDt">
  <a:themeElements>
    <a:clrScheme name="ALST_PräsentCorpInvesBankingDt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fontScheme name="ALST_PräsentCorpInvesBankingDt">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ALST_PräsentCorpInvesBankingDt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ALST_PräsentCorpInvesBankingDt</Template>
  <TotalTime>0</TotalTime>
  <Words>861</Words>
  <Application>Microsoft Office PowerPoint</Application>
  <PresentationFormat>Benutzerdefiniert</PresentationFormat>
  <Paragraphs>219</Paragraphs>
  <Slides>18</Slides>
  <Notes>1</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ALST_PräsentCorpInvesBankingDt</vt:lpstr>
      <vt:lpstr>Kreditwürdigkeit österreichischer Gemeinden - eine Glaubensfrage?</vt:lpstr>
      <vt:lpstr>Schlagzeilen über Schlagzeilen …</vt:lpstr>
      <vt:lpstr>Kreditwürdigkeit</vt:lpstr>
      <vt:lpstr>Woran wird Kreditwürdigkeit gemessen?</vt:lpstr>
      <vt:lpstr>Rating</vt:lpstr>
      <vt:lpstr>Ratings für Kommunen</vt:lpstr>
      <vt:lpstr>Bekommen Gemeinden noch Kredit?</vt:lpstr>
      <vt:lpstr>Vertrauen – wieder herstellbar?</vt:lpstr>
      <vt:lpstr>Wesentliche Kriterien für die Bonitätsbeurteilung von Gemeinden</vt:lpstr>
      <vt:lpstr>Nullgewichtung von Kommunen – bleibt sie?</vt:lpstr>
      <vt:lpstr>Auswirkungen von Basel III (1)</vt:lpstr>
      <vt:lpstr>Auswirkungen von Basel III (2)</vt:lpstr>
      <vt:lpstr>Was soll die Gemeinde beachten?</vt:lpstr>
      <vt:lpstr>Das Rechenwerk der öffentlichen Hand soll transparenter und aussagekräftiger werden – die Haushaltsreform</vt:lpstr>
      <vt:lpstr>Was bringt die Vermögensbewertung?</vt:lpstr>
      <vt:lpstr>Herausforderung Erstbewertung des Vermögens</vt:lpstr>
      <vt:lpstr>Praxisplaner “Kommunale Vermögensbewertung”</vt:lpstr>
      <vt:lpstr>KommunalForen 2015 in Innsbruck und Graz </vt:lpstr>
    </vt:vector>
  </TitlesOfParts>
  <Company>UniCredit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n352956</dc:creator>
  <cp:lastModifiedBy>FLGOE</cp:lastModifiedBy>
  <cp:revision>516</cp:revision>
  <cp:lastPrinted>2015-11-02T09:53:37Z</cp:lastPrinted>
  <dcterms:created xsi:type="dcterms:W3CDTF">2010-05-12T11:59:45Z</dcterms:created>
  <dcterms:modified xsi:type="dcterms:W3CDTF">2015-11-08T19:50:01Z</dcterms:modified>
</cp:coreProperties>
</file>