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7" r:id="rId4"/>
    <p:sldId id="265" r:id="rId5"/>
    <p:sldId id="290" r:id="rId6"/>
    <p:sldId id="292" r:id="rId7"/>
    <p:sldId id="291" r:id="rId8"/>
    <p:sldId id="270" r:id="rId9"/>
    <p:sldId id="278" r:id="rId10"/>
    <p:sldId id="279" r:id="rId11"/>
    <p:sldId id="281" r:id="rId12"/>
    <p:sldId id="280" r:id="rId13"/>
    <p:sldId id="282" r:id="rId14"/>
    <p:sldId id="287" r:id="rId15"/>
    <p:sldId id="288" r:id="rId16"/>
    <p:sldId id="284" r:id="rId17"/>
    <p:sldId id="285" r:id="rId18"/>
    <p:sldId id="283" r:id="rId19"/>
    <p:sldId id="286" r:id="rId20"/>
    <p:sldId id="293" r:id="rId21"/>
    <p:sldId id="272" r:id="rId22"/>
    <p:sldId id="273" r:id="rId23"/>
    <p:sldId id="274" r:id="rId24"/>
    <p:sldId id="275" r:id="rId25"/>
    <p:sldId id="276" r:id="rId26"/>
    <p:sldId id="277" r:id="rId27"/>
    <p:sldId id="289" r:id="rId2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61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 smtClean="0"/>
              <a:t>Master-Untertitelformat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Bild 6" descr="PPS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" y="0"/>
            <a:ext cx="9136487" cy="513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02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3200" y="965873"/>
            <a:ext cx="1719890" cy="3452103"/>
          </a:xfrm>
        </p:spPr>
        <p:txBody>
          <a:bodyPr vert="eaVert"/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1782" y="965873"/>
            <a:ext cx="5645218" cy="3452104"/>
          </a:xfrm>
        </p:spPr>
        <p:txBody>
          <a:bodyPr vert="eaVert"/>
          <a:lstStyle/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31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34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2837" y="3305176"/>
            <a:ext cx="7671876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22837" y="2180035"/>
            <a:ext cx="7575467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dirty="0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23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40724" y="1606632"/>
            <a:ext cx="3720655" cy="2802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67088" y="1606632"/>
            <a:ext cx="3586497" cy="2802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92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9668" y="829010"/>
            <a:ext cx="7837130" cy="670746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9668" y="1472927"/>
            <a:ext cx="364771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dirty="0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9668" y="1949634"/>
            <a:ext cx="3647719" cy="25220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7292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dirty="0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949634"/>
            <a:ext cx="3771166" cy="25220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87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57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62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2837" y="751235"/>
            <a:ext cx="2642677" cy="6649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751235"/>
            <a:ext cx="5111750" cy="3843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22837" y="1538243"/>
            <a:ext cx="2642677" cy="29155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53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727" y="3600450"/>
            <a:ext cx="7387642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840726" y="1073193"/>
            <a:ext cx="7387644" cy="24724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727" y="4025504"/>
            <a:ext cx="7387642" cy="3745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dirty="0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80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S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40724" y="795951"/>
            <a:ext cx="7450253" cy="715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724" y="1654506"/>
            <a:ext cx="7450253" cy="276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386A-46B8-8742-9333-F18EA67ECE78}" type="datetimeFigureOut">
              <a:rPr lang="de-DE" smtClean="0"/>
              <a:t>22.06.2018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84BDD-472E-D645-8A76-0076CD61D4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612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ctora LH 55 Roman"/>
          <a:ea typeface="+mj-ea"/>
          <a:cs typeface="Vectora LH 55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Vectora LH 55 Roman"/>
          <a:ea typeface="+mn-ea"/>
          <a:cs typeface="Vectora LH 55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Vectora LH 55 Roman"/>
          <a:ea typeface="+mn-ea"/>
          <a:cs typeface="Vectora LH 55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Vectora LH 55 Roman"/>
          <a:ea typeface="+mn-ea"/>
          <a:cs typeface="Vectora LH 55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ctora LH 55 Roman"/>
          <a:ea typeface="+mn-ea"/>
          <a:cs typeface="Vectora LH 55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Vectora LH 55 Roman"/>
          <a:ea typeface="+mn-ea"/>
          <a:cs typeface="Vectora LH 55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02_Uebersicht_ueber_Verfahren_und_Unterla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94" y="935375"/>
            <a:ext cx="2433673" cy="344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40724" y="1607948"/>
            <a:ext cx="7450253" cy="2763472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rgbClr val="C00000"/>
                </a:solidFill>
              </a:rPr>
              <a:t>VERGABEMODELLE</a:t>
            </a:r>
          </a:p>
          <a:p>
            <a:pPr marL="0" indent="0">
              <a:buNone/>
            </a:pPr>
            <a:r>
              <a:rPr lang="de-DE" dirty="0"/>
              <a:t>m</a:t>
            </a:r>
            <a:r>
              <a:rPr lang="de-DE" dirty="0" smtClean="0"/>
              <a:t>it Mustertextvorlagen</a:t>
            </a:r>
          </a:p>
          <a:p>
            <a:pPr marL="0" indent="0">
              <a:buNone/>
            </a:pPr>
            <a:r>
              <a:rPr lang="de-DE" dirty="0"/>
              <a:t>f</a:t>
            </a:r>
            <a:r>
              <a:rPr lang="de-DE" dirty="0" smtClean="0"/>
              <a:t>ür Ausschreibungsverfahren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07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ldschirmfoto 2018-06-07 um 11.28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40"/>
            <a:ext cx="9144000" cy="68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ldschirmfoto 2018-06-07 um 11.28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819"/>
            <a:ext cx="9162962" cy="56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Bildschirmfoto 2018-06-07 um 11.5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ldschirmfoto 2018-06-07 um 12.0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ldschirmfoto 2018-06-07 um 12.0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0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ldschirmfoto 2018-06-07 um 12.0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Bildschirmfoto 2018-06-07 um 12.0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 6" descr="Bildschirmfoto 2018-06-07 um 12.1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52" cy="651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Bildschirmfoto 2018-06-07 um 12.04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03421"/>
            <a:ext cx="9144000" cy="684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5368" y="1777999"/>
            <a:ext cx="7660106" cy="2673685"/>
          </a:xfrm>
        </p:spPr>
        <p:txBody>
          <a:bodyPr/>
          <a:lstStyle/>
          <a:p>
            <a:pPr marL="0" indent="0" algn="ctr">
              <a:buNone/>
            </a:pPr>
            <a:r>
              <a:rPr lang="de-AT" sz="1400" dirty="0"/>
              <a:t>Gut geplant ist halb </a:t>
            </a:r>
            <a:r>
              <a:rPr lang="de-AT" sz="1400" dirty="0" smtClean="0"/>
              <a:t>gewonnen. </a:t>
            </a:r>
          </a:p>
          <a:p>
            <a:pPr marL="0" indent="0" algn="ctr">
              <a:buNone/>
            </a:pPr>
            <a:r>
              <a:rPr lang="de-AT" dirty="0" smtClean="0"/>
              <a:t>Wege </a:t>
            </a:r>
            <a:r>
              <a:rPr lang="de-AT" dirty="0"/>
              <a:t>aus der Vergabefalle.</a:t>
            </a:r>
            <a:endParaRPr lang="de-DE" dirty="0">
              <a:latin typeface="Vectora LT Pro 55 Roman"/>
              <a:cs typeface="Vectora 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20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21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 descr="csm_Shopping_Rosental_344bc6fe6c K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48" y="1326912"/>
            <a:ext cx="4079829" cy="15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Bild 3" descr="eroeffnungsfeier_mils(c)nonconform Kopie_kle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8" y="2400031"/>
            <a:ext cx="2330689" cy="15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 5" descr="_MG_2495_ Kopie_kle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32" y="1511413"/>
            <a:ext cx="2564445" cy="17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Bild 3" descr="pexels-photo-434645 Kopi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44" y="1511413"/>
            <a:ext cx="1999533" cy="14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Bild 4" descr="auszug lp Kopie_kle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97" y="1511413"/>
            <a:ext cx="2942580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 5" descr="002_VS-BRAND_by_kurt.hoerbst Kopie_kle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13" y="1511413"/>
            <a:ext cx="1881464" cy="14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4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amuel-zeller-72120 Kopie_klei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01" y="1001675"/>
            <a:ext cx="2777576" cy="18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7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40724" y="1489502"/>
            <a:ext cx="7450253" cy="2763472"/>
          </a:xfrm>
        </p:spPr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r>
              <a:rPr lang="de-AT" dirty="0" smtClean="0"/>
              <a:t>Die Kunst, öffentliche Aufträge zu vergeben.</a:t>
            </a:r>
          </a:p>
          <a:p>
            <a:pPr marL="0" indent="0" algn="ctr">
              <a:buNone/>
            </a:pPr>
            <a:r>
              <a:rPr lang="de-AT" sz="1600" b="1" dirty="0" smtClean="0">
                <a:solidFill>
                  <a:srgbClr val="C00000"/>
                </a:solidFill>
              </a:rPr>
              <a:t>FILM</a:t>
            </a:r>
            <a:endParaRPr lang="de-AT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0104" y="758312"/>
            <a:ext cx="7450253" cy="330938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AT" sz="1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AT" sz="2000" b="1" dirty="0" smtClean="0">
                <a:solidFill>
                  <a:srgbClr val="C00000"/>
                </a:solidFill>
              </a:rPr>
              <a:t>ZIELKONFLIKTE BEI ÖFFENTLICHEN BAUPROJEKTEN</a:t>
            </a:r>
          </a:p>
          <a:p>
            <a:pPr marL="0" indent="0">
              <a:buNone/>
            </a:pPr>
            <a:endParaRPr lang="de-AT" sz="2000" b="1" dirty="0">
              <a:solidFill>
                <a:srgbClr val="C00000"/>
              </a:solidFill>
            </a:endParaRPr>
          </a:p>
          <a:p>
            <a:r>
              <a:rPr lang="de-AT" sz="1600" b="1" dirty="0"/>
              <a:t>Nutzerinteressen / Bürgerinteressen</a:t>
            </a:r>
          </a:p>
          <a:p>
            <a:r>
              <a:rPr lang="de-AT" sz="1600" b="1" dirty="0" smtClean="0"/>
              <a:t>Baukulturelle Qualität</a:t>
            </a:r>
          </a:p>
          <a:p>
            <a:r>
              <a:rPr lang="de-AT" sz="1600" b="1" dirty="0" smtClean="0"/>
              <a:t>Ausführungsqualität</a:t>
            </a:r>
            <a:endParaRPr lang="de-AT" sz="1600" b="1" dirty="0"/>
          </a:p>
          <a:p>
            <a:r>
              <a:rPr lang="de-AT" sz="1600" b="1" dirty="0" smtClean="0"/>
              <a:t>Errichtungskosten</a:t>
            </a:r>
          </a:p>
          <a:p>
            <a:r>
              <a:rPr lang="de-AT" sz="1600" b="1" dirty="0" smtClean="0"/>
              <a:t>Bewirtschaftungs-, Instandhaltungs- &amp; Lebenszykluskosten</a:t>
            </a:r>
          </a:p>
          <a:p>
            <a:r>
              <a:rPr lang="de-AT" sz="1600" b="1" dirty="0" smtClean="0"/>
              <a:t>Regionalwirtschaftliche Interessen</a:t>
            </a:r>
          </a:p>
          <a:p>
            <a:r>
              <a:rPr lang="de-AT" sz="1600" b="1" dirty="0" smtClean="0"/>
              <a:t>Rechts- &amp; Finanzierungsmodell</a:t>
            </a:r>
            <a:endParaRPr lang="de-AT" sz="1600" b="1" dirty="0"/>
          </a:p>
          <a:p>
            <a:r>
              <a:rPr lang="de-AT" sz="1600" b="1" dirty="0" smtClean="0"/>
              <a:t>Rechtssicherheit in der Projektabwicklung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17415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3855" y="1072529"/>
            <a:ext cx="7450253" cy="334544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AT" b="1" dirty="0" smtClean="0">
                <a:solidFill>
                  <a:srgbClr val="C00000"/>
                </a:solidFill>
              </a:rPr>
              <a:t>ABLAUFSTRUKTUR</a:t>
            </a:r>
          </a:p>
          <a:p>
            <a:pPr marL="0" indent="0">
              <a:buNone/>
            </a:pPr>
            <a:endParaRPr lang="de-AT" dirty="0"/>
          </a:p>
          <a:p>
            <a:r>
              <a:rPr lang="de-AT" b="1" dirty="0" smtClean="0"/>
              <a:t>Raumproblem </a:t>
            </a:r>
            <a:r>
              <a:rPr lang="de-AT" b="1" dirty="0"/>
              <a:t>erkennen</a:t>
            </a:r>
          </a:p>
          <a:p>
            <a:r>
              <a:rPr lang="de-AT" b="1" dirty="0" smtClean="0"/>
              <a:t>Zahlen </a:t>
            </a:r>
            <a:r>
              <a:rPr lang="de-AT" b="1" dirty="0"/>
              <a:t>erheben</a:t>
            </a:r>
          </a:p>
          <a:p>
            <a:r>
              <a:rPr lang="de-AT" b="1" dirty="0" smtClean="0"/>
              <a:t>Notwendigkeit </a:t>
            </a:r>
            <a:r>
              <a:rPr lang="de-AT" b="1" dirty="0"/>
              <a:t>hinterfragen</a:t>
            </a:r>
          </a:p>
          <a:p>
            <a:r>
              <a:rPr lang="de-AT" b="1" dirty="0" smtClean="0"/>
              <a:t>Gemeinderat </a:t>
            </a:r>
            <a:r>
              <a:rPr lang="de-AT" b="1" dirty="0"/>
              <a:t>bestätigt, Vorbereitungsarbeit</a:t>
            </a:r>
          </a:p>
          <a:p>
            <a:r>
              <a:rPr lang="de-AT" b="1" dirty="0" smtClean="0"/>
              <a:t>Vorstudie </a:t>
            </a:r>
            <a:r>
              <a:rPr lang="de-AT" b="1" dirty="0"/>
              <a:t>Situierung Neubau</a:t>
            </a:r>
          </a:p>
          <a:p>
            <a:r>
              <a:rPr lang="de-AT" b="1" dirty="0" smtClean="0"/>
              <a:t>Raumwünsche</a:t>
            </a:r>
            <a:r>
              <a:rPr lang="de-AT" b="1" dirty="0"/>
              <a:t>, Pädagoginnen, Eltern</a:t>
            </a:r>
          </a:p>
          <a:p>
            <a:r>
              <a:rPr lang="de-AT" b="1" dirty="0" smtClean="0"/>
              <a:t>Spielplatznutzung</a:t>
            </a:r>
            <a:r>
              <a:rPr lang="de-AT" b="1" dirty="0"/>
              <a:t>, </a:t>
            </a:r>
            <a:r>
              <a:rPr lang="de-AT" b="1" dirty="0" err="1"/>
              <a:t>Pädag</a:t>
            </a:r>
            <a:r>
              <a:rPr lang="de-AT" b="1" dirty="0"/>
              <a:t>., Eltern, Nachbarn</a:t>
            </a:r>
          </a:p>
          <a:p>
            <a:r>
              <a:rPr lang="de-AT" b="1" dirty="0" smtClean="0"/>
              <a:t>Frage </a:t>
            </a:r>
            <a:r>
              <a:rPr lang="de-AT" b="1" dirty="0"/>
              <a:t>zivilgesellschaftliches Engagement</a:t>
            </a:r>
          </a:p>
          <a:p>
            <a:r>
              <a:rPr lang="de-AT" b="1" dirty="0" smtClean="0"/>
              <a:t>Projektgruppe </a:t>
            </a:r>
            <a:r>
              <a:rPr lang="de-AT" b="1" dirty="0"/>
              <a:t>einrichten</a:t>
            </a:r>
          </a:p>
          <a:p>
            <a:r>
              <a:rPr lang="de-AT" b="1" dirty="0" smtClean="0"/>
              <a:t>Grobes </a:t>
            </a:r>
            <a:r>
              <a:rPr lang="de-AT" b="1" dirty="0"/>
              <a:t>Raumprogramm, Passivhausqualität</a:t>
            </a:r>
          </a:p>
        </p:txBody>
      </p:sp>
    </p:spTree>
    <p:extLst>
      <p:ext uri="{BB962C8B-B14F-4D97-AF65-F5344CB8AC3E}">
        <p14:creationId xmlns:p14="http://schemas.microsoft.com/office/powerpoint/2010/main" val="1184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53855" y="1072529"/>
            <a:ext cx="7450253" cy="334544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AT" b="1" dirty="0" smtClean="0">
                <a:solidFill>
                  <a:srgbClr val="C00000"/>
                </a:solidFill>
              </a:rPr>
              <a:t>ABLAUFSTRUKTUR</a:t>
            </a:r>
          </a:p>
          <a:p>
            <a:pPr marL="0" indent="0">
              <a:buNone/>
            </a:pPr>
            <a:endParaRPr lang="de-AT" b="1" dirty="0" smtClean="0">
              <a:solidFill>
                <a:srgbClr val="C00000"/>
              </a:solidFill>
            </a:endParaRPr>
          </a:p>
          <a:p>
            <a:r>
              <a:rPr lang="de-AT" b="1" dirty="0" smtClean="0"/>
              <a:t>Grobkostenermittlung</a:t>
            </a:r>
            <a:endParaRPr lang="de-AT" b="1" dirty="0"/>
          </a:p>
          <a:p>
            <a:r>
              <a:rPr lang="de-AT" b="1" dirty="0" smtClean="0"/>
              <a:t>Beschluss </a:t>
            </a:r>
            <a:r>
              <a:rPr lang="de-AT" b="1" dirty="0"/>
              <a:t>Durchführung Wettbewerb</a:t>
            </a:r>
          </a:p>
          <a:p>
            <a:r>
              <a:rPr lang="de-AT" b="1" dirty="0" smtClean="0"/>
              <a:t>Beschluss </a:t>
            </a:r>
            <a:r>
              <a:rPr lang="de-AT" b="1" dirty="0"/>
              <a:t>fachliche Begleitung</a:t>
            </a:r>
          </a:p>
          <a:p>
            <a:r>
              <a:rPr lang="de-AT" b="1" dirty="0" err="1" smtClean="0"/>
              <a:t>Detalliertes</a:t>
            </a:r>
            <a:r>
              <a:rPr lang="de-AT" b="1" dirty="0" smtClean="0"/>
              <a:t> </a:t>
            </a:r>
            <a:r>
              <a:rPr lang="de-AT" b="1" dirty="0"/>
              <a:t>Raumprogramm, Ausschreibung</a:t>
            </a:r>
          </a:p>
          <a:p>
            <a:r>
              <a:rPr lang="de-AT" b="1" dirty="0" smtClean="0"/>
              <a:t>Wettbewerb</a:t>
            </a:r>
            <a:r>
              <a:rPr lang="de-AT" b="1" dirty="0"/>
              <a:t>, Planungsvergabe Siegerprojekt</a:t>
            </a:r>
          </a:p>
          <a:p>
            <a:r>
              <a:rPr lang="de-AT" b="1" dirty="0" smtClean="0"/>
              <a:t>Öffentliche </a:t>
            </a:r>
            <a:r>
              <a:rPr lang="de-AT" b="1" dirty="0"/>
              <a:t>Präsentation, Eltern, Nachbarn</a:t>
            </a:r>
          </a:p>
          <a:p>
            <a:r>
              <a:rPr lang="de-AT" b="1" dirty="0" smtClean="0"/>
              <a:t>Detailplanung</a:t>
            </a:r>
            <a:r>
              <a:rPr lang="de-AT" b="1" dirty="0"/>
              <a:t>, Ausschreibung </a:t>
            </a:r>
            <a:r>
              <a:rPr lang="de-AT" b="1" dirty="0" smtClean="0"/>
              <a:t>Gewerke</a:t>
            </a:r>
          </a:p>
          <a:p>
            <a:endParaRPr lang="de-AT" b="1" dirty="0"/>
          </a:p>
          <a:p>
            <a:endParaRPr lang="de-AT" b="1" dirty="0" smtClean="0"/>
          </a:p>
          <a:p>
            <a:pPr marL="0" indent="0">
              <a:buNone/>
            </a:pPr>
            <a:r>
              <a:rPr lang="de-AT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4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2604" y="1001362"/>
            <a:ext cx="7450253" cy="3419383"/>
          </a:xfrm>
        </p:spPr>
        <p:txBody>
          <a:bodyPr/>
          <a:lstStyle/>
          <a:p>
            <a:pPr marL="0" indent="0" algn="ctr">
              <a:buNone/>
            </a:pPr>
            <a:r>
              <a:rPr lang="de-AT" b="1" dirty="0" smtClean="0">
                <a:solidFill>
                  <a:srgbClr val="C00000"/>
                </a:solidFill>
              </a:rPr>
              <a:t>PRINZIP IM EIGENEN INTERESSE</a:t>
            </a:r>
          </a:p>
          <a:p>
            <a:pPr marL="0" indent="0">
              <a:buNone/>
            </a:pPr>
            <a:endParaRPr lang="de-AT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de-AT" b="1" dirty="0" smtClean="0">
                <a:solidFill>
                  <a:srgbClr val="C00000"/>
                </a:solidFill>
              </a:rPr>
              <a:t>Trennung von </a:t>
            </a:r>
          </a:p>
          <a:p>
            <a:pPr marL="0" indent="0" algn="ctr">
              <a:buNone/>
            </a:pPr>
            <a:r>
              <a:rPr lang="de-AT" b="1" dirty="0" smtClean="0">
                <a:solidFill>
                  <a:srgbClr val="C00000"/>
                </a:solidFill>
              </a:rPr>
              <a:t>Planung &amp; Ausführung.</a:t>
            </a:r>
            <a:endParaRPr lang="de-A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0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e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47" y="2816506"/>
            <a:ext cx="2470751" cy="1647395"/>
          </a:xfrm>
          <a:prstGeom prst="rect">
            <a:avLst/>
          </a:prstGeom>
        </p:spPr>
      </p:pic>
      <p:pic>
        <p:nvPicPr>
          <p:cNvPr id="8" name="Bild 7" descr="_MG_24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47" y="1203158"/>
            <a:ext cx="2470751" cy="1669753"/>
          </a:xfrm>
          <a:prstGeom prst="rect">
            <a:avLst/>
          </a:prstGeom>
        </p:spPr>
      </p:pic>
      <p:sp>
        <p:nvSpPr>
          <p:cNvPr id="10" name="Inhaltsplatzhalter 6"/>
          <p:cNvSpPr>
            <a:spLocks noGrp="1"/>
          </p:cNvSpPr>
          <p:nvPr>
            <p:ph idx="1"/>
          </p:nvPr>
        </p:nvSpPr>
        <p:spPr>
          <a:xfrm>
            <a:off x="841375" y="1435100"/>
            <a:ext cx="7450138" cy="2763838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>
                <a:solidFill>
                  <a:srgbClr val="C00000"/>
                </a:solidFill>
              </a:rPr>
              <a:t>LEISTUNGSMODELLE</a:t>
            </a:r>
          </a:p>
          <a:p>
            <a:pPr marL="0" indent="0">
              <a:buNone/>
            </a:pPr>
            <a:r>
              <a:rPr lang="de-DE" dirty="0"/>
              <a:t>m</a:t>
            </a:r>
            <a:r>
              <a:rPr lang="de-DE" dirty="0" smtClean="0"/>
              <a:t>it Mustertextvorlagen</a:t>
            </a:r>
          </a:p>
          <a:p>
            <a:pPr marL="0" indent="0">
              <a:buNone/>
            </a:pPr>
            <a:r>
              <a:rPr lang="de-DE" dirty="0" smtClean="0"/>
              <a:t>und Kalkulationshilfen</a:t>
            </a:r>
          </a:p>
          <a:p>
            <a:pPr marL="0" indent="0">
              <a:buNone/>
            </a:pPr>
            <a:r>
              <a:rPr lang="de-DE" dirty="0" smtClean="0"/>
              <a:t>für </a:t>
            </a:r>
            <a:r>
              <a:rPr lang="de-DE" dirty="0" err="1" smtClean="0"/>
              <a:t>Planerleistungen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488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</Words>
  <Application>Microsoft Office PowerPoint</Application>
  <PresentationFormat>Bildschirmpräsentation (16:9)</PresentationFormat>
  <Paragraphs>51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Calibri</vt:lpstr>
      <vt:lpstr>Vectora LH 55 Roman</vt:lpstr>
      <vt:lpstr>Vectora LT Pro 55 Roman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</dc:creator>
  <cp:lastModifiedBy>Allgemein</cp:lastModifiedBy>
  <cp:revision>32</cp:revision>
  <dcterms:created xsi:type="dcterms:W3CDTF">2018-04-19T09:12:27Z</dcterms:created>
  <dcterms:modified xsi:type="dcterms:W3CDTF">2018-06-22T08:34:39Z</dcterms:modified>
</cp:coreProperties>
</file>