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4"/>
    <p:sldMasterId id="2147483768" r:id="rId5"/>
  </p:sldMasterIdLst>
  <p:notesMasterIdLst>
    <p:notesMasterId r:id="rId50"/>
  </p:notesMasterIdLst>
  <p:handoutMasterIdLst>
    <p:handoutMasterId r:id="rId51"/>
  </p:handoutMasterIdLst>
  <p:sldIdLst>
    <p:sldId id="810" r:id="rId6"/>
    <p:sldId id="848" r:id="rId7"/>
    <p:sldId id="852" r:id="rId8"/>
    <p:sldId id="760" r:id="rId9"/>
    <p:sldId id="851" r:id="rId10"/>
    <p:sldId id="853" r:id="rId11"/>
    <p:sldId id="874" r:id="rId12"/>
    <p:sldId id="834" r:id="rId13"/>
    <p:sldId id="849" r:id="rId14"/>
    <p:sldId id="822" r:id="rId15"/>
    <p:sldId id="823" r:id="rId16"/>
    <p:sldId id="824" r:id="rId17"/>
    <p:sldId id="826" r:id="rId18"/>
    <p:sldId id="839" r:id="rId19"/>
    <p:sldId id="835" r:id="rId20"/>
    <p:sldId id="825" r:id="rId21"/>
    <p:sldId id="827" r:id="rId22"/>
    <p:sldId id="829" r:id="rId23"/>
    <p:sldId id="837" r:id="rId24"/>
    <p:sldId id="838" r:id="rId25"/>
    <p:sldId id="840" r:id="rId26"/>
    <p:sldId id="842" r:id="rId27"/>
    <p:sldId id="854" r:id="rId28"/>
    <p:sldId id="841" r:id="rId29"/>
    <p:sldId id="843" r:id="rId30"/>
    <p:sldId id="845" r:id="rId31"/>
    <p:sldId id="846" r:id="rId32"/>
    <p:sldId id="847" r:id="rId33"/>
    <p:sldId id="856" r:id="rId34"/>
    <p:sldId id="857" r:id="rId35"/>
    <p:sldId id="858" r:id="rId36"/>
    <p:sldId id="844" r:id="rId37"/>
    <p:sldId id="875" r:id="rId38"/>
    <p:sldId id="863" r:id="rId39"/>
    <p:sldId id="864" r:id="rId40"/>
    <p:sldId id="865" r:id="rId41"/>
    <p:sldId id="866" r:id="rId42"/>
    <p:sldId id="867" r:id="rId43"/>
    <p:sldId id="868" r:id="rId44"/>
    <p:sldId id="876" r:id="rId45"/>
    <p:sldId id="860" r:id="rId46"/>
    <p:sldId id="861" r:id="rId47"/>
    <p:sldId id="862" r:id="rId48"/>
    <p:sldId id="722" r:id="rId49"/>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0AB5E895-7634-4A8F-9FF8-5D82C721C381}">
          <p14:sldIdLst>
            <p14:sldId id="810"/>
            <p14:sldId id="848"/>
            <p14:sldId id="852"/>
            <p14:sldId id="760"/>
            <p14:sldId id="851"/>
            <p14:sldId id="853"/>
            <p14:sldId id="874"/>
            <p14:sldId id="834"/>
            <p14:sldId id="849"/>
            <p14:sldId id="822"/>
            <p14:sldId id="823"/>
            <p14:sldId id="824"/>
            <p14:sldId id="826"/>
            <p14:sldId id="839"/>
            <p14:sldId id="835"/>
            <p14:sldId id="825"/>
            <p14:sldId id="827"/>
            <p14:sldId id="829"/>
            <p14:sldId id="837"/>
            <p14:sldId id="838"/>
          </p14:sldIdLst>
        </p14:section>
        <p14:section name="Abschnitt ohne Titel" id="{2D16CE5B-CECF-4D73-8D54-A4750193ADD1}">
          <p14:sldIdLst>
            <p14:sldId id="840"/>
            <p14:sldId id="842"/>
            <p14:sldId id="854"/>
            <p14:sldId id="841"/>
            <p14:sldId id="843"/>
            <p14:sldId id="845"/>
            <p14:sldId id="846"/>
            <p14:sldId id="847"/>
            <p14:sldId id="856"/>
            <p14:sldId id="857"/>
            <p14:sldId id="858"/>
            <p14:sldId id="844"/>
            <p14:sldId id="875"/>
            <p14:sldId id="863"/>
            <p14:sldId id="864"/>
            <p14:sldId id="865"/>
            <p14:sldId id="866"/>
            <p14:sldId id="867"/>
            <p14:sldId id="868"/>
            <p14:sldId id="876"/>
            <p14:sldId id="860"/>
          </p14:sldIdLst>
        </p14:section>
        <p14:section name="Abschnitt ohne Titel" id="{3D9CB0E0-8AC8-4839-82AF-F2AF94827FC4}">
          <p14:sldIdLst>
            <p14:sldId id="861"/>
            <p14:sldId id="862"/>
            <p14:sldId id="72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o Walcher" initials="MW" lastIdx="1" clrIdx="0">
    <p:extLst>
      <p:ext uri="{19B8F6BF-5375-455C-9EA6-DF929625EA0E}">
        <p15:presenceInfo xmlns:p15="http://schemas.microsoft.com/office/powerpoint/2012/main" userId="S-1-5-21-1336979472-279234788-4177608814-11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B6635"/>
    <a:srgbClr val="EFEDE3"/>
    <a:srgbClr val="DAD9CD"/>
    <a:srgbClr val="CAC8B6"/>
    <a:srgbClr val="FFFFFF"/>
    <a:srgbClr val="7B7960"/>
    <a:srgbClr val="6B6634"/>
    <a:srgbClr val="6A6432"/>
    <a:srgbClr val="ECB9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91069" autoAdjust="0"/>
  </p:normalViewPr>
  <p:slideViewPr>
    <p:cSldViewPr snapToGrid="0">
      <p:cViewPr varScale="1">
        <p:scale>
          <a:sx n="98" d="100"/>
          <a:sy n="98" d="100"/>
        </p:scale>
        <p:origin x="1854" y="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handoutMaster" Target="handoutMasters/handoutMaster1.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o Walcher" userId="1dcf46d5834d7a95" providerId="LiveId" clId="{B4DFD9D2-1141-4E6C-9B07-8E96306CFADE}"/>
    <pc:docChg chg="undo redo custSel addSld delSld modSld sldOrd addSection modSection">
      <pc:chgData name="Mario Walcher" userId="1dcf46d5834d7a95" providerId="LiveId" clId="{B4DFD9D2-1141-4E6C-9B07-8E96306CFADE}" dt="2022-06-15T05:21:55.455" v="5179" actId="6549"/>
      <pc:docMkLst>
        <pc:docMk/>
      </pc:docMkLst>
      <pc:sldChg chg="ord">
        <pc:chgData name="Mario Walcher" userId="1dcf46d5834d7a95" providerId="LiveId" clId="{B4DFD9D2-1141-4E6C-9B07-8E96306CFADE}" dt="2022-06-15T05:19:58.911" v="5175"/>
        <pc:sldMkLst>
          <pc:docMk/>
          <pc:sldMk cId="2201054126" sldId="722"/>
        </pc:sldMkLst>
      </pc:sldChg>
      <pc:sldChg chg="modSp mod ord">
        <pc:chgData name="Mario Walcher" userId="1dcf46d5834d7a95" providerId="LiveId" clId="{B4DFD9D2-1141-4E6C-9B07-8E96306CFADE}" dt="2022-06-15T03:59:24.329" v="3628" actId="6549"/>
        <pc:sldMkLst>
          <pc:docMk/>
          <pc:sldMk cId="4042687111" sldId="760"/>
        </pc:sldMkLst>
        <pc:spChg chg="mod">
          <ac:chgData name="Mario Walcher" userId="1dcf46d5834d7a95" providerId="LiveId" clId="{B4DFD9D2-1141-4E6C-9B07-8E96306CFADE}" dt="2022-06-15T03:59:24.329" v="3628" actId="6549"/>
          <ac:spMkLst>
            <pc:docMk/>
            <pc:sldMk cId="4042687111" sldId="760"/>
            <ac:spMk id="4" creationId="{61E02CEA-6594-4B90-A1E1-10026F7E1395}"/>
          </ac:spMkLst>
        </pc:spChg>
        <pc:spChg chg="mod">
          <ac:chgData name="Mario Walcher" userId="1dcf46d5834d7a95" providerId="LiveId" clId="{B4DFD9D2-1141-4E6C-9B07-8E96306CFADE}" dt="2022-06-14T21:59:02.729" v="610"/>
          <ac:spMkLst>
            <pc:docMk/>
            <pc:sldMk cId="4042687111" sldId="760"/>
            <ac:spMk id="6" creationId="{640ED839-723D-42C8-8382-3BFA12EFA300}"/>
          </ac:spMkLst>
        </pc:spChg>
        <pc:picChg chg="mod">
          <ac:chgData name="Mario Walcher" userId="1dcf46d5834d7a95" providerId="LiveId" clId="{B4DFD9D2-1141-4E6C-9B07-8E96306CFADE}" dt="2022-06-14T20:33:31.642" v="15" actId="1076"/>
          <ac:picMkLst>
            <pc:docMk/>
            <pc:sldMk cId="4042687111" sldId="760"/>
            <ac:picMk id="8" creationId="{E556A342-7186-4647-B91D-6E417503A852}"/>
          </ac:picMkLst>
        </pc:picChg>
      </pc:sldChg>
      <pc:sldChg chg="modSp del mod">
        <pc:chgData name="Mario Walcher" userId="1dcf46d5834d7a95" providerId="LiveId" clId="{B4DFD9D2-1141-4E6C-9B07-8E96306CFADE}" dt="2022-06-14T22:29:57.721" v="1369" actId="47"/>
        <pc:sldMkLst>
          <pc:docMk/>
          <pc:sldMk cId="1944476960" sldId="818"/>
        </pc:sldMkLst>
        <pc:spChg chg="mod">
          <ac:chgData name="Mario Walcher" userId="1dcf46d5834d7a95" providerId="LiveId" clId="{B4DFD9D2-1141-4E6C-9B07-8E96306CFADE}" dt="2022-06-14T22:27:53.129" v="1368" actId="207"/>
          <ac:spMkLst>
            <pc:docMk/>
            <pc:sldMk cId="1944476960" sldId="818"/>
            <ac:spMk id="4" creationId="{61E02CEA-6594-4B90-A1E1-10026F7E1395}"/>
          </ac:spMkLst>
        </pc:spChg>
      </pc:sldChg>
      <pc:sldChg chg="modSp mod">
        <pc:chgData name="Mario Walcher" userId="1dcf46d5834d7a95" providerId="LiveId" clId="{B4DFD9D2-1141-4E6C-9B07-8E96306CFADE}" dt="2022-06-15T04:06:12.569" v="3704" actId="115"/>
        <pc:sldMkLst>
          <pc:docMk/>
          <pc:sldMk cId="2544411545" sldId="822"/>
        </pc:sldMkLst>
        <pc:spChg chg="mod">
          <ac:chgData name="Mario Walcher" userId="1dcf46d5834d7a95" providerId="LiveId" clId="{B4DFD9D2-1141-4E6C-9B07-8E96306CFADE}" dt="2022-06-15T04:06:12.569" v="3704" actId="115"/>
          <ac:spMkLst>
            <pc:docMk/>
            <pc:sldMk cId="2544411545" sldId="822"/>
            <ac:spMk id="4" creationId="{61E02CEA-6594-4B90-A1E1-10026F7E1395}"/>
          </ac:spMkLst>
        </pc:spChg>
      </pc:sldChg>
      <pc:sldChg chg="modSp mod">
        <pc:chgData name="Mario Walcher" userId="1dcf46d5834d7a95" providerId="LiveId" clId="{B4DFD9D2-1141-4E6C-9B07-8E96306CFADE}" dt="2022-06-15T04:08:42.519" v="3728" actId="113"/>
        <pc:sldMkLst>
          <pc:docMk/>
          <pc:sldMk cId="156378018" sldId="823"/>
        </pc:sldMkLst>
        <pc:spChg chg="mod">
          <ac:chgData name="Mario Walcher" userId="1dcf46d5834d7a95" providerId="LiveId" clId="{B4DFD9D2-1141-4E6C-9B07-8E96306CFADE}" dt="2022-06-15T04:08:42.519" v="3728" actId="113"/>
          <ac:spMkLst>
            <pc:docMk/>
            <pc:sldMk cId="156378018" sldId="823"/>
            <ac:spMk id="4" creationId="{61E02CEA-6594-4B90-A1E1-10026F7E1395}"/>
          </ac:spMkLst>
        </pc:spChg>
        <pc:spChg chg="mod">
          <ac:chgData name="Mario Walcher" userId="1dcf46d5834d7a95" providerId="LiveId" clId="{B4DFD9D2-1141-4E6C-9B07-8E96306CFADE}" dt="2022-06-14T22:30:06.293" v="1370" actId="1076"/>
          <ac:spMkLst>
            <pc:docMk/>
            <pc:sldMk cId="156378018" sldId="823"/>
            <ac:spMk id="6" creationId="{640ED839-723D-42C8-8382-3BFA12EFA300}"/>
          </ac:spMkLst>
        </pc:spChg>
      </pc:sldChg>
      <pc:sldChg chg="modSp mod">
        <pc:chgData name="Mario Walcher" userId="1dcf46d5834d7a95" providerId="LiveId" clId="{B4DFD9D2-1141-4E6C-9B07-8E96306CFADE}" dt="2022-06-15T04:11:04.388" v="3738" actId="207"/>
        <pc:sldMkLst>
          <pc:docMk/>
          <pc:sldMk cId="3096168470" sldId="825"/>
        </pc:sldMkLst>
        <pc:spChg chg="mod">
          <ac:chgData name="Mario Walcher" userId="1dcf46d5834d7a95" providerId="LiveId" clId="{B4DFD9D2-1141-4E6C-9B07-8E96306CFADE}" dt="2022-06-15T04:11:04.388" v="3738" actId="207"/>
          <ac:spMkLst>
            <pc:docMk/>
            <pc:sldMk cId="3096168470" sldId="825"/>
            <ac:spMk id="4" creationId="{61E02CEA-6594-4B90-A1E1-10026F7E1395}"/>
          </ac:spMkLst>
        </pc:spChg>
      </pc:sldChg>
      <pc:sldChg chg="modSp mod">
        <pc:chgData name="Mario Walcher" userId="1dcf46d5834d7a95" providerId="LiveId" clId="{B4DFD9D2-1141-4E6C-9B07-8E96306CFADE}" dt="2022-06-14T22:31:35.970" v="1383"/>
        <pc:sldMkLst>
          <pc:docMk/>
          <pc:sldMk cId="1089326029" sldId="826"/>
        </pc:sldMkLst>
        <pc:spChg chg="mod">
          <ac:chgData name="Mario Walcher" userId="1dcf46d5834d7a95" providerId="LiveId" clId="{B4DFD9D2-1141-4E6C-9B07-8E96306CFADE}" dt="2022-06-14T22:31:35.970" v="1383"/>
          <ac:spMkLst>
            <pc:docMk/>
            <pc:sldMk cId="1089326029" sldId="826"/>
            <ac:spMk id="4" creationId="{61E02CEA-6594-4B90-A1E1-10026F7E1395}"/>
          </ac:spMkLst>
        </pc:spChg>
      </pc:sldChg>
      <pc:sldChg chg="modSp mod">
        <pc:chgData name="Mario Walcher" userId="1dcf46d5834d7a95" providerId="LiveId" clId="{B4DFD9D2-1141-4E6C-9B07-8E96306CFADE}" dt="2022-06-15T04:12:16.228" v="3740" actId="207"/>
        <pc:sldMkLst>
          <pc:docMk/>
          <pc:sldMk cId="3884667260" sldId="827"/>
        </pc:sldMkLst>
        <pc:spChg chg="mod">
          <ac:chgData name="Mario Walcher" userId="1dcf46d5834d7a95" providerId="LiveId" clId="{B4DFD9D2-1141-4E6C-9B07-8E96306CFADE}" dt="2022-06-15T04:12:16.228" v="3740" actId="207"/>
          <ac:spMkLst>
            <pc:docMk/>
            <pc:sldMk cId="3884667260" sldId="827"/>
            <ac:spMk id="4" creationId="{61E02CEA-6594-4B90-A1E1-10026F7E1395}"/>
          </ac:spMkLst>
        </pc:spChg>
      </pc:sldChg>
      <pc:sldChg chg="modSp mod">
        <pc:chgData name="Mario Walcher" userId="1dcf46d5834d7a95" providerId="LiveId" clId="{B4DFD9D2-1141-4E6C-9B07-8E96306CFADE}" dt="2022-06-14T22:33:35.393" v="1385" actId="255"/>
        <pc:sldMkLst>
          <pc:docMk/>
          <pc:sldMk cId="3064130839" sldId="828"/>
        </pc:sldMkLst>
        <pc:spChg chg="mod">
          <ac:chgData name="Mario Walcher" userId="1dcf46d5834d7a95" providerId="LiveId" clId="{B4DFD9D2-1141-4E6C-9B07-8E96306CFADE}" dt="2022-06-14T22:33:35.393" v="1385" actId="255"/>
          <ac:spMkLst>
            <pc:docMk/>
            <pc:sldMk cId="3064130839" sldId="828"/>
            <ac:spMk id="4" creationId="{61E02CEA-6594-4B90-A1E1-10026F7E1395}"/>
          </ac:spMkLst>
        </pc:spChg>
      </pc:sldChg>
      <pc:sldChg chg="modSp mod">
        <pc:chgData name="Mario Walcher" userId="1dcf46d5834d7a95" providerId="LiveId" clId="{B4DFD9D2-1141-4E6C-9B07-8E96306CFADE}" dt="2022-06-15T04:13:03.057" v="3742" actId="113"/>
        <pc:sldMkLst>
          <pc:docMk/>
          <pc:sldMk cId="599926561" sldId="829"/>
        </pc:sldMkLst>
        <pc:spChg chg="mod">
          <ac:chgData name="Mario Walcher" userId="1dcf46d5834d7a95" providerId="LiveId" clId="{B4DFD9D2-1141-4E6C-9B07-8E96306CFADE}" dt="2022-06-15T04:13:03.057" v="3742" actId="113"/>
          <ac:spMkLst>
            <pc:docMk/>
            <pc:sldMk cId="599926561" sldId="829"/>
            <ac:spMk id="4" creationId="{61E02CEA-6594-4B90-A1E1-10026F7E1395}"/>
          </ac:spMkLst>
        </pc:spChg>
      </pc:sldChg>
      <pc:sldChg chg="modSp mod">
        <pc:chgData name="Mario Walcher" userId="1dcf46d5834d7a95" providerId="LiveId" clId="{B4DFD9D2-1141-4E6C-9B07-8E96306CFADE}" dt="2022-06-15T04:14:11.004" v="3756" actId="5793"/>
        <pc:sldMkLst>
          <pc:docMk/>
          <pc:sldMk cId="623439129" sldId="831"/>
        </pc:sldMkLst>
        <pc:spChg chg="mod">
          <ac:chgData name="Mario Walcher" userId="1dcf46d5834d7a95" providerId="LiveId" clId="{B4DFD9D2-1141-4E6C-9B07-8E96306CFADE}" dt="2022-06-15T04:14:11.004" v="3756" actId="5793"/>
          <ac:spMkLst>
            <pc:docMk/>
            <pc:sldMk cId="623439129" sldId="831"/>
            <ac:spMk id="4" creationId="{61E02CEA-6594-4B90-A1E1-10026F7E1395}"/>
          </ac:spMkLst>
        </pc:spChg>
      </pc:sldChg>
      <pc:sldChg chg="modSp mod">
        <pc:chgData name="Mario Walcher" userId="1dcf46d5834d7a95" providerId="LiveId" clId="{B4DFD9D2-1141-4E6C-9B07-8E96306CFADE}" dt="2022-06-15T04:14:58.376" v="3757" actId="207"/>
        <pc:sldMkLst>
          <pc:docMk/>
          <pc:sldMk cId="3209392699" sldId="832"/>
        </pc:sldMkLst>
        <pc:spChg chg="mod">
          <ac:chgData name="Mario Walcher" userId="1dcf46d5834d7a95" providerId="LiveId" clId="{B4DFD9D2-1141-4E6C-9B07-8E96306CFADE}" dt="2022-06-15T04:14:58.376" v="3757" actId="207"/>
          <ac:spMkLst>
            <pc:docMk/>
            <pc:sldMk cId="3209392699" sldId="832"/>
            <ac:spMk id="4" creationId="{61E02CEA-6594-4B90-A1E1-10026F7E1395}"/>
          </ac:spMkLst>
        </pc:spChg>
        <pc:spChg chg="mod">
          <ac:chgData name="Mario Walcher" userId="1dcf46d5834d7a95" providerId="LiveId" clId="{B4DFD9D2-1141-4E6C-9B07-8E96306CFADE}" dt="2022-06-14T22:36:12.303" v="1496" actId="1076"/>
          <ac:spMkLst>
            <pc:docMk/>
            <pc:sldMk cId="3209392699" sldId="832"/>
            <ac:spMk id="6" creationId="{640ED839-723D-42C8-8382-3BFA12EFA300}"/>
          </ac:spMkLst>
        </pc:spChg>
      </pc:sldChg>
      <pc:sldChg chg="modSp mod">
        <pc:chgData name="Mario Walcher" userId="1dcf46d5834d7a95" providerId="LiveId" clId="{B4DFD9D2-1141-4E6C-9B07-8E96306CFADE}" dt="2022-06-15T04:15:34.239" v="3763" actId="20577"/>
        <pc:sldMkLst>
          <pc:docMk/>
          <pc:sldMk cId="61200478" sldId="833"/>
        </pc:sldMkLst>
        <pc:spChg chg="mod">
          <ac:chgData name="Mario Walcher" userId="1dcf46d5834d7a95" providerId="LiveId" clId="{B4DFD9D2-1141-4E6C-9B07-8E96306CFADE}" dt="2022-06-15T04:15:34.239" v="3763" actId="20577"/>
          <ac:spMkLst>
            <pc:docMk/>
            <pc:sldMk cId="61200478" sldId="833"/>
            <ac:spMk id="4" creationId="{61E02CEA-6594-4B90-A1E1-10026F7E1395}"/>
          </ac:spMkLst>
        </pc:spChg>
      </pc:sldChg>
      <pc:sldChg chg="ord">
        <pc:chgData name="Mario Walcher" userId="1dcf46d5834d7a95" providerId="LiveId" clId="{B4DFD9D2-1141-4E6C-9B07-8E96306CFADE}" dt="2022-06-14T22:13:09.425" v="1094"/>
        <pc:sldMkLst>
          <pc:docMk/>
          <pc:sldMk cId="1736782309" sldId="834"/>
        </pc:sldMkLst>
      </pc:sldChg>
      <pc:sldChg chg="modSp mod">
        <pc:chgData name="Mario Walcher" userId="1dcf46d5834d7a95" providerId="LiveId" clId="{B4DFD9D2-1141-4E6C-9B07-8E96306CFADE}" dt="2022-06-15T04:16:06.262" v="3764" actId="115"/>
        <pc:sldMkLst>
          <pc:docMk/>
          <pc:sldMk cId="832289525" sldId="837"/>
        </pc:sldMkLst>
        <pc:spChg chg="mod">
          <ac:chgData name="Mario Walcher" userId="1dcf46d5834d7a95" providerId="LiveId" clId="{B4DFD9D2-1141-4E6C-9B07-8E96306CFADE}" dt="2022-06-15T04:16:06.262" v="3764" actId="115"/>
          <ac:spMkLst>
            <pc:docMk/>
            <pc:sldMk cId="832289525" sldId="837"/>
            <ac:spMk id="4" creationId="{61E02CEA-6594-4B90-A1E1-10026F7E1395}"/>
          </ac:spMkLst>
        </pc:spChg>
        <pc:spChg chg="mod">
          <ac:chgData name="Mario Walcher" userId="1dcf46d5834d7a95" providerId="LiveId" clId="{B4DFD9D2-1141-4E6C-9B07-8E96306CFADE}" dt="2022-06-14T22:37:06.969" v="1501" actId="1076"/>
          <ac:spMkLst>
            <pc:docMk/>
            <pc:sldMk cId="832289525" sldId="837"/>
            <ac:spMk id="6" creationId="{640ED839-723D-42C8-8382-3BFA12EFA300}"/>
          </ac:spMkLst>
        </pc:spChg>
        <pc:picChg chg="mod">
          <ac:chgData name="Mario Walcher" userId="1dcf46d5834d7a95" providerId="LiveId" clId="{B4DFD9D2-1141-4E6C-9B07-8E96306CFADE}" dt="2022-06-14T22:37:12.832" v="1502" actId="1076"/>
          <ac:picMkLst>
            <pc:docMk/>
            <pc:sldMk cId="832289525" sldId="837"/>
            <ac:picMk id="8" creationId="{E556A342-7186-4647-B91D-6E417503A852}"/>
          </ac:picMkLst>
        </pc:picChg>
      </pc:sldChg>
      <pc:sldChg chg="modSp mod">
        <pc:chgData name="Mario Walcher" userId="1dcf46d5834d7a95" providerId="LiveId" clId="{B4DFD9D2-1141-4E6C-9B07-8E96306CFADE}" dt="2022-06-15T04:17:48.276" v="3768" actId="113"/>
        <pc:sldMkLst>
          <pc:docMk/>
          <pc:sldMk cId="2843834942" sldId="838"/>
        </pc:sldMkLst>
        <pc:spChg chg="mod">
          <ac:chgData name="Mario Walcher" userId="1dcf46d5834d7a95" providerId="LiveId" clId="{B4DFD9D2-1141-4E6C-9B07-8E96306CFADE}" dt="2022-06-15T04:17:48.276" v="3768" actId="113"/>
          <ac:spMkLst>
            <pc:docMk/>
            <pc:sldMk cId="2843834942" sldId="838"/>
            <ac:spMk id="4" creationId="{61E02CEA-6594-4B90-A1E1-10026F7E1395}"/>
          </ac:spMkLst>
        </pc:spChg>
      </pc:sldChg>
      <pc:sldChg chg="modSp mod">
        <pc:chgData name="Mario Walcher" userId="1dcf46d5834d7a95" providerId="LiveId" clId="{B4DFD9D2-1141-4E6C-9B07-8E96306CFADE}" dt="2022-06-15T04:09:39.104" v="3732" actId="20577"/>
        <pc:sldMkLst>
          <pc:docMk/>
          <pc:sldMk cId="2379878920" sldId="839"/>
        </pc:sldMkLst>
        <pc:spChg chg="mod">
          <ac:chgData name="Mario Walcher" userId="1dcf46d5834d7a95" providerId="LiveId" clId="{B4DFD9D2-1141-4E6C-9B07-8E96306CFADE}" dt="2022-06-15T04:09:39.104" v="3732" actId="20577"/>
          <ac:spMkLst>
            <pc:docMk/>
            <pc:sldMk cId="2379878920" sldId="839"/>
            <ac:spMk id="4" creationId="{61E02CEA-6594-4B90-A1E1-10026F7E1395}"/>
          </ac:spMkLst>
        </pc:spChg>
      </pc:sldChg>
      <pc:sldChg chg="modSp mod">
        <pc:chgData name="Mario Walcher" userId="1dcf46d5834d7a95" providerId="LiveId" clId="{B4DFD9D2-1141-4E6C-9B07-8E96306CFADE}" dt="2022-06-14T22:57:16.486" v="1600" actId="207"/>
        <pc:sldMkLst>
          <pc:docMk/>
          <pc:sldMk cId="127494465" sldId="841"/>
        </pc:sldMkLst>
        <pc:spChg chg="mod">
          <ac:chgData name="Mario Walcher" userId="1dcf46d5834d7a95" providerId="LiveId" clId="{B4DFD9D2-1141-4E6C-9B07-8E96306CFADE}" dt="2022-06-14T22:57:16.486" v="1600" actId="207"/>
          <ac:spMkLst>
            <pc:docMk/>
            <pc:sldMk cId="127494465" sldId="841"/>
            <ac:spMk id="4" creationId="{61E02CEA-6594-4B90-A1E1-10026F7E1395}"/>
          </ac:spMkLst>
        </pc:spChg>
      </pc:sldChg>
      <pc:sldChg chg="modSp mod">
        <pc:chgData name="Mario Walcher" userId="1dcf46d5834d7a95" providerId="LiveId" clId="{B4DFD9D2-1141-4E6C-9B07-8E96306CFADE}" dt="2022-06-15T04:18:19.029" v="3769" actId="255"/>
        <pc:sldMkLst>
          <pc:docMk/>
          <pc:sldMk cId="3394000461" sldId="842"/>
        </pc:sldMkLst>
        <pc:spChg chg="mod">
          <ac:chgData name="Mario Walcher" userId="1dcf46d5834d7a95" providerId="LiveId" clId="{B4DFD9D2-1141-4E6C-9B07-8E96306CFADE}" dt="2022-06-15T04:18:19.029" v="3769" actId="255"/>
          <ac:spMkLst>
            <pc:docMk/>
            <pc:sldMk cId="3394000461" sldId="842"/>
            <ac:spMk id="4" creationId="{61E02CEA-6594-4B90-A1E1-10026F7E1395}"/>
          </ac:spMkLst>
        </pc:spChg>
      </pc:sldChg>
      <pc:sldChg chg="modSp mod ord">
        <pc:chgData name="Mario Walcher" userId="1dcf46d5834d7a95" providerId="LiveId" clId="{B4DFD9D2-1141-4E6C-9B07-8E96306CFADE}" dt="2022-06-15T04:45:53.817" v="4441" actId="6549"/>
        <pc:sldMkLst>
          <pc:docMk/>
          <pc:sldMk cId="2193407249" sldId="844"/>
        </pc:sldMkLst>
        <pc:spChg chg="mod">
          <ac:chgData name="Mario Walcher" userId="1dcf46d5834d7a95" providerId="LiveId" clId="{B4DFD9D2-1141-4E6C-9B07-8E96306CFADE}" dt="2022-06-15T04:45:53.817" v="4441" actId="6549"/>
          <ac:spMkLst>
            <pc:docMk/>
            <pc:sldMk cId="2193407249" sldId="844"/>
            <ac:spMk id="4" creationId="{61E02CEA-6594-4B90-A1E1-10026F7E1395}"/>
          </ac:spMkLst>
        </pc:spChg>
        <pc:spChg chg="mod">
          <ac:chgData name="Mario Walcher" userId="1dcf46d5834d7a95" providerId="LiveId" clId="{B4DFD9D2-1141-4E6C-9B07-8E96306CFADE}" dt="2022-06-14T23:31:15.939" v="2212" actId="20577"/>
          <ac:spMkLst>
            <pc:docMk/>
            <pc:sldMk cId="2193407249" sldId="844"/>
            <ac:spMk id="6" creationId="{640ED839-723D-42C8-8382-3BFA12EFA300}"/>
          </ac:spMkLst>
        </pc:spChg>
      </pc:sldChg>
      <pc:sldChg chg="modSp mod">
        <pc:chgData name="Mario Walcher" userId="1dcf46d5834d7a95" providerId="LiveId" clId="{B4DFD9D2-1141-4E6C-9B07-8E96306CFADE}" dt="2022-06-15T04:20:29.606" v="3824" actId="255"/>
        <pc:sldMkLst>
          <pc:docMk/>
          <pc:sldMk cId="3322394742" sldId="845"/>
        </pc:sldMkLst>
        <pc:spChg chg="mod">
          <ac:chgData name="Mario Walcher" userId="1dcf46d5834d7a95" providerId="LiveId" clId="{B4DFD9D2-1141-4E6C-9B07-8E96306CFADE}" dt="2022-06-15T04:20:29.606" v="3824" actId="255"/>
          <ac:spMkLst>
            <pc:docMk/>
            <pc:sldMk cId="3322394742" sldId="845"/>
            <ac:spMk id="4" creationId="{61E02CEA-6594-4B90-A1E1-10026F7E1395}"/>
          </ac:spMkLst>
        </pc:spChg>
      </pc:sldChg>
      <pc:sldChg chg="modSp mod">
        <pc:chgData name="Mario Walcher" userId="1dcf46d5834d7a95" providerId="LiveId" clId="{B4DFD9D2-1141-4E6C-9B07-8E96306CFADE}" dt="2022-06-15T04:21:42.392" v="3830" actId="113"/>
        <pc:sldMkLst>
          <pc:docMk/>
          <pc:sldMk cId="792325240" sldId="846"/>
        </pc:sldMkLst>
        <pc:spChg chg="mod">
          <ac:chgData name="Mario Walcher" userId="1dcf46d5834d7a95" providerId="LiveId" clId="{B4DFD9D2-1141-4E6C-9B07-8E96306CFADE}" dt="2022-06-15T04:21:42.392" v="3830" actId="113"/>
          <ac:spMkLst>
            <pc:docMk/>
            <pc:sldMk cId="792325240" sldId="846"/>
            <ac:spMk id="4" creationId="{61E02CEA-6594-4B90-A1E1-10026F7E1395}"/>
          </ac:spMkLst>
        </pc:spChg>
      </pc:sldChg>
      <pc:sldChg chg="modSp mod">
        <pc:chgData name="Mario Walcher" userId="1dcf46d5834d7a95" providerId="LiveId" clId="{B4DFD9D2-1141-4E6C-9B07-8E96306CFADE}" dt="2022-06-15T04:23:35.619" v="3878" actId="20577"/>
        <pc:sldMkLst>
          <pc:docMk/>
          <pc:sldMk cId="3549524905" sldId="847"/>
        </pc:sldMkLst>
        <pc:spChg chg="mod">
          <ac:chgData name="Mario Walcher" userId="1dcf46d5834d7a95" providerId="LiveId" clId="{B4DFD9D2-1141-4E6C-9B07-8E96306CFADE}" dt="2022-06-15T04:23:35.619" v="3878" actId="20577"/>
          <ac:spMkLst>
            <pc:docMk/>
            <pc:sldMk cId="3549524905" sldId="847"/>
            <ac:spMk id="4" creationId="{61E02CEA-6594-4B90-A1E1-10026F7E1395}"/>
          </ac:spMkLst>
        </pc:spChg>
      </pc:sldChg>
      <pc:sldChg chg="modSp add mod ord">
        <pc:chgData name="Mario Walcher" userId="1dcf46d5834d7a95" providerId="LiveId" clId="{B4DFD9D2-1141-4E6C-9B07-8E96306CFADE}" dt="2022-06-14T22:13:21.812" v="1099" actId="20577"/>
        <pc:sldMkLst>
          <pc:docMk/>
          <pc:sldMk cId="1807130142" sldId="848"/>
        </pc:sldMkLst>
        <pc:spChg chg="mod">
          <ac:chgData name="Mario Walcher" userId="1dcf46d5834d7a95" providerId="LiveId" clId="{B4DFD9D2-1141-4E6C-9B07-8E96306CFADE}" dt="2022-06-14T22:13:21.812" v="1099" actId="20577"/>
          <ac:spMkLst>
            <pc:docMk/>
            <pc:sldMk cId="1807130142" sldId="848"/>
            <ac:spMk id="6" creationId="{ABC190CD-CC3A-4912-A42E-BBC43DCB6945}"/>
          </ac:spMkLst>
        </pc:spChg>
      </pc:sldChg>
      <pc:sldChg chg="modSp add mod">
        <pc:chgData name="Mario Walcher" userId="1dcf46d5834d7a95" providerId="LiveId" clId="{B4DFD9D2-1141-4E6C-9B07-8E96306CFADE}" dt="2022-06-14T22:24:40.032" v="1367" actId="1076"/>
        <pc:sldMkLst>
          <pc:docMk/>
          <pc:sldMk cId="345441351" sldId="849"/>
        </pc:sldMkLst>
        <pc:spChg chg="mod">
          <ac:chgData name="Mario Walcher" userId="1dcf46d5834d7a95" providerId="LiveId" clId="{B4DFD9D2-1141-4E6C-9B07-8E96306CFADE}" dt="2022-06-14T22:24:40.032" v="1367" actId="1076"/>
          <ac:spMkLst>
            <pc:docMk/>
            <pc:sldMk cId="345441351" sldId="849"/>
            <ac:spMk id="4" creationId="{61E02CEA-6594-4B90-A1E1-10026F7E1395}"/>
          </ac:spMkLst>
        </pc:spChg>
      </pc:sldChg>
      <pc:sldChg chg="modSp add del mod">
        <pc:chgData name="Mario Walcher" userId="1dcf46d5834d7a95" providerId="LiveId" clId="{B4DFD9D2-1141-4E6C-9B07-8E96306CFADE}" dt="2022-06-14T22:02:14.469" v="684" actId="47"/>
        <pc:sldMkLst>
          <pc:docMk/>
          <pc:sldMk cId="1356426824" sldId="850"/>
        </pc:sldMkLst>
        <pc:spChg chg="mod">
          <ac:chgData name="Mario Walcher" userId="1dcf46d5834d7a95" providerId="LiveId" clId="{B4DFD9D2-1141-4E6C-9B07-8E96306CFADE}" dt="2022-06-14T20:46:27.200" v="102" actId="20577"/>
          <ac:spMkLst>
            <pc:docMk/>
            <pc:sldMk cId="1356426824" sldId="850"/>
            <ac:spMk id="4" creationId="{61E02CEA-6594-4B90-A1E1-10026F7E1395}"/>
          </ac:spMkLst>
        </pc:spChg>
      </pc:sldChg>
      <pc:sldChg chg="modSp add mod">
        <pc:chgData name="Mario Walcher" userId="1dcf46d5834d7a95" providerId="LiveId" clId="{B4DFD9D2-1141-4E6C-9B07-8E96306CFADE}" dt="2022-06-15T04:00:44.724" v="3637" actId="207"/>
        <pc:sldMkLst>
          <pc:docMk/>
          <pc:sldMk cId="685262601" sldId="851"/>
        </pc:sldMkLst>
        <pc:spChg chg="mod">
          <ac:chgData name="Mario Walcher" userId="1dcf46d5834d7a95" providerId="LiveId" clId="{B4DFD9D2-1141-4E6C-9B07-8E96306CFADE}" dt="2022-06-15T04:00:44.724" v="3637" actId="207"/>
          <ac:spMkLst>
            <pc:docMk/>
            <pc:sldMk cId="685262601" sldId="851"/>
            <ac:spMk id="4" creationId="{61E02CEA-6594-4B90-A1E1-10026F7E1395}"/>
          </ac:spMkLst>
        </pc:spChg>
        <pc:spChg chg="mod">
          <ac:chgData name="Mario Walcher" userId="1dcf46d5834d7a95" providerId="LiveId" clId="{B4DFD9D2-1141-4E6C-9B07-8E96306CFADE}" dt="2022-06-14T21:59:07.023" v="611" actId="6549"/>
          <ac:spMkLst>
            <pc:docMk/>
            <pc:sldMk cId="685262601" sldId="851"/>
            <ac:spMk id="6" creationId="{640ED839-723D-42C8-8382-3BFA12EFA300}"/>
          </ac:spMkLst>
        </pc:spChg>
      </pc:sldChg>
      <pc:sldChg chg="modSp add mod ord">
        <pc:chgData name="Mario Walcher" userId="1dcf46d5834d7a95" providerId="LiveId" clId="{B4DFD9D2-1141-4E6C-9B07-8E96306CFADE}" dt="2022-06-15T03:52:48.813" v="3554" actId="207"/>
        <pc:sldMkLst>
          <pc:docMk/>
          <pc:sldMk cId="723145728" sldId="852"/>
        </pc:sldMkLst>
        <pc:spChg chg="mod">
          <ac:chgData name="Mario Walcher" userId="1dcf46d5834d7a95" providerId="LiveId" clId="{B4DFD9D2-1141-4E6C-9B07-8E96306CFADE}" dt="2022-06-15T03:52:48.813" v="3554" actId="207"/>
          <ac:spMkLst>
            <pc:docMk/>
            <pc:sldMk cId="723145728" sldId="852"/>
            <ac:spMk id="4" creationId="{61E02CEA-6594-4B90-A1E1-10026F7E1395}"/>
          </ac:spMkLst>
        </pc:spChg>
        <pc:spChg chg="mod">
          <ac:chgData name="Mario Walcher" userId="1dcf46d5834d7a95" providerId="LiveId" clId="{B4DFD9D2-1141-4E6C-9B07-8E96306CFADE}" dt="2022-06-14T21:58:54.182" v="609" actId="20577"/>
          <ac:spMkLst>
            <pc:docMk/>
            <pc:sldMk cId="723145728" sldId="852"/>
            <ac:spMk id="6" creationId="{640ED839-723D-42C8-8382-3BFA12EFA300}"/>
          </ac:spMkLst>
        </pc:spChg>
      </pc:sldChg>
      <pc:sldChg chg="modSp add mod">
        <pc:chgData name="Mario Walcher" userId="1dcf46d5834d7a95" providerId="LiveId" clId="{B4DFD9D2-1141-4E6C-9B07-8E96306CFADE}" dt="2022-06-15T04:03:36.376" v="3686" actId="6549"/>
        <pc:sldMkLst>
          <pc:docMk/>
          <pc:sldMk cId="1400666248" sldId="853"/>
        </pc:sldMkLst>
        <pc:spChg chg="mod">
          <ac:chgData name="Mario Walcher" userId="1dcf46d5834d7a95" providerId="LiveId" clId="{B4DFD9D2-1141-4E6C-9B07-8E96306CFADE}" dt="2022-06-15T04:03:36.376" v="3686" actId="6549"/>
          <ac:spMkLst>
            <pc:docMk/>
            <pc:sldMk cId="1400666248" sldId="853"/>
            <ac:spMk id="4" creationId="{61E02CEA-6594-4B90-A1E1-10026F7E1395}"/>
          </ac:spMkLst>
        </pc:spChg>
      </pc:sldChg>
      <pc:sldChg chg="modSp add mod">
        <pc:chgData name="Mario Walcher" userId="1dcf46d5834d7a95" providerId="LiveId" clId="{B4DFD9D2-1141-4E6C-9B07-8E96306CFADE}" dt="2022-06-15T04:19:38.779" v="3822" actId="20577"/>
        <pc:sldMkLst>
          <pc:docMk/>
          <pc:sldMk cId="682567369" sldId="854"/>
        </pc:sldMkLst>
        <pc:spChg chg="mod">
          <ac:chgData name="Mario Walcher" userId="1dcf46d5834d7a95" providerId="LiveId" clId="{B4DFD9D2-1141-4E6C-9B07-8E96306CFADE}" dt="2022-06-15T04:19:38.779" v="3822" actId="20577"/>
          <ac:spMkLst>
            <pc:docMk/>
            <pc:sldMk cId="682567369" sldId="854"/>
            <ac:spMk id="4" creationId="{61E02CEA-6594-4B90-A1E1-10026F7E1395}"/>
          </ac:spMkLst>
        </pc:spChg>
      </pc:sldChg>
      <pc:sldChg chg="add del">
        <pc:chgData name="Mario Walcher" userId="1dcf46d5834d7a95" providerId="LiveId" clId="{B4DFD9D2-1141-4E6C-9B07-8E96306CFADE}" dt="2022-06-14T23:00:43.406" v="1617" actId="47"/>
        <pc:sldMkLst>
          <pc:docMk/>
          <pc:sldMk cId="3003543582" sldId="855"/>
        </pc:sldMkLst>
      </pc:sldChg>
      <pc:sldChg chg="modSp add mod">
        <pc:chgData name="Mario Walcher" userId="1dcf46d5834d7a95" providerId="LiveId" clId="{B4DFD9D2-1141-4E6C-9B07-8E96306CFADE}" dt="2022-06-15T04:24:14.851" v="3884" actId="20577"/>
        <pc:sldMkLst>
          <pc:docMk/>
          <pc:sldMk cId="2983442891" sldId="856"/>
        </pc:sldMkLst>
        <pc:spChg chg="mod">
          <ac:chgData name="Mario Walcher" userId="1dcf46d5834d7a95" providerId="LiveId" clId="{B4DFD9D2-1141-4E6C-9B07-8E96306CFADE}" dt="2022-06-15T04:24:14.851" v="3884" actId="20577"/>
          <ac:spMkLst>
            <pc:docMk/>
            <pc:sldMk cId="2983442891" sldId="856"/>
            <ac:spMk id="4" creationId="{61E02CEA-6594-4B90-A1E1-10026F7E1395}"/>
          </ac:spMkLst>
        </pc:spChg>
      </pc:sldChg>
      <pc:sldChg chg="modSp add mod">
        <pc:chgData name="Mario Walcher" userId="1dcf46d5834d7a95" providerId="LiveId" clId="{B4DFD9D2-1141-4E6C-9B07-8E96306CFADE}" dt="2022-06-15T04:28:10.044" v="4021" actId="20577"/>
        <pc:sldMkLst>
          <pc:docMk/>
          <pc:sldMk cId="1072264626" sldId="857"/>
        </pc:sldMkLst>
        <pc:spChg chg="mod">
          <ac:chgData name="Mario Walcher" userId="1dcf46d5834d7a95" providerId="LiveId" clId="{B4DFD9D2-1141-4E6C-9B07-8E96306CFADE}" dt="2022-06-15T04:28:10.044" v="4021" actId="20577"/>
          <ac:spMkLst>
            <pc:docMk/>
            <pc:sldMk cId="1072264626" sldId="857"/>
            <ac:spMk id="4" creationId="{61E02CEA-6594-4B90-A1E1-10026F7E1395}"/>
          </ac:spMkLst>
        </pc:spChg>
      </pc:sldChg>
      <pc:sldChg chg="modSp add mod ord">
        <pc:chgData name="Mario Walcher" userId="1dcf46d5834d7a95" providerId="LiveId" clId="{B4DFD9D2-1141-4E6C-9B07-8E96306CFADE}" dt="2022-06-14T23:30:39.996" v="2202" actId="20577"/>
        <pc:sldMkLst>
          <pc:docMk/>
          <pc:sldMk cId="800976454" sldId="858"/>
        </pc:sldMkLst>
        <pc:spChg chg="mod">
          <ac:chgData name="Mario Walcher" userId="1dcf46d5834d7a95" providerId="LiveId" clId="{B4DFD9D2-1141-4E6C-9B07-8E96306CFADE}" dt="2022-06-14T23:30:39.996" v="2202" actId="20577"/>
          <ac:spMkLst>
            <pc:docMk/>
            <pc:sldMk cId="800976454" sldId="858"/>
            <ac:spMk id="6" creationId="{ABC190CD-CC3A-4912-A42E-BBC43DCB6945}"/>
          </ac:spMkLst>
        </pc:spChg>
      </pc:sldChg>
      <pc:sldChg chg="addSp delSp modSp add del mod">
        <pc:chgData name="Mario Walcher" userId="1dcf46d5834d7a95" providerId="LiveId" clId="{B4DFD9D2-1141-4E6C-9B07-8E96306CFADE}" dt="2022-06-15T04:46:36.749" v="4449" actId="47"/>
        <pc:sldMkLst>
          <pc:docMk/>
          <pc:sldMk cId="4266795110" sldId="859"/>
        </pc:sldMkLst>
        <pc:spChg chg="mod">
          <ac:chgData name="Mario Walcher" userId="1dcf46d5834d7a95" providerId="LiveId" clId="{B4DFD9D2-1141-4E6C-9B07-8E96306CFADE}" dt="2022-06-15T04:44:49.757" v="4433" actId="21"/>
          <ac:spMkLst>
            <pc:docMk/>
            <pc:sldMk cId="4266795110" sldId="859"/>
            <ac:spMk id="4" creationId="{61E02CEA-6594-4B90-A1E1-10026F7E1395}"/>
          </ac:spMkLst>
        </pc:spChg>
        <pc:spChg chg="add del">
          <ac:chgData name="Mario Walcher" userId="1dcf46d5834d7a95" providerId="LiveId" clId="{B4DFD9D2-1141-4E6C-9B07-8E96306CFADE}" dt="2022-06-14T23:53:26.057" v="2703" actId="22"/>
          <ac:spMkLst>
            <pc:docMk/>
            <pc:sldMk cId="4266795110" sldId="859"/>
            <ac:spMk id="7" creationId="{BF9EFDB2-FF8E-8576-ABCB-2085CF1B8A5F}"/>
          </ac:spMkLst>
        </pc:spChg>
        <pc:spChg chg="add del">
          <ac:chgData name="Mario Walcher" userId="1dcf46d5834d7a95" providerId="LiveId" clId="{B4DFD9D2-1141-4E6C-9B07-8E96306CFADE}" dt="2022-06-14T23:53:30.866" v="2705" actId="22"/>
          <ac:spMkLst>
            <pc:docMk/>
            <pc:sldMk cId="4266795110" sldId="859"/>
            <ac:spMk id="9" creationId="{8EC34D42-6AB6-BA4F-5DC6-057A9B30F53B}"/>
          </ac:spMkLst>
        </pc:spChg>
      </pc:sldChg>
      <pc:sldChg chg="add del setBg">
        <pc:chgData name="Mario Walcher" userId="1dcf46d5834d7a95" providerId="LiveId" clId="{B4DFD9D2-1141-4E6C-9B07-8E96306CFADE}" dt="2022-06-14T23:54:03.683" v="2708"/>
        <pc:sldMkLst>
          <pc:docMk/>
          <pc:sldMk cId="803689089" sldId="860"/>
        </pc:sldMkLst>
      </pc:sldChg>
      <pc:sldChg chg="modSp add mod ord">
        <pc:chgData name="Mario Walcher" userId="1dcf46d5834d7a95" providerId="LiveId" clId="{B4DFD9D2-1141-4E6C-9B07-8E96306CFADE}" dt="2022-06-14T23:54:35.260" v="2739" actId="20577"/>
        <pc:sldMkLst>
          <pc:docMk/>
          <pc:sldMk cId="2592075404" sldId="860"/>
        </pc:sldMkLst>
        <pc:spChg chg="mod">
          <ac:chgData name="Mario Walcher" userId="1dcf46d5834d7a95" providerId="LiveId" clId="{B4DFD9D2-1141-4E6C-9B07-8E96306CFADE}" dt="2022-06-14T23:54:35.260" v="2739" actId="20577"/>
          <ac:spMkLst>
            <pc:docMk/>
            <pc:sldMk cId="2592075404" sldId="860"/>
            <ac:spMk id="6" creationId="{ABC190CD-CC3A-4912-A42E-BBC43DCB6945}"/>
          </ac:spMkLst>
        </pc:spChg>
      </pc:sldChg>
      <pc:sldChg chg="add del setBg">
        <pc:chgData name="Mario Walcher" userId="1dcf46d5834d7a95" providerId="LiveId" clId="{B4DFD9D2-1141-4E6C-9B07-8E96306CFADE}" dt="2022-06-14T23:54:03.683" v="2708"/>
        <pc:sldMkLst>
          <pc:docMk/>
          <pc:sldMk cId="2807068374" sldId="861"/>
        </pc:sldMkLst>
      </pc:sldChg>
      <pc:sldChg chg="modSp add mod ord">
        <pc:chgData name="Mario Walcher" userId="1dcf46d5834d7a95" providerId="LiveId" clId="{B4DFD9D2-1141-4E6C-9B07-8E96306CFADE}" dt="2022-06-15T00:25:53.835" v="2941" actId="113"/>
        <pc:sldMkLst>
          <pc:docMk/>
          <pc:sldMk cId="3556431858" sldId="861"/>
        </pc:sldMkLst>
        <pc:spChg chg="mod">
          <ac:chgData name="Mario Walcher" userId="1dcf46d5834d7a95" providerId="LiveId" clId="{B4DFD9D2-1141-4E6C-9B07-8E96306CFADE}" dt="2022-06-15T00:25:53.835" v="2941" actId="113"/>
          <ac:spMkLst>
            <pc:docMk/>
            <pc:sldMk cId="3556431858" sldId="861"/>
            <ac:spMk id="4" creationId="{61E02CEA-6594-4B90-A1E1-10026F7E1395}"/>
          </ac:spMkLst>
        </pc:spChg>
        <pc:spChg chg="mod">
          <ac:chgData name="Mario Walcher" userId="1dcf46d5834d7a95" providerId="LiveId" clId="{B4DFD9D2-1141-4E6C-9B07-8E96306CFADE}" dt="2022-06-14T23:54:50.151" v="2751" actId="20577"/>
          <ac:spMkLst>
            <pc:docMk/>
            <pc:sldMk cId="3556431858" sldId="861"/>
            <ac:spMk id="6" creationId="{640ED839-723D-42C8-8382-3BFA12EFA300}"/>
          </ac:spMkLst>
        </pc:spChg>
      </pc:sldChg>
      <pc:sldChg chg="modSp add mod">
        <pc:chgData name="Mario Walcher" userId="1dcf46d5834d7a95" providerId="LiveId" clId="{B4DFD9D2-1141-4E6C-9B07-8E96306CFADE}" dt="2022-06-15T00:25:25.133" v="2939" actId="20577"/>
        <pc:sldMkLst>
          <pc:docMk/>
          <pc:sldMk cId="1757967503" sldId="862"/>
        </pc:sldMkLst>
        <pc:spChg chg="mod">
          <ac:chgData name="Mario Walcher" userId="1dcf46d5834d7a95" providerId="LiveId" clId="{B4DFD9D2-1141-4E6C-9B07-8E96306CFADE}" dt="2022-06-15T00:25:25.133" v="2939" actId="20577"/>
          <ac:spMkLst>
            <pc:docMk/>
            <pc:sldMk cId="1757967503" sldId="862"/>
            <ac:spMk id="4" creationId="{61E02CEA-6594-4B90-A1E1-10026F7E1395}"/>
          </ac:spMkLst>
        </pc:spChg>
      </pc:sldChg>
      <pc:sldChg chg="modSp add mod ord">
        <pc:chgData name="Mario Walcher" userId="1dcf46d5834d7a95" providerId="LiveId" clId="{B4DFD9D2-1141-4E6C-9B07-8E96306CFADE}" dt="2022-06-15T00:30:12.576" v="3061" actId="20577"/>
        <pc:sldMkLst>
          <pc:docMk/>
          <pc:sldMk cId="1762515824" sldId="863"/>
        </pc:sldMkLst>
        <pc:spChg chg="mod">
          <ac:chgData name="Mario Walcher" userId="1dcf46d5834d7a95" providerId="LiveId" clId="{B4DFD9D2-1141-4E6C-9B07-8E96306CFADE}" dt="2022-06-15T00:30:12.576" v="3061" actId="20577"/>
          <ac:spMkLst>
            <pc:docMk/>
            <pc:sldMk cId="1762515824" sldId="863"/>
            <ac:spMk id="6" creationId="{ABC190CD-CC3A-4912-A42E-BBC43DCB6945}"/>
          </ac:spMkLst>
        </pc:spChg>
      </pc:sldChg>
      <pc:sldChg chg="add del setBg">
        <pc:chgData name="Mario Walcher" userId="1dcf46d5834d7a95" providerId="LiveId" clId="{B4DFD9D2-1141-4E6C-9B07-8E96306CFADE}" dt="2022-06-15T00:19:16.589" v="2781"/>
        <pc:sldMkLst>
          <pc:docMk/>
          <pc:sldMk cId="2807068374" sldId="863"/>
        </pc:sldMkLst>
      </pc:sldChg>
      <pc:sldChg chg="addSp delSp modSp add mod ord">
        <pc:chgData name="Mario Walcher" userId="1dcf46d5834d7a95" providerId="LiveId" clId="{B4DFD9D2-1141-4E6C-9B07-8E96306CFADE}" dt="2022-06-15T04:59:21.796" v="4534" actId="207"/>
        <pc:sldMkLst>
          <pc:docMk/>
          <pc:sldMk cId="3261248737" sldId="864"/>
        </pc:sldMkLst>
        <pc:spChg chg="mod">
          <ac:chgData name="Mario Walcher" userId="1dcf46d5834d7a95" providerId="LiveId" clId="{B4DFD9D2-1141-4E6C-9B07-8E96306CFADE}" dt="2022-06-15T04:59:21.796" v="4534" actId="207"/>
          <ac:spMkLst>
            <pc:docMk/>
            <pc:sldMk cId="3261248737" sldId="864"/>
            <ac:spMk id="4" creationId="{61E02CEA-6594-4B90-A1E1-10026F7E1395}"/>
          </ac:spMkLst>
        </pc:spChg>
        <pc:spChg chg="mod">
          <ac:chgData name="Mario Walcher" userId="1dcf46d5834d7a95" providerId="LiveId" clId="{B4DFD9D2-1141-4E6C-9B07-8E96306CFADE}" dt="2022-06-15T00:50:17.938" v="3264" actId="20577"/>
          <ac:spMkLst>
            <pc:docMk/>
            <pc:sldMk cId="3261248737" sldId="864"/>
            <ac:spMk id="6" creationId="{640ED839-723D-42C8-8382-3BFA12EFA300}"/>
          </ac:spMkLst>
        </pc:spChg>
        <pc:picChg chg="add del">
          <ac:chgData name="Mario Walcher" userId="1dcf46d5834d7a95" providerId="LiveId" clId="{B4DFD9D2-1141-4E6C-9B07-8E96306CFADE}" dt="2022-06-15T00:39:40.003" v="3090" actId="22"/>
          <ac:picMkLst>
            <pc:docMk/>
            <pc:sldMk cId="3261248737" sldId="864"/>
            <ac:picMk id="3" creationId="{F7A9795B-6F17-D7D4-26E8-33C766623A5D}"/>
          </ac:picMkLst>
        </pc:picChg>
      </pc:sldChg>
      <pc:sldChg chg="modSp add mod">
        <pc:chgData name="Mario Walcher" userId="1dcf46d5834d7a95" providerId="LiveId" clId="{B4DFD9D2-1141-4E6C-9B07-8E96306CFADE}" dt="2022-06-15T05:01:44.353" v="4630" actId="6549"/>
        <pc:sldMkLst>
          <pc:docMk/>
          <pc:sldMk cId="1500845638" sldId="865"/>
        </pc:sldMkLst>
        <pc:spChg chg="mod">
          <ac:chgData name="Mario Walcher" userId="1dcf46d5834d7a95" providerId="LiveId" clId="{B4DFD9D2-1141-4E6C-9B07-8E96306CFADE}" dt="2022-06-15T05:01:44.353" v="4630" actId="6549"/>
          <ac:spMkLst>
            <pc:docMk/>
            <pc:sldMk cId="1500845638" sldId="865"/>
            <ac:spMk id="4" creationId="{61E02CEA-6594-4B90-A1E1-10026F7E1395}"/>
          </ac:spMkLst>
        </pc:spChg>
        <pc:spChg chg="mod">
          <ac:chgData name="Mario Walcher" userId="1dcf46d5834d7a95" providerId="LiveId" clId="{B4DFD9D2-1141-4E6C-9B07-8E96306CFADE}" dt="2022-06-15T00:50:26.638" v="3265"/>
          <ac:spMkLst>
            <pc:docMk/>
            <pc:sldMk cId="1500845638" sldId="865"/>
            <ac:spMk id="6" creationId="{640ED839-723D-42C8-8382-3BFA12EFA300}"/>
          </ac:spMkLst>
        </pc:spChg>
      </pc:sldChg>
      <pc:sldChg chg="modSp add mod">
        <pc:chgData name="Mario Walcher" userId="1dcf46d5834d7a95" providerId="LiveId" clId="{B4DFD9D2-1141-4E6C-9B07-8E96306CFADE}" dt="2022-06-15T05:16:34.404" v="4872" actId="207"/>
        <pc:sldMkLst>
          <pc:docMk/>
          <pc:sldMk cId="1251207257" sldId="866"/>
        </pc:sldMkLst>
        <pc:spChg chg="mod">
          <ac:chgData name="Mario Walcher" userId="1dcf46d5834d7a95" providerId="LiveId" clId="{B4DFD9D2-1141-4E6C-9B07-8E96306CFADE}" dt="2022-06-15T05:16:34.404" v="4872" actId="207"/>
          <ac:spMkLst>
            <pc:docMk/>
            <pc:sldMk cId="1251207257" sldId="866"/>
            <ac:spMk id="4" creationId="{61E02CEA-6594-4B90-A1E1-10026F7E1395}"/>
          </ac:spMkLst>
        </pc:spChg>
        <pc:spChg chg="mod">
          <ac:chgData name="Mario Walcher" userId="1dcf46d5834d7a95" providerId="LiveId" clId="{B4DFD9D2-1141-4E6C-9B07-8E96306CFADE}" dt="2022-06-15T00:50:31.775" v="3266"/>
          <ac:spMkLst>
            <pc:docMk/>
            <pc:sldMk cId="1251207257" sldId="866"/>
            <ac:spMk id="6" creationId="{640ED839-723D-42C8-8382-3BFA12EFA300}"/>
          </ac:spMkLst>
        </pc:spChg>
      </pc:sldChg>
      <pc:sldChg chg="modSp add mod">
        <pc:chgData name="Mario Walcher" userId="1dcf46d5834d7a95" providerId="LiveId" clId="{B4DFD9D2-1141-4E6C-9B07-8E96306CFADE}" dt="2022-06-15T05:13:31.893" v="4798" actId="21"/>
        <pc:sldMkLst>
          <pc:docMk/>
          <pc:sldMk cId="144640339" sldId="867"/>
        </pc:sldMkLst>
        <pc:spChg chg="mod">
          <ac:chgData name="Mario Walcher" userId="1dcf46d5834d7a95" providerId="LiveId" clId="{B4DFD9D2-1141-4E6C-9B07-8E96306CFADE}" dt="2022-06-15T05:13:31.893" v="4798" actId="21"/>
          <ac:spMkLst>
            <pc:docMk/>
            <pc:sldMk cId="144640339" sldId="867"/>
            <ac:spMk id="4" creationId="{61E02CEA-6594-4B90-A1E1-10026F7E1395}"/>
          </ac:spMkLst>
        </pc:spChg>
        <pc:spChg chg="mod">
          <ac:chgData name="Mario Walcher" userId="1dcf46d5834d7a95" providerId="LiveId" clId="{B4DFD9D2-1141-4E6C-9B07-8E96306CFADE}" dt="2022-06-15T00:50:43.865" v="3280" actId="20577"/>
          <ac:spMkLst>
            <pc:docMk/>
            <pc:sldMk cId="144640339" sldId="867"/>
            <ac:spMk id="6" creationId="{640ED839-723D-42C8-8382-3BFA12EFA300}"/>
          </ac:spMkLst>
        </pc:spChg>
      </pc:sldChg>
      <pc:sldChg chg="modSp add mod">
        <pc:chgData name="Mario Walcher" userId="1dcf46d5834d7a95" providerId="LiveId" clId="{B4DFD9D2-1141-4E6C-9B07-8E96306CFADE}" dt="2022-06-15T05:08:34.487" v="4760" actId="20577"/>
        <pc:sldMkLst>
          <pc:docMk/>
          <pc:sldMk cId="617864139" sldId="868"/>
        </pc:sldMkLst>
        <pc:spChg chg="mod">
          <ac:chgData name="Mario Walcher" userId="1dcf46d5834d7a95" providerId="LiveId" clId="{B4DFD9D2-1141-4E6C-9B07-8E96306CFADE}" dt="2022-06-15T05:08:34.487" v="4760" actId="20577"/>
          <ac:spMkLst>
            <pc:docMk/>
            <pc:sldMk cId="617864139" sldId="868"/>
            <ac:spMk id="4" creationId="{61E02CEA-6594-4B90-A1E1-10026F7E1395}"/>
          </ac:spMkLst>
        </pc:spChg>
      </pc:sldChg>
      <pc:sldChg chg="modSp add mod ord">
        <pc:chgData name="Mario Walcher" userId="1dcf46d5834d7a95" providerId="LiveId" clId="{B4DFD9D2-1141-4E6C-9B07-8E96306CFADE}" dt="2022-06-15T00:56:23.723" v="3396" actId="20577"/>
        <pc:sldMkLst>
          <pc:docMk/>
          <pc:sldMk cId="4155152155" sldId="869"/>
        </pc:sldMkLst>
        <pc:spChg chg="mod">
          <ac:chgData name="Mario Walcher" userId="1dcf46d5834d7a95" providerId="LiveId" clId="{B4DFD9D2-1141-4E6C-9B07-8E96306CFADE}" dt="2022-06-15T00:56:23.723" v="3396" actId="20577"/>
          <ac:spMkLst>
            <pc:docMk/>
            <pc:sldMk cId="4155152155" sldId="869"/>
            <ac:spMk id="6" creationId="{ABC190CD-CC3A-4912-A42E-BBC43DCB6945}"/>
          </ac:spMkLst>
        </pc:spChg>
      </pc:sldChg>
      <pc:sldChg chg="modSp add mod ord">
        <pc:chgData name="Mario Walcher" userId="1dcf46d5834d7a95" providerId="LiveId" clId="{B4DFD9D2-1141-4E6C-9B07-8E96306CFADE}" dt="2022-06-15T01:02:35.265" v="3490" actId="115"/>
        <pc:sldMkLst>
          <pc:docMk/>
          <pc:sldMk cId="203091946" sldId="870"/>
        </pc:sldMkLst>
        <pc:spChg chg="mod">
          <ac:chgData name="Mario Walcher" userId="1dcf46d5834d7a95" providerId="LiveId" clId="{B4DFD9D2-1141-4E6C-9B07-8E96306CFADE}" dt="2022-06-15T01:02:35.265" v="3490" actId="115"/>
          <ac:spMkLst>
            <pc:docMk/>
            <pc:sldMk cId="203091946" sldId="870"/>
            <ac:spMk id="4" creationId="{61E02CEA-6594-4B90-A1E1-10026F7E1395}"/>
          </ac:spMkLst>
        </pc:spChg>
        <pc:spChg chg="mod">
          <ac:chgData name="Mario Walcher" userId="1dcf46d5834d7a95" providerId="LiveId" clId="{B4DFD9D2-1141-4E6C-9B07-8E96306CFADE}" dt="2022-06-15T00:57:12.841" v="3410" actId="20577"/>
          <ac:spMkLst>
            <pc:docMk/>
            <pc:sldMk cId="203091946" sldId="870"/>
            <ac:spMk id="6" creationId="{640ED839-723D-42C8-8382-3BFA12EFA300}"/>
          </ac:spMkLst>
        </pc:spChg>
      </pc:sldChg>
      <pc:sldChg chg="modSp add mod">
        <pc:chgData name="Mario Walcher" userId="1dcf46d5834d7a95" providerId="LiveId" clId="{B4DFD9D2-1141-4E6C-9B07-8E96306CFADE}" dt="2022-06-15T05:21:50.442" v="5178" actId="5793"/>
        <pc:sldMkLst>
          <pc:docMk/>
          <pc:sldMk cId="1328044757" sldId="871"/>
        </pc:sldMkLst>
        <pc:spChg chg="mod">
          <ac:chgData name="Mario Walcher" userId="1dcf46d5834d7a95" providerId="LiveId" clId="{B4DFD9D2-1141-4E6C-9B07-8E96306CFADE}" dt="2022-06-15T05:21:50.442" v="5178" actId="5793"/>
          <ac:spMkLst>
            <pc:docMk/>
            <pc:sldMk cId="1328044757" sldId="871"/>
            <ac:spMk id="4" creationId="{61E02CEA-6594-4B90-A1E1-10026F7E1395}"/>
          </ac:spMkLst>
        </pc:spChg>
      </pc:sldChg>
      <pc:sldChg chg="modSp add mod">
        <pc:chgData name="Mario Walcher" userId="1dcf46d5834d7a95" providerId="LiveId" clId="{B4DFD9D2-1141-4E6C-9B07-8E96306CFADE}" dt="2022-06-15T01:05:10.540" v="3535" actId="6549"/>
        <pc:sldMkLst>
          <pc:docMk/>
          <pc:sldMk cId="871337534" sldId="872"/>
        </pc:sldMkLst>
        <pc:spChg chg="mod">
          <ac:chgData name="Mario Walcher" userId="1dcf46d5834d7a95" providerId="LiveId" clId="{B4DFD9D2-1141-4E6C-9B07-8E96306CFADE}" dt="2022-06-15T01:05:10.540" v="3535" actId="6549"/>
          <ac:spMkLst>
            <pc:docMk/>
            <pc:sldMk cId="871337534" sldId="872"/>
            <ac:spMk id="4" creationId="{61E02CEA-6594-4B90-A1E1-10026F7E1395}"/>
          </ac:spMkLst>
        </pc:spChg>
      </pc:sldChg>
      <pc:sldChg chg="modSp add mod">
        <pc:chgData name="Mario Walcher" userId="1dcf46d5834d7a95" providerId="LiveId" clId="{B4DFD9D2-1141-4E6C-9B07-8E96306CFADE}" dt="2022-06-15T01:05:42.259" v="3540" actId="5793"/>
        <pc:sldMkLst>
          <pc:docMk/>
          <pc:sldMk cId="1542526482" sldId="873"/>
        </pc:sldMkLst>
        <pc:spChg chg="mod">
          <ac:chgData name="Mario Walcher" userId="1dcf46d5834d7a95" providerId="LiveId" clId="{B4DFD9D2-1141-4E6C-9B07-8E96306CFADE}" dt="2022-06-15T01:05:42.259" v="3540" actId="5793"/>
          <ac:spMkLst>
            <pc:docMk/>
            <pc:sldMk cId="1542526482" sldId="873"/>
            <ac:spMk id="4" creationId="{61E02CEA-6594-4B90-A1E1-10026F7E1395}"/>
          </ac:spMkLst>
        </pc:spChg>
      </pc:sldChg>
      <pc:sldChg chg="modSp add mod">
        <pc:chgData name="Mario Walcher" userId="1dcf46d5834d7a95" providerId="LiveId" clId="{B4DFD9D2-1141-4E6C-9B07-8E96306CFADE}" dt="2022-06-15T04:04:33.709" v="3700" actId="113"/>
        <pc:sldMkLst>
          <pc:docMk/>
          <pc:sldMk cId="3292904756" sldId="874"/>
        </pc:sldMkLst>
        <pc:spChg chg="mod">
          <ac:chgData name="Mario Walcher" userId="1dcf46d5834d7a95" providerId="LiveId" clId="{B4DFD9D2-1141-4E6C-9B07-8E96306CFADE}" dt="2022-06-15T04:04:33.709" v="3700" actId="113"/>
          <ac:spMkLst>
            <pc:docMk/>
            <pc:sldMk cId="3292904756" sldId="874"/>
            <ac:spMk id="4" creationId="{61E02CEA-6594-4B90-A1E1-10026F7E1395}"/>
          </ac:spMkLst>
        </pc:spChg>
      </pc:sldChg>
      <pc:sldChg chg="modSp add del mod">
        <pc:chgData name="Mario Walcher" userId="1dcf46d5834d7a95" providerId="LiveId" clId="{B4DFD9D2-1141-4E6C-9B07-8E96306CFADE}" dt="2022-06-15T04:43:33.394" v="4427" actId="47"/>
        <pc:sldMkLst>
          <pc:docMk/>
          <pc:sldMk cId="2432733741" sldId="875"/>
        </pc:sldMkLst>
        <pc:spChg chg="mod">
          <ac:chgData name="Mario Walcher" userId="1dcf46d5834d7a95" providerId="LiveId" clId="{B4DFD9D2-1141-4E6C-9B07-8E96306CFADE}" dt="2022-06-15T04:43:06.373" v="4423" actId="21"/>
          <ac:spMkLst>
            <pc:docMk/>
            <pc:sldMk cId="2432733741" sldId="875"/>
            <ac:spMk id="4" creationId="{61E02CEA-6594-4B90-A1E1-10026F7E1395}"/>
          </ac:spMkLst>
        </pc:spChg>
      </pc:sldChg>
      <pc:sldChg chg="modSp add mod">
        <pc:chgData name="Mario Walcher" userId="1dcf46d5834d7a95" providerId="LiveId" clId="{B4DFD9D2-1141-4E6C-9B07-8E96306CFADE}" dt="2022-06-15T04:46:32.255" v="4448" actId="6549"/>
        <pc:sldMkLst>
          <pc:docMk/>
          <pc:sldMk cId="2491354173" sldId="875"/>
        </pc:sldMkLst>
        <pc:spChg chg="mod">
          <ac:chgData name="Mario Walcher" userId="1dcf46d5834d7a95" providerId="LiveId" clId="{B4DFD9D2-1141-4E6C-9B07-8E96306CFADE}" dt="2022-06-15T04:46:32.255" v="4448" actId="6549"/>
          <ac:spMkLst>
            <pc:docMk/>
            <pc:sldMk cId="2491354173" sldId="875"/>
            <ac:spMk id="4" creationId="{61E02CEA-6594-4B90-A1E1-10026F7E1395}"/>
          </ac:spMkLst>
        </pc:spChg>
        <pc:spChg chg="mod">
          <ac:chgData name="Mario Walcher" userId="1dcf46d5834d7a95" providerId="LiveId" clId="{B4DFD9D2-1141-4E6C-9B07-8E96306CFADE}" dt="2022-06-15T04:46:29.317" v="4447" actId="1076"/>
          <ac:spMkLst>
            <pc:docMk/>
            <pc:sldMk cId="2491354173" sldId="875"/>
            <ac:spMk id="10" creationId="{B345ABD7-3D03-4168-ACB9-83BDAD76FA42}"/>
          </ac:spMkLst>
        </pc:spChg>
      </pc:sldChg>
      <pc:sldChg chg="modSp add mod">
        <pc:chgData name="Mario Walcher" userId="1dcf46d5834d7a95" providerId="LiveId" clId="{B4DFD9D2-1141-4E6C-9B07-8E96306CFADE}" dt="2022-06-15T05:19:06.413" v="5173" actId="20577"/>
        <pc:sldMkLst>
          <pc:docMk/>
          <pc:sldMk cId="93158613" sldId="876"/>
        </pc:sldMkLst>
        <pc:spChg chg="mod">
          <ac:chgData name="Mario Walcher" userId="1dcf46d5834d7a95" providerId="LiveId" clId="{B4DFD9D2-1141-4E6C-9B07-8E96306CFADE}" dt="2022-06-15T05:19:06.413" v="5173" actId="20577"/>
          <ac:spMkLst>
            <pc:docMk/>
            <pc:sldMk cId="93158613" sldId="876"/>
            <ac:spMk id="4" creationId="{61E02CEA-6594-4B90-A1E1-10026F7E1395}"/>
          </ac:spMkLst>
        </pc:spChg>
      </pc:sldChg>
      <pc:sldChg chg="modSp add mod">
        <pc:chgData name="Mario Walcher" userId="1dcf46d5834d7a95" providerId="LiveId" clId="{B4DFD9D2-1141-4E6C-9B07-8E96306CFADE}" dt="2022-06-15T05:21:55.455" v="5179" actId="6549"/>
        <pc:sldMkLst>
          <pc:docMk/>
          <pc:sldMk cId="3720893111" sldId="877"/>
        </pc:sldMkLst>
        <pc:spChg chg="mod">
          <ac:chgData name="Mario Walcher" userId="1dcf46d5834d7a95" providerId="LiveId" clId="{B4DFD9D2-1141-4E6C-9B07-8E96306CFADE}" dt="2022-06-15T05:21:55.455" v="5179" actId="6549"/>
          <ac:spMkLst>
            <pc:docMk/>
            <pc:sldMk cId="3720893111" sldId="877"/>
            <ac:spMk id="4" creationId="{61E02CEA-6594-4B90-A1E1-10026F7E139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6B039AE9-C418-460F-BB15-92158B5CD72E}"/>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AT"/>
          </a:p>
        </p:txBody>
      </p:sp>
      <p:sp>
        <p:nvSpPr>
          <p:cNvPr id="3" name="Datumsplatzhalter 2">
            <a:extLst>
              <a:ext uri="{FF2B5EF4-FFF2-40B4-BE49-F238E27FC236}">
                <a16:creationId xmlns:a16="http://schemas.microsoft.com/office/drawing/2014/main" id="{3DD5EF19-4F3A-463A-B0BB-BB8D110C2BB8}"/>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5ABC7A1-7B69-4C5F-B9E4-2DE83926E167}" type="datetimeFigureOut">
              <a:rPr lang="de-AT" smtClean="0"/>
              <a:t>24.06.2022</a:t>
            </a:fld>
            <a:endParaRPr lang="de-AT"/>
          </a:p>
        </p:txBody>
      </p:sp>
      <p:sp>
        <p:nvSpPr>
          <p:cNvPr id="4" name="Fußzeilenplatzhalter 3">
            <a:extLst>
              <a:ext uri="{FF2B5EF4-FFF2-40B4-BE49-F238E27FC236}">
                <a16:creationId xmlns:a16="http://schemas.microsoft.com/office/drawing/2014/main" id="{887663FF-45D9-448A-8093-404F6E7984ED}"/>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de-AT"/>
          </a:p>
        </p:txBody>
      </p:sp>
      <p:sp>
        <p:nvSpPr>
          <p:cNvPr id="5" name="Foliennummernplatzhalter 4">
            <a:extLst>
              <a:ext uri="{FF2B5EF4-FFF2-40B4-BE49-F238E27FC236}">
                <a16:creationId xmlns:a16="http://schemas.microsoft.com/office/drawing/2014/main" id="{1BD7F580-31AC-453F-AB57-0417201A3682}"/>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E5BA91B-821E-4ECE-AC01-B3F256F59DB3}" type="slidenum">
              <a:rPr lang="de-AT" smtClean="0"/>
              <a:t>‹Nr.›</a:t>
            </a:fld>
            <a:endParaRPr lang="de-AT"/>
          </a:p>
        </p:txBody>
      </p:sp>
    </p:spTree>
    <p:extLst>
      <p:ext uri="{BB962C8B-B14F-4D97-AF65-F5344CB8AC3E}">
        <p14:creationId xmlns:p14="http://schemas.microsoft.com/office/powerpoint/2010/main" val="299743447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C8D2EF2-2B3C-440F-8281-C5FA42CEEF04}" type="datetimeFigureOut">
              <a:rPr lang="de-AT" smtClean="0"/>
              <a:t>24.06.2022</a:t>
            </a:fld>
            <a:endParaRPr lang="de-AT"/>
          </a:p>
        </p:txBody>
      </p:sp>
      <p:sp>
        <p:nvSpPr>
          <p:cNvPr id="4" name="Folienbildplatzhalt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DAE5791-34BB-435C-A74C-A87BEC379D8A}" type="slidenum">
              <a:rPr lang="de-AT" smtClean="0"/>
              <a:t>‹Nr.›</a:t>
            </a:fld>
            <a:endParaRPr lang="de-AT"/>
          </a:p>
        </p:txBody>
      </p:sp>
    </p:spTree>
    <p:extLst>
      <p:ext uri="{BB962C8B-B14F-4D97-AF65-F5344CB8AC3E}">
        <p14:creationId xmlns:p14="http://schemas.microsoft.com/office/powerpoint/2010/main" val="416242083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Century Schoolbook" panose="02040604050505020304" pitchFamily="18" charset="0"/>
        <a:ea typeface="+mn-ea"/>
        <a:cs typeface="+mn-cs"/>
      </a:defRPr>
    </a:lvl1pPr>
    <a:lvl2pPr marL="457200" algn="l" defTabSz="914400" rtl="0" eaLnBrk="1" latinLnBrk="0" hangingPunct="1">
      <a:defRPr sz="1200" kern="1200">
        <a:solidFill>
          <a:schemeClr val="tx1"/>
        </a:solidFill>
        <a:latin typeface="Century Schoolbook" panose="02040604050505020304" pitchFamily="18" charset="0"/>
        <a:ea typeface="+mn-ea"/>
        <a:cs typeface="+mn-cs"/>
      </a:defRPr>
    </a:lvl2pPr>
    <a:lvl3pPr marL="914400" algn="l" defTabSz="914400" rtl="0" eaLnBrk="1" latinLnBrk="0" hangingPunct="1">
      <a:defRPr sz="1200" kern="1200">
        <a:solidFill>
          <a:schemeClr val="tx1"/>
        </a:solidFill>
        <a:latin typeface="Century Schoolbook" panose="02040604050505020304" pitchFamily="18" charset="0"/>
        <a:ea typeface="+mn-ea"/>
        <a:cs typeface="+mn-cs"/>
      </a:defRPr>
    </a:lvl3pPr>
    <a:lvl4pPr marL="1371600" algn="l" defTabSz="914400" rtl="0" eaLnBrk="1" latinLnBrk="0" hangingPunct="1">
      <a:defRPr sz="1200" kern="1200">
        <a:solidFill>
          <a:schemeClr val="tx1"/>
        </a:solidFill>
        <a:latin typeface="Century Schoolbook" panose="02040604050505020304" pitchFamily="18" charset="0"/>
        <a:ea typeface="+mn-ea"/>
        <a:cs typeface="+mn-cs"/>
      </a:defRPr>
    </a:lvl4pPr>
    <a:lvl5pPr marL="1828800" algn="l" defTabSz="914400" rtl="0" eaLnBrk="1" latinLnBrk="0" hangingPunct="1">
      <a:defRPr sz="1200" kern="1200">
        <a:solidFill>
          <a:schemeClr val="tx1"/>
        </a:solidFill>
        <a:latin typeface="Century Schoolbook" panose="020406040505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65225" y="1241425"/>
            <a:ext cx="4467225" cy="3349625"/>
          </a:xfrm>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AT" dirty="0"/>
          </a:p>
        </p:txBody>
      </p:sp>
    </p:spTree>
    <p:extLst>
      <p:ext uri="{BB962C8B-B14F-4D97-AF65-F5344CB8AC3E}">
        <p14:creationId xmlns:p14="http://schemas.microsoft.com/office/powerpoint/2010/main" val="19496127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19992090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9030265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18743139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7870155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3232061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65225" y="1241425"/>
            <a:ext cx="4467225" cy="3349625"/>
          </a:xfrm>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AT" dirty="0"/>
          </a:p>
        </p:txBody>
      </p:sp>
    </p:spTree>
    <p:extLst>
      <p:ext uri="{BB962C8B-B14F-4D97-AF65-F5344CB8AC3E}">
        <p14:creationId xmlns:p14="http://schemas.microsoft.com/office/powerpoint/2010/main" val="12136322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42109878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1165775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5461260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674000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65225" y="1241425"/>
            <a:ext cx="4467225" cy="3349625"/>
          </a:xfrm>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AT" dirty="0"/>
          </a:p>
        </p:txBody>
      </p:sp>
    </p:spTree>
    <p:extLst>
      <p:ext uri="{BB962C8B-B14F-4D97-AF65-F5344CB8AC3E}">
        <p14:creationId xmlns:p14="http://schemas.microsoft.com/office/powerpoint/2010/main" val="12440452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5495017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65225" y="1241425"/>
            <a:ext cx="4467225" cy="3349625"/>
          </a:xfrm>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AT" dirty="0"/>
          </a:p>
        </p:txBody>
      </p:sp>
    </p:spTree>
    <p:extLst>
      <p:ext uri="{BB962C8B-B14F-4D97-AF65-F5344CB8AC3E}">
        <p14:creationId xmlns:p14="http://schemas.microsoft.com/office/powerpoint/2010/main" val="37654082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7085203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7610230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18643101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65225" y="1241425"/>
            <a:ext cx="4467225" cy="3349625"/>
          </a:xfrm>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AT" dirty="0"/>
          </a:p>
        </p:txBody>
      </p:sp>
    </p:spTree>
    <p:extLst>
      <p:ext uri="{BB962C8B-B14F-4D97-AF65-F5344CB8AC3E}">
        <p14:creationId xmlns:p14="http://schemas.microsoft.com/office/powerpoint/2010/main" val="31917569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6054305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11352234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23482345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2761038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40277640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904846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65225" y="1241425"/>
            <a:ext cx="4467225" cy="3349625"/>
          </a:xfrm>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AT" dirty="0"/>
          </a:p>
        </p:txBody>
      </p:sp>
    </p:spTree>
    <p:extLst>
      <p:ext uri="{BB962C8B-B14F-4D97-AF65-F5344CB8AC3E}">
        <p14:creationId xmlns:p14="http://schemas.microsoft.com/office/powerpoint/2010/main" val="6440570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0014212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28201405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65225" y="1241425"/>
            <a:ext cx="4467225" cy="3349625"/>
          </a:xfrm>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AT" dirty="0"/>
          </a:p>
        </p:txBody>
      </p:sp>
    </p:spTree>
    <p:extLst>
      <p:ext uri="{BB962C8B-B14F-4D97-AF65-F5344CB8AC3E}">
        <p14:creationId xmlns:p14="http://schemas.microsoft.com/office/powerpoint/2010/main" val="21020812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186969965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41032464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1281054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12641552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2423750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20271173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46888382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65225" y="1241425"/>
            <a:ext cx="4467225" cy="3349625"/>
          </a:xfrm>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AT" dirty="0"/>
          </a:p>
        </p:txBody>
      </p:sp>
    </p:spTree>
    <p:extLst>
      <p:ext uri="{BB962C8B-B14F-4D97-AF65-F5344CB8AC3E}">
        <p14:creationId xmlns:p14="http://schemas.microsoft.com/office/powerpoint/2010/main" val="91594169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73436366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415164024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65225" y="1241425"/>
            <a:ext cx="4467225" cy="3349625"/>
          </a:xfrm>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de-AT" dirty="0"/>
              <a:t>Rechtsanwaltskanzlei in Graz, seit 2004</a:t>
            </a:r>
          </a:p>
          <a:p>
            <a:pPr marL="171450" indent="-171450">
              <a:buFont typeface="Arial" panose="020B0604020202020204" pitchFamily="34" charset="0"/>
              <a:buChar char="•"/>
            </a:pPr>
            <a:endParaRPr lang="de-AT" dirty="0"/>
          </a:p>
        </p:txBody>
      </p:sp>
    </p:spTree>
    <p:extLst>
      <p:ext uri="{BB962C8B-B14F-4D97-AF65-F5344CB8AC3E}">
        <p14:creationId xmlns:p14="http://schemas.microsoft.com/office/powerpoint/2010/main" val="28855333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2051699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1451661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2679549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65225" y="1241425"/>
            <a:ext cx="4467225" cy="3349625"/>
          </a:xfrm>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AT" dirty="0"/>
          </a:p>
        </p:txBody>
      </p:sp>
    </p:spTree>
    <p:extLst>
      <p:ext uri="{BB962C8B-B14F-4D97-AF65-F5344CB8AC3E}">
        <p14:creationId xmlns:p14="http://schemas.microsoft.com/office/powerpoint/2010/main" val="1925872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571671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8863BF3A-3D7D-4538-85BD-47DD2CEEF96C}" type="datetime1">
              <a:rPr lang="de-AT" smtClean="0"/>
              <a:t>24.06.2022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31FD514F-66A7-41E6-A1DE-D0856F82C466}" type="slidenum">
              <a:rPr lang="de-AT" smtClean="0"/>
              <a:t>‹Nr.›</a:t>
            </a:fld>
            <a:endParaRPr lang="de-AT"/>
          </a:p>
        </p:txBody>
      </p:sp>
    </p:spTree>
    <p:extLst>
      <p:ext uri="{BB962C8B-B14F-4D97-AF65-F5344CB8AC3E}">
        <p14:creationId xmlns:p14="http://schemas.microsoft.com/office/powerpoint/2010/main" val="3109190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4E58B9-B663-4106-ACE9-687784C51EA8}" type="datetime1">
              <a:rPr lang="de-AT" smtClean="0"/>
              <a:t>24.06.2022</a:t>
            </a:fld>
            <a:endParaRPr lang="de-AT" dirty="0"/>
          </a:p>
        </p:txBody>
      </p:sp>
      <p:sp>
        <p:nvSpPr>
          <p:cNvPr id="5" name="Footer Placeholder 4"/>
          <p:cNvSpPr>
            <a:spLocks noGrp="1"/>
          </p:cNvSpPr>
          <p:nvPr>
            <p:ph type="ftr" sz="quarter" idx="11"/>
          </p:nvPr>
        </p:nvSpPr>
        <p:spPr/>
        <p:txBody>
          <a:bodyPr/>
          <a:lstStyle/>
          <a:p>
            <a:endParaRPr lang="de-AT" dirty="0"/>
          </a:p>
        </p:txBody>
      </p:sp>
      <p:sp>
        <p:nvSpPr>
          <p:cNvPr id="6" name="Slide Number Placeholder 5"/>
          <p:cNvSpPr>
            <a:spLocks noGrp="1"/>
          </p:cNvSpPr>
          <p:nvPr>
            <p:ph type="sldNum" sz="quarter" idx="12"/>
          </p:nvPr>
        </p:nvSpPr>
        <p:spPr/>
        <p:txBody>
          <a:bodyPr/>
          <a:lstStyle/>
          <a:p>
            <a:fld id="{31FD514F-66A7-41E6-A1DE-D0856F82C466}" type="slidenum">
              <a:rPr lang="de-AT" smtClean="0"/>
              <a:pPr/>
              <a:t>‹Nr.›</a:t>
            </a:fld>
            <a:endParaRPr lang="de-AT" dirty="0"/>
          </a:p>
        </p:txBody>
      </p:sp>
    </p:spTree>
    <p:extLst>
      <p:ext uri="{BB962C8B-B14F-4D97-AF65-F5344CB8AC3E}">
        <p14:creationId xmlns:p14="http://schemas.microsoft.com/office/powerpoint/2010/main" val="21880394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4E58B9-B663-4106-ACE9-687784C51EA8}" type="datetime1">
              <a:rPr lang="de-AT" smtClean="0"/>
              <a:t>24.06.2022</a:t>
            </a:fld>
            <a:endParaRPr lang="de-AT" dirty="0"/>
          </a:p>
        </p:txBody>
      </p:sp>
      <p:sp>
        <p:nvSpPr>
          <p:cNvPr id="5" name="Footer Placeholder 4"/>
          <p:cNvSpPr>
            <a:spLocks noGrp="1"/>
          </p:cNvSpPr>
          <p:nvPr>
            <p:ph type="ftr" sz="quarter" idx="11"/>
          </p:nvPr>
        </p:nvSpPr>
        <p:spPr/>
        <p:txBody>
          <a:bodyPr/>
          <a:lstStyle/>
          <a:p>
            <a:endParaRPr lang="de-AT" dirty="0"/>
          </a:p>
        </p:txBody>
      </p:sp>
      <p:sp>
        <p:nvSpPr>
          <p:cNvPr id="6" name="Slide Number Placeholder 5"/>
          <p:cNvSpPr>
            <a:spLocks noGrp="1"/>
          </p:cNvSpPr>
          <p:nvPr>
            <p:ph type="sldNum" sz="quarter" idx="12"/>
          </p:nvPr>
        </p:nvSpPr>
        <p:spPr/>
        <p:txBody>
          <a:bodyPr/>
          <a:lstStyle/>
          <a:p>
            <a:fld id="{31FD514F-66A7-41E6-A1DE-D0856F82C466}" type="slidenum">
              <a:rPr lang="de-AT" smtClean="0"/>
              <a:pPr/>
              <a:t>‹Nr.›</a:t>
            </a:fld>
            <a:endParaRPr lang="de-AT" dirty="0"/>
          </a:p>
        </p:txBody>
      </p:sp>
    </p:spTree>
    <p:extLst>
      <p:ext uri="{BB962C8B-B14F-4D97-AF65-F5344CB8AC3E}">
        <p14:creationId xmlns:p14="http://schemas.microsoft.com/office/powerpoint/2010/main" val="11220391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D40F2B-4281-41B6-B18A-6952680EDC37}"/>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993AF016-A418-4C4D-A253-B44EC4D4880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CCA3D8BD-09A1-45B3-B576-26EB501D82A7}"/>
              </a:ext>
            </a:extLst>
          </p:cNvPr>
          <p:cNvSpPr>
            <a:spLocks noGrp="1"/>
          </p:cNvSpPr>
          <p:nvPr>
            <p:ph type="dt" sz="half" idx="10"/>
          </p:nvPr>
        </p:nvSpPr>
        <p:spPr/>
        <p:txBody>
          <a:bodyPr/>
          <a:lstStyle/>
          <a:p>
            <a:fld id="{B10F87A1-71EA-419C-AA17-00491FD888D6}" type="datetimeFigureOut">
              <a:rPr lang="de-AT" smtClean="0"/>
              <a:t>24.06.2022</a:t>
            </a:fld>
            <a:endParaRPr lang="de-AT"/>
          </a:p>
        </p:txBody>
      </p:sp>
      <p:sp>
        <p:nvSpPr>
          <p:cNvPr id="5" name="Fußzeilenplatzhalter 4">
            <a:extLst>
              <a:ext uri="{FF2B5EF4-FFF2-40B4-BE49-F238E27FC236}">
                <a16:creationId xmlns:a16="http://schemas.microsoft.com/office/drawing/2014/main" id="{D1FF35A6-6DE4-451D-A4B9-FE7C14E59A83}"/>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F7E72FB4-8511-4604-8CDA-5428BA1745C4}"/>
              </a:ext>
            </a:extLst>
          </p:cNvPr>
          <p:cNvSpPr>
            <a:spLocks noGrp="1"/>
          </p:cNvSpPr>
          <p:nvPr>
            <p:ph type="sldNum" sz="quarter" idx="12"/>
          </p:nvPr>
        </p:nvSpPr>
        <p:spPr/>
        <p:txBody>
          <a:bodyPr/>
          <a:lstStyle/>
          <a:p>
            <a:fld id="{E4375443-9891-4747-A460-C41E96B03021}" type="slidenum">
              <a:rPr lang="de-AT" smtClean="0"/>
              <a:t>‹Nr.›</a:t>
            </a:fld>
            <a:endParaRPr lang="de-AT"/>
          </a:p>
        </p:txBody>
      </p:sp>
    </p:spTree>
    <p:extLst>
      <p:ext uri="{BB962C8B-B14F-4D97-AF65-F5344CB8AC3E}">
        <p14:creationId xmlns:p14="http://schemas.microsoft.com/office/powerpoint/2010/main" val="2918738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A4D6D7-8AE2-489F-976B-10E2B325DDE9}"/>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BE154CB9-D155-4A73-9DA8-0A5BFF20AFB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F482588B-31C5-4B8B-8B33-0DD68F9D9B45}"/>
              </a:ext>
            </a:extLst>
          </p:cNvPr>
          <p:cNvSpPr>
            <a:spLocks noGrp="1"/>
          </p:cNvSpPr>
          <p:nvPr>
            <p:ph type="dt" sz="half" idx="10"/>
          </p:nvPr>
        </p:nvSpPr>
        <p:spPr/>
        <p:txBody>
          <a:bodyPr/>
          <a:lstStyle/>
          <a:p>
            <a:fld id="{B10F87A1-71EA-419C-AA17-00491FD888D6}" type="datetimeFigureOut">
              <a:rPr lang="de-AT" smtClean="0"/>
              <a:t>24.06.2022</a:t>
            </a:fld>
            <a:endParaRPr lang="de-AT"/>
          </a:p>
        </p:txBody>
      </p:sp>
      <p:sp>
        <p:nvSpPr>
          <p:cNvPr id="5" name="Fußzeilenplatzhalter 4">
            <a:extLst>
              <a:ext uri="{FF2B5EF4-FFF2-40B4-BE49-F238E27FC236}">
                <a16:creationId xmlns:a16="http://schemas.microsoft.com/office/drawing/2014/main" id="{2732D9AC-7333-48EF-8721-2787D831A15E}"/>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718C1C5F-80B6-4E0A-B020-C884164DA3B9}"/>
              </a:ext>
            </a:extLst>
          </p:cNvPr>
          <p:cNvSpPr>
            <a:spLocks noGrp="1"/>
          </p:cNvSpPr>
          <p:nvPr>
            <p:ph type="sldNum" sz="quarter" idx="12"/>
          </p:nvPr>
        </p:nvSpPr>
        <p:spPr/>
        <p:txBody>
          <a:bodyPr/>
          <a:lstStyle/>
          <a:p>
            <a:fld id="{E4375443-9891-4747-A460-C41E96B03021}" type="slidenum">
              <a:rPr lang="de-AT" smtClean="0"/>
              <a:t>‹Nr.›</a:t>
            </a:fld>
            <a:endParaRPr lang="de-AT"/>
          </a:p>
        </p:txBody>
      </p:sp>
    </p:spTree>
    <p:extLst>
      <p:ext uri="{BB962C8B-B14F-4D97-AF65-F5344CB8AC3E}">
        <p14:creationId xmlns:p14="http://schemas.microsoft.com/office/powerpoint/2010/main" val="23283494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F45CEC-7A7C-46A7-AD67-D553B07300AB}"/>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0A032F0C-578E-4583-A503-517DB02A3769}"/>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6AAA9458-9554-46EF-8161-598CC017A1B6}"/>
              </a:ext>
            </a:extLst>
          </p:cNvPr>
          <p:cNvSpPr>
            <a:spLocks noGrp="1"/>
          </p:cNvSpPr>
          <p:nvPr>
            <p:ph type="dt" sz="half" idx="10"/>
          </p:nvPr>
        </p:nvSpPr>
        <p:spPr/>
        <p:txBody>
          <a:bodyPr/>
          <a:lstStyle/>
          <a:p>
            <a:fld id="{B10F87A1-71EA-419C-AA17-00491FD888D6}" type="datetimeFigureOut">
              <a:rPr lang="de-AT" smtClean="0"/>
              <a:t>24.06.2022</a:t>
            </a:fld>
            <a:endParaRPr lang="de-AT"/>
          </a:p>
        </p:txBody>
      </p:sp>
      <p:sp>
        <p:nvSpPr>
          <p:cNvPr id="5" name="Fußzeilenplatzhalter 4">
            <a:extLst>
              <a:ext uri="{FF2B5EF4-FFF2-40B4-BE49-F238E27FC236}">
                <a16:creationId xmlns:a16="http://schemas.microsoft.com/office/drawing/2014/main" id="{4BA5D2CC-2CBA-42E4-8846-630B36800D5B}"/>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C238C385-61E4-43FD-943D-780799976E21}"/>
              </a:ext>
            </a:extLst>
          </p:cNvPr>
          <p:cNvSpPr>
            <a:spLocks noGrp="1"/>
          </p:cNvSpPr>
          <p:nvPr>
            <p:ph type="sldNum" sz="quarter" idx="12"/>
          </p:nvPr>
        </p:nvSpPr>
        <p:spPr/>
        <p:txBody>
          <a:bodyPr/>
          <a:lstStyle/>
          <a:p>
            <a:fld id="{E4375443-9891-4747-A460-C41E96B03021}" type="slidenum">
              <a:rPr lang="de-AT" smtClean="0"/>
              <a:t>‹Nr.›</a:t>
            </a:fld>
            <a:endParaRPr lang="de-AT"/>
          </a:p>
        </p:txBody>
      </p:sp>
    </p:spTree>
    <p:extLst>
      <p:ext uri="{BB962C8B-B14F-4D97-AF65-F5344CB8AC3E}">
        <p14:creationId xmlns:p14="http://schemas.microsoft.com/office/powerpoint/2010/main" val="5659748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D39B2-9A6D-4C9C-879F-7EF23E217F02}"/>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3D17FCB7-A14E-4FC5-B231-97650F0042CB}"/>
              </a:ext>
            </a:extLst>
          </p:cNvPr>
          <p:cNvSpPr>
            <a:spLocks noGrp="1"/>
          </p:cNvSpPr>
          <p:nvPr>
            <p:ph sz="half" idx="1"/>
          </p:nvPr>
        </p:nvSpPr>
        <p:spPr>
          <a:xfrm>
            <a:off x="628650" y="1825625"/>
            <a:ext cx="386715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C81D903E-DFEE-4811-9574-3EF341A9BF88}"/>
              </a:ext>
            </a:extLst>
          </p:cNvPr>
          <p:cNvSpPr>
            <a:spLocks noGrp="1"/>
          </p:cNvSpPr>
          <p:nvPr>
            <p:ph sz="half" idx="2"/>
          </p:nvPr>
        </p:nvSpPr>
        <p:spPr>
          <a:xfrm>
            <a:off x="4648200" y="1825625"/>
            <a:ext cx="386715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CD7D97AD-EA7F-4AB0-935F-B3B58B96B510}"/>
              </a:ext>
            </a:extLst>
          </p:cNvPr>
          <p:cNvSpPr>
            <a:spLocks noGrp="1"/>
          </p:cNvSpPr>
          <p:nvPr>
            <p:ph type="dt" sz="half" idx="10"/>
          </p:nvPr>
        </p:nvSpPr>
        <p:spPr/>
        <p:txBody>
          <a:bodyPr/>
          <a:lstStyle/>
          <a:p>
            <a:fld id="{B10F87A1-71EA-419C-AA17-00491FD888D6}" type="datetimeFigureOut">
              <a:rPr lang="de-AT" smtClean="0"/>
              <a:t>24.06.2022</a:t>
            </a:fld>
            <a:endParaRPr lang="de-AT"/>
          </a:p>
        </p:txBody>
      </p:sp>
      <p:sp>
        <p:nvSpPr>
          <p:cNvPr id="6" name="Fußzeilenplatzhalter 5">
            <a:extLst>
              <a:ext uri="{FF2B5EF4-FFF2-40B4-BE49-F238E27FC236}">
                <a16:creationId xmlns:a16="http://schemas.microsoft.com/office/drawing/2014/main" id="{505E3A1E-0E2D-4B74-B7B3-920BF6BCCB9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20350390-3DDB-4E42-999E-CEE7C679D906}"/>
              </a:ext>
            </a:extLst>
          </p:cNvPr>
          <p:cNvSpPr>
            <a:spLocks noGrp="1"/>
          </p:cNvSpPr>
          <p:nvPr>
            <p:ph type="sldNum" sz="quarter" idx="12"/>
          </p:nvPr>
        </p:nvSpPr>
        <p:spPr/>
        <p:txBody>
          <a:bodyPr/>
          <a:lstStyle/>
          <a:p>
            <a:fld id="{E4375443-9891-4747-A460-C41E96B03021}" type="slidenum">
              <a:rPr lang="de-AT" smtClean="0"/>
              <a:t>‹Nr.›</a:t>
            </a:fld>
            <a:endParaRPr lang="de-AT"/>
          </a:p>
        </p:txBody>
      </p:sp>
    </p:spTree>
    <p:extLst>
      <p:ext uri="{BB962C8B-B14F-4D97-AF65-F5344CB8AC3E}">
        <p14:creationId xmlns:p14="http://schemas.microsoft.com/office/powerpoint/2010/main" val="2629927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892D56-B65F-4540-926C-00656867BCE2}"/>
              </a:ext>
            </a:extLst>
          </p:cNvPr>
          <p:cNvSpPr>
            <a:spLocks noGrp="1"/>
          </p:cNvSpPr>
          <p:nvPr>
            <p:ph type="title"/>
          </p:nvPr>
        </p:nvSpPr>
        <p:spPr>
          <a:xfrm>
            <a:off x="630238" y="365125"/>
            <a:ext cx="78867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8280A2EF-4D38-4AE4-B8A2-BF4C2948654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EE2BD9F-429B-49D7-9298-BCBAE97DFD85}"/>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235D6BDA-A8CF-498E-AFF1-4421CBCFA72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5F2899B-E2FA-4853-B41F-084741368D85}"/>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D8D389E3-9832-4F07-A4BF-200D74BC67A0}"/>
              </a:ext>
            </a:extLst>
          </p:cNvPr>
          <p:cNvSpPr>
            <a:spLocks noGrp="1"/>
          </p:cNvSpPr>
          <p:nvPr>
            <p:ph type="dt" sz="half" idx="10"/>
          </p:nvPr>
        </p:nvSpPr>
        <p:spPr/>
        <p:txBody>
          <a:bodyPr/>
          <a:lstStyle/>
          <a:p>
            <a:fld id="{B10F87A1-71EA-419C-AA17-00491FD888D6}" type="datetimeFigureOut">
              <a:rPr lang="de-AT" smtClean="0"/>
              <a:t>24.06.2022</a:t>
            </a:fld>
            <a:endParaRPr lang="de-AT"/>
          </a:p>
        </p:txBody>
      </p:sp>
      <p:sp>
        <p:nvSpPr>
          <p:cNvPr id="8" name="Fußzeilenplatzhalter 7">
            <a:extLst>
              <a:ext uri="{FF2B5EF4-FFF2-40B4-BE49-F238E27FC236}">
                <a16:creationId xmlns:a16="http://schemas.microsoft.com/office/drawing/2014/main" id="{8EDFF21E-3097-4156-A64B-FEA6AC5463FD}"/>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13C41102-6A02-4727-81D8-E9F7AF8B127E}"/>
              </a:ext>
            </a:extLst>
          </p:cNvPr>
          <p:cNvSpPr>
            <a:spLocks noGrp="1"/>
          </p:cNvSpPr>
          <p:nvPr>
            <p:ph type="sldNum" sz="quarter" idx="12"/>
          </p:nvPr>
        </p:nvSpPr>
        <p:spPr/>
        <p:txBody>
          <a:bodyPr/>
          <a:lstStyle/>
          <a:p>
            <a:fld id="{E4375443-9891-4747-A460-C41E96B03021}" type="slidenum">
              <a:rPr lang="de-AT" smtClean="0"/>
              <a:t>‹Nr.›</a:t>
            </a:fld>
            <a:endParaRPr lang="de-AT"/>
          </a:p>
        </p:txBody>
      </p:sp>
    </p:spTree>
    <p:extLst>
      <p:ext uri="{BB962C8B-B14F-4D97-AF65-F5344CB8AC3E}">
        <p14:creationId xmlns:p14="http://schemas.microsoft.com/office/powerpoint/2010/main" val="3815120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35F3C8-E198-4C7C-8448-9D5CC76BFCF2}"/>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DD484DAB-C3FA-4433-83A0-39EDB7A01827}"/>
              </a:ext>
            </a:extLst>
          </p:cNvPr>
          <p:cNvSpPr>
            <a:spLocks noGrp="1"/>
          </p:cNvSpPr>
          <p:nvPr>
            <p:ph type="dt" sz="half" idx="10"/>
          </p:nvPr>
        </p:nvSpPr>
        <p:spPr/>
        <p:txBody>
          <a:bodyPr/>
          <a:lstStyle/>
          <a:p>
            <a:fld id="{B10F87A1-71EA-419C-AA17-00491FD888D6}" type="datetimeFigureOut">
              <a:rPr lang="de-AT" smtClean="0"/>
              <a:t>24.06.2022</a:t>
            </a:fld>
            <a:endParaRPr lang="de-AT"/>
          </a:p>
        </p:txBody>
      </p:sp>
      <p:sp>
        <p:nvSpPr>
          <p:cNvPr id="4" name="Fußzeilenplatzhalter 3">
            <a:extLst>
              <a:ext uri="{FF2B5EF4-FFF2-40B4-BE49-F238E27FC236}">
                <a16:creationId xmlns:a16="http://schemas.microsoft.com/office/drawing/2014/main" id="{BBAB6080-EA45-4DA4-832C-179A1F376725}"/>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585EE623-08AB-42BE-AECB-12604FCFE206}"/>
              </a:ext>
            </a:extLst>
          </p:cNvPr>
          <p:cNvSpPr>
            <a:spLocks noGrp="1"/>
          </p:cNvSpPr>
          <p:nvPr>
            <p:ph type="sldNum" sz="quarter" idx="12"/>
          </p:nvPr>
        </p:nvSpPr>
        <p:spPr/>
        <p:txBody>
          <a:bodyPr/>
          <a:lstStyle/>
          <a:p>
            <a:fld id="{E4375443-9891-4747-A460-C41E96B03021}" type="slidenum">
              <a:rPr lang="de-AT" smtClean="0"/>
              <a:t>‹Nr.›</a:t>
            </a:fld>
            <a:endParaRPr lang="de-AT"/>
          </a:p>
        </p:txBody>
      </p:sp>
    </p:spTree>
    <p:extLst>
      <p:ext uri="{BB962C8B-B14F-4D97-AF65-F5344CB8AC3E}">
        <p14:creationId xmlns:p14="http://schemas.microsoft.com/office/powerpoint/2010/main" val="41160153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7FAC2A9-ED0A-4462-B738-B346925D32E8}"/>
              </a:ext>
            </a:extLst>
          </p:cNvPr>
          <p:cNvSpPr>
            <a:spLocks noGrp="1"/>
          </p:cNvSpPr>
          <p:nvPr>
            <p:ph type="dt" sz="half" idx="10"/>
          </p:nvPr>
        </p:nvSpPr>
        <p:spPr/>
        <p:txBody>
          <a:bodyPr/>
          <a:lstStyle/>
          <a:p>
            <a:fld id="{B10F87A1-71EA-419C-AA17-00491FD888D6}" type="datetimeFigureOut">
              <a:rPr lang="de-AT" smtClean="0"/>
              <a:t>24.06.2022</a:t>
            </a:fld>
            <a:endParaRPr lang="de-AT"/>
          </a:p>
        </p:txBody>
      </p:sp>
      <p:sp>
        <p:nvSpPr>
          <p:cNvPr id="3" name="Fußzeilenplatzhalter 2">
            <a:extLst>
              <a:ext uri="{FF2B5EF4-FFF2-40B4-BE49-F238E27FC236}">
                <a16:creationId xmlns:a16="http://schemas.microsoft.com/office/drawing/2014/main" id="{6018742A-BEB1-4CFF-9980-59DC11F36799}"/>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719E0143-E2DC-4EE0-9A02-3B886AD49B5B}"/>
              </a:ext>
            </a:extLst>
          </p:cNvPr>
          <p:cNvSpPr>
            <a:spLocks noGrp="1"/>
          </p:cNvSpPr>
          <p:nvPr>
            <p:ph type="sldNum" sz="quarter" idx="12"/>
          </p:nvPr>
        </p:nvSpPr>
        <p:spPr/>
        <p:txBody>
          <a:bodyPr/>
          <a:lstStyle/>
          <a:p>
            <a:fld id="{E4375443-9891-4747-A460-C41E96B03021}" type="slidenum">
              <a:rPr lang="de-AT" smtClean="0"/>
              <a:t>‹Nr.›</a:t>
            </a:fld>
            <a:endParaRPr lang="de-AT"/>
          </a:p>
        </p:txBody>
      </p:sp>
    </p:spTree>
    <p:extLst>
      <p:ext uri="{BB962C8B-B14F-4D97-AF65-F5344CB8AC3E}">
        <p14:creationId xmlns:p14="http://schemas.microsoft.com/office/powerpoint/2010/main" val="3449841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2F0003-0A5E-436E-B1DF-42F0F7CD7320}"/>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A160B681-BF23-4E5C-BABD-8D98B24F2C5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EB9254CB-EAEF-43A7-A721-D4B97EFFC69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048E99D-2694-4538-9A5D-C13CF520A9EE}"/>
              </a:ext>
            </a:extLst>
          </p:cNvPr>
          <p:cNvSpPr>
            <a:spLocks noGrp="1"/>
          </p:cNvSpPr>
          <p:nvPr>
            <p:ph type="dt" sz="half" idx="10"/>
          </p:nvPr>
        </p:nvSpPr>
        <p:spPr/>
        <p:txBody>
          <a:bodyPr/>
          <a:lstStyle/>
          <a:p>
            <a:fld id="{B10F87A1-71EA-419C-AA17-00491FD888D6}" type="datetimeFigureOut">
              <a:rPr lang="de-AT" smtClean="0"/>
              <a:t>24.06.2022</a:t>
            </a:fld>
            <a:endParaRPr lang="de-AT"/>
          </a:p>
        </p:txBody>
      </p:sp>
      <p:sp>
        <p:nvSpPr>
          <p:cNvPr id="6" name="Fußzeilenplatzhalter 5">
            <a:extLst>
              <a:ext uri="{FF2B5EF4-FFF2-40B4-BE49-F238E27FC236}">
                <a16:creationId xmlns:a16="http://schemas.microsoft.com/office/drawing/2014/main" id="{CAC1EB9F-45E1-4CD8-8A41-3A1378F0A343}"/>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6B67476F-D9E1-4742-84B3-73FB08851B02}"/>
              </a:ext>
            </a:extLst>
          </p:cNvPr>
          <p:cNvSpPr>
            <a:spLocks noGrp="1"/>
          </p:cNvSpPr>
          <p:nvPr>
            <p:ph type="sldNum" sz="quarter" idx="12"/>
          </p:nvPr>
        </p:nvSpPr>
        <p:spPr/>
        <p:txBody>
          <a:bodyPr/>
          <a:lstStyle/>
          <a:p>
            <a:fld id="{E4375443-9891-4747-A460-C41E96B03021}" type="slidenum">
              <a:rPr lang="de-AT" smtClean="0"/>
              <a:t>‹Nr.›</a:t>
            </a:fld>
            <a:endParaRPr lang="de-AT"/>
          </a:p>
        </p:txBody>
      </p:sp>
    </p:spTree>
    <p:extLst>
      <p:ext uri="{BB962C8B-B14F-4D97-AF65-F5344CB8AC3E}">
        <p14:creationId xmlns:p14="http://schemas.microsoft.com/office/powerpoint/2010/main" val="3322486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4E58B9-B663-4106-ACE9-687784C51EA8}" type="datetime1">
              <a:rPr lang="de-AT" smtClean="0"/>
              <a:t>24.06.2022</a:t>
            </a:fld>
            <a:endParaRPr lang="de-AT" dirty="0"/>
          </a:p>
        </p:txBody>
      </p:sp>
      <p:sp>
        <p:nvSpPr>
          <p:cNvPr id="5" name="Footer Placeholder 4"/>
          <p:cNvSpPr>
            <a:spLocks noGrp="1"/>
          </p:cNvSpPr>
          <p:nvPr>
            <p:ph type="ftr" sz="quarter" idx="11"/>
          </p:nvPr>
        </p:nvSpPr>
        <p:spPr/>
        <p:txBody>
          <a:bodyPr/>
          <a:lstStyle/>
          <a:p>
            <a:endParaRPr lang="de-AT" dirty="0"/>
          </a:p>
        </p:txBody>
      </p:sp>
      <p:sp>
        <p:nvSpPr>
          <p:cNvPr id="6" name="Slide Number Placeholder 5"/>
          <p:cNvSpPr>
            <a:spLocks noGrp="1"/>
          </p:cNvSpPr>
          <p:nvPr>
            <p:ph type="sldNum" sz="quarter" idx="12"/>
          </p:nvPr>
        </p:nvSpPr>
        <p:spPr/>
        <p:txBody>
          <a:bodyPr/>
          <a:lstStyle/>
          <a:p>
            <a:fld id="{31FD514F-66A7-41E6-A1DE-D0856F82C466}" type="slidenum">
              <a:rPr lang="de-AT" smtClean="0"/>
              <a:pPr/>
              <a:t>‹Nr.›</a:t>
            </a:fld>
            <a:endParaRPr lang="de-AT" dirty="0"/>
          </a:p>
        </p:txBody>
      </p:sp>
    </p:spTree>
    <p:extLst>
      <p:ext uri="{BB962C8B-B14F-4D97-AF65-F5344CB8AC3E}">
        <p14:creationId xmlns:p14="http://schemas.microsoft.com/office/powerpoint/2010/main" val="2109153725"/>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5FFC54-A763-44CF-BA59-87A04368CD42}"/>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353DB53D-3314-41FB-9C33-C081BFED258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2FC345DB-F4DC-4A1B-A721-ADCA5EA7476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17CE78-72B2-413F-8FD7-D4DC47A49FA0}"/>
              </a:ext>
            </a:extLst>
          </p:cNvPr>
          <p:cNvSpPr>
            <a:spLocks noGrp="1"/>
          </p:cNvSpPr>
          <p:nvPr>
            <p:ph type="dt" sz="half" idx="10"/>
          </p:nvPr>
        </p:nvSpPr>
        <p:spPr/>
        <p:txBody>
          <a:bodyPr/>
          <a:lstStyle/>
          <a:p>
            <a:fld id="{B10F87A1-71EA-419C-AA17-00491FD888D6}" type="datetimeFigureOut">
              <a:rPr lang="de-AT" smtClean="0"/>
              <a:t>24.06.2022</a:t>
            </a:fld>
            <a:endParaRPr lang="de-AT"/>
          </a:p>
        </p:txBody>
      </p:sp>
      <p:sp>
        <p:nvSpPr>
          <p:cNvPr id="6" name="Fußzeilenplatzhalter 5">
            <a:extLst>
              <a:ext uri="{FF2B5EF4-FFF2-40B4-BE49-F238E27FC236}">
                <a16:creationId xmlns:a16="http://schemas.microsoft.com/office/drawing/2014/main" id="{C7EA1F9A-6258-4A2E-9DC7-BB772A77036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C0D6A51C-C6D5-4F64-947F-4AA85D6A3D36}"/>
              </a:ext>
            </a:extLst>
          </p:cNvPr>
          <p:cNvSpPr>
            <a:spLocks noGrp="1"/>
          </p:cNvSpPr>
          <p:nvPr>
            <p:ph type="sldNum" sz="quarter" idx="12"/>
          </p:nvPr>
        </p:nvSpPr>
        <p:spPr/>
        <p:txBody>
          <a:bodyPr/>
          <a:lstStyle/>
          <a:p>
            <a:fld id="{E4375443-9891-4747-A460-C41E96B03021}" type="slidenum">
              <a:rPr lang="de-AT" smtClean="0"/>
              <a:t>‹Nr.›</a:t>
            </a:fld>
            <a:endParaRPr lang="de-AT"/>
          </a:p>
        </p:txBody>
      </p:sp>
    </p:spTree>
    <p:extLst>
      <p:ext uri="{BB962C8B-B14F-4D97-AF65-F5344CB8AC3E}">
        <p14:creationId xmlns:p14="http://schemas.microsoft.com/office/powerpoint/2010/main" val="2532193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6F3CD0-94E5-403B-95D8-E0D89B58A1AB}"/>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68FC48DF-3296-4AD2-860F-2BA4F5DEB47E}"/>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56484A70-2E77-4E6E-89C0-BE4D32F7AD21}"/>
              </a:ext>
            </a:extLst>
          </p:cNvPr>
          <p:cNvSpPr>
            <a:spLocks noGrp="1"/>
          </p:cNvSpPr>
          <p:nvPr>
            <p:ph type="dt" sz="half" idx="10"/>
          </p:nvPr>
        </p:nvSpPr>
        <p:spPr/>
        <p:txBody>
          <a:bodyPr/>
          <a:lstStyle/>
          <a:p>
            <a:fld id="{B10F87A1-71EA-419C-AA17-00491FD888D6}" type="datetimeFigureOut">
              <a:rPr lang="de-AT" smtClean="0"/>
              <a:t>24.06.2022</a:t>
            </a:fld>
            <a:endParaRPr lang="de-AT"/>
          </a:p>
        </p:txBody>
      </p:sp>
      <p:sp>
        <p:nvSpPr>
          <p:cNvPr id="5" name="Fußzeilenplatzhalter 4">
            <a:extLst>
              <a:ext uri="{FF2B5EF4-FFF2-40B4-BE49-F238E27FC236}">
                <a16:creationId xmlns:a16="http://schemas.microsoft.com/office/drawing/2014/main" id="{0829CB07-D0AF-444C-BB47-B157E79E8685}"/>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FD40B2D1-D507-4E5B-8A54-92191DC29ECC}"/>
              </a:ext>
            </a:extLst>
          </p:cNvPr>
          <p:cNvSpPr>
            <a:spLocks noGrp="1"/>
          </p:cNvSpPr>
          <p:nvPr>
            <p:ph type="sldNum" sz="quarter" idx="12"/>
          </p:nvPr>
        </p:nvSpPr>
        <p:spPr/>
        <p:txBody>
          <a:bodyPr/>
          <a:lstStyle/>
          <a:p>
            <a:fld id="{E4375443-9891-4747-A460-C41E96B03021}" type="slidenum">
              <a:rPr lang="de-AT" smtClean="0"/>
              <a:t>‹Nr.›</a:t>
            </a:fld>
            <a:endParaRPr lang="de-AT"/>
          </a:p>
        </p:txBody>
      </p:sp>
    </p:spTree>
    <p:extLst>
      <p:ext uri="{BB962C8B-B14F-4D97-AF65-F5344CB8AC3E}">
        <p14:creationId xmlns:p14="http://schemas.microsoft.com/office/powerpoint/2010/main" val="39000736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F720AA6-AEEC-4DD1-AF57-98BEF1DA2984}"/>
              </a:ext>
            </a:extLst>
          </p:cNvPr>
          <p:cNvSpPr>
            <a:spLocks noGrp="1"/>
          </p:cNvSpPr>
          <p:nvPr>
            <p:ph type="title" orient="vert"/>
          </p:nvPr>
        </p:nvSpPr>
        <p:spPr>
          <a:xfrm>
            <a:off x="6543675" y="365125"/>
            <a:ext cx="1971675"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C94DC9F8-BD01-46C4-82E5-772E71DC18D2}"/>
              </a:ext>
            </a:extLst>
          </p:cNvPr>
          <p:cNvSpPr>
            <a:spLocks noGrp="1"/>
          </p:cNvSpPr>
          <p:nvPr>
            <p:ph type="body" orient="vert" idx="1"/>
          </p:nvPr>
        </p:nvSpPr>
        <p:spPr>
          <a:xfrm>
            <a:off x="628650" y="365125"/>
            <a:ext cx="57626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ADE5814E-1AB9-4DF3-B9CE-5C3645A96FE4}"/>
              </a:ext>
            </a:extLst>
          </p:cNvPr>
          <p:cNvSpPr>
            <a:spLocks noGrp="1"/>
          </p:cNvSpPr>
          <p:nvPr>
            <p:ph type="dt" sz="half" idx="10"/>
          </p:nvPr>
        </p:nvSpPr>
        <p:spPr/>
        <p:txBody>
          <a:bodyPr/>
          <a:lstStyle/>
          <a:p>
            <a:fld id="{B10F87A1-71EA-419C-AA17-00491FD888D6}" type="datetimeFigureOut">
              <a:rPr lang="de-AT" smtClean="0"/>
              <a:t>24.06.2022</a:t>
            </a:fld>
            <a:endParaRPr lang="de-AT"/>
          </a:p>
        </p:txBody>
      </p:sp>
      <p:sp>
        <p:nvSpPr>
          <p:cNvPr id="5" name="Fußzeilenplatzhalter 4">
            <a:extLst>
              <a:ext uri="{FF2B5EF4-FFF2-40B4-BE49-F238E27FC236}">
                <a16:creationId xmlns:a16="http://schemas.microsoft.com/office/drawing/2014/main" id="{5AF75715-AF81-48A5-A16C-62CFE15895FE}"/>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C012721B-BA7B-450E-AA41-D02DD34B99E8}"/>
              </a:ext>
            </a:extLst>
          </p:cNvPr>
          <p:cNvSpPr>
            <a:spLocks noGrp="1"/>
          </p:cNvSpPr>
          <p:nvPr>
            <p:ph type="sldNum" sz="quarter" idx="12"/>
          </p:nvPr>
        </p:nvSpPr>
        <p:spPr/>
        <p:txBody>
          <a:bodyPr/>
          <a:lstStyle/>
          <a:p>
            <a:fld id="{E4375443-9891-4747-A460-C41E96B03021}" type="slidenum">
              <a:rPr lang="de-AT" smtClean="0"/>
              <a:t>‹Nr.›</a:t>
            </a:fld>
            <a:endParaRPr lang="de-AT"/>
          </a:p>
        </p:txBody>
      </p:sp>
    </p:spTree>
    <p:extLst>
      <p:ext uri="{BB962C8B-B14F-4D97-AF65-F5344CB8AC3E}">
        <p14:creationId xmlns:p14="http://schemas.microsoft.com/office/powerpoint/2010/main" val="712593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7A07B706-8E5A-4C24-9528-73F1D748BAFD}" type="datetime1">
              <a:rPr lang="de-AT" smtClean="0"/>
              <a:t>24.06.2022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31FD514F-66A7-41E6-A1DE-D0856F82C466}" type="slidenum">
              <a:rPr lang="de-AT" smtClean="0"/>
              <a:t>‹Nr.›</a:t>
            </a:fld>
            <a:endParaRPr lang="de-AT"/>
          </a:p>
        </p:txBody>
      </p:sp>
    </p:spTree>
    <p:extLst>
      <p:ext uri="{BB962C8B-B14F-4D97-AF65-F5344CB8AC3E}">
        <p14:creationId xmlns:p14="http://schemas.microsoft.com/office/powerpoint/2010/main" val="2251900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874E58B9-B663-4106-ACE9-687784C51EA8}" type="datetime1">
              <a:rPr lang="de-AT" smtClean="0"/>
              <a:t>24.06.2022</a:t>
            </a:fld>
            <a:endParaRPr lang="de-AT" dirty="0"/>
          </a:p>
        </p:txBody>
      </p:sp>
      <p:sp>
        <p:nvSpPr>
          <p:cNvPr id="6" name="Footer Placeholder 5"/>
          <p:cNvSpPr>
            <a:spLocks noGrp="1"/>
          </p:cNvSpPr>
          <p:nvPr>
            <p:ph type="ftr" sz="quarter" idx="11"/>
          </p:nvPr>
        </p:nvSpPr>
        <p:spPr/>
        <p:txBody>
          <a:bodyPr/>
          <a:lstStyle/>
          <a:p>
            <a:endParaRPr lang="de-AT" dirty="0"/>
          </a:p>
        </p:txBody>
      </p:sp>
      <p:sp>
        <p:nvSpPr>
          <p:cNvPr id="7" name="Slide Number Placeholder 6"/>
          <p:cNvSpPr>
            <a:spLocks noGrp="1"/>
          </p:cNvSpPr>
          <p:nvPr>
            <p:ph type="sldNum" sz="quarter" idx="12"/>
          </p:nvPr>
        </p:nvSpPr>
        <p:spPr/>
        <p:txBody>
          <a:bodyPr/>
          <a:lstStyle/>
          <a:p>
            <a:fld id="{31FD514F-66A7-41E6-A1DE-D0856F82C466}" type="slidenum">
              <a:rPr lang="de-AT" smtClean="0"/>
              <a:pPr/>
              <a:t>‹Nr.›</a:t>
            </a:fld>
            <a:endParaRPr lang="de-AT" dirty="0"/>
          </a:p>
        </p:txBody>
      </p:sp>
    </p:spTree>
    <p:extLst>
      <p:ext uri="{BB962C8B-B14F-4D97-AF65-F5344CB8AC3E}">
        <p14:creationId xmlns:p14="http://schemas.microsoft.com/office/powerpoint/2010/main" val="38057609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874E58B9-B663-4106-ACE9-687784C51EA8}" type="datetime1">
              <a:rPr lang="de-AT" smtClean="0"/>
              <a:t>24.06.2022</a:t>
            </a:fld>
            <a:endParaRPr lang="de-AT" dirty="0"/>
          </a:p>
        </p:txBody>
      </p:sp>
      <p:sp>
        <p:nvSpPr>
          <p:cNvPr id="8" name="Footer Placeholder 7"/>
          <p:cNvSpPr>
            <a:spLocks noGrp="1"/>
          </p:cNvSpPr>
          <p:nvPr>
            <p:ph type="ftr" sz="quarter" idx="11"/>
          </p:nvPr>
        </p:nvSpPr>
        <p:spPr/>
        <p:txBody>
          <a:bodyPr/>
          <a:lstStyle/>
          <a:p>
            <a:endParaRPr lang="de-AT" dirty="0"/>
          </a:p>
        </p:txBody>
      </p:sp>
      <p:sp>
        <p:nvSpPr>
          <p:cNvPr id="9" name="Slide Number Placeholder 8"/>
          <p:cNvSpPr>
            <a:spLocks noGrp="1"/>
          </p:cNvSpPr>
          <p:nvPr>
            <p:ph type="sldNum" sz="quarter" idx="12"/>
          </p:nvPr>
        </p:nvSpPr>
        <p:spPr/>
        <p:txBody>
          <a:bodyPr/>
          <a:lstStyle/>
          <a:p>
            <a:fld id="{31FD514F-66A7-41E6-A1DE-D0856F82C466}" type="slidenum">
              <a:rPr lang="de-AT" smtClean="0"/>
              <a:pPr/>
              <a:t>‹Nr.›</a:t>
            </a:fld>
            <a:endParaRPr lang="de-AT" dirty="0"/>
          </a:p>
        </p:txBody>
      </p:sp>
    </p:spTree>
    <p:extLst>
      <p:ext uri="{BB962C8B-B14F-4D97-AF65-F5344CB8AC3E}">
        <p14:creationId xmlns:p14="http://schemas.microsoft.com/office/powerpoint/2010/main" val="17392487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F61F541-F41F-4F02-87C7-6F3C755DEBA8}" type="datetime1">
              <a:rPr lang="de-AT" smtClean="0"/>
              <a:t>24.06.2022</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31FD514F-66A7-41E6-A1DE-D0856F82C466}" type="slidenum">
              <a:rPr lang="de-AT" smtClean="0"/>
              <a:t>‹Nr.›</a:t>
            </a:fld>
            <a:endParaRPr lang="de-AT"/>
          </a:p>
        </p:txBody>
      </p:sp>
    </p:spTree>
    <p:extLst>
      <p:ext uri="{BB962C8B-B14F-4D97-AF65-F5344CB8AC3E}">
        <p14:creationId xmlns:p14="http://schemas.microsoft.com/office/powerpoint/2010/main" val="971034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666E4A-8A7A-4ABC-B138-3E9AE368695C}" type="datetime1">
              <a:rPr lang="de-AT" smtClean="0"/>
              <a:t>24.06.2022</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31FD514F-66A7-41E6-A1DE-D0856F82C466}" type="slidenum">
              <a:rPr lang="de-AT" smtClean="0"/>
              <a:t>‹Nr.›</a:t>
            </a:fld>
            <a:endParaRPr lang="de-AT"/>
          </a:p>
        </p:txBody>
      </p:sp>
    </p:spTree>
    <p:extLst>
      <p:ext uri="{BB962C8B-B14F-4D97-AF65-F5344CB8AC3E}">
        <p14:creationId xmlns:p14="http://schemas.microsoft.com/office/powerpoint/2010/main" val="3165110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874E58B9-B663-4106-ACE9-687784C51EA8}" type="datetime1">
              <a:rPr lang="de-AT" smtClean="0"/>
              <a:t>24.06.2022</a:t>
            </a:fld>
            <a:endParaRPr lang="de-AT" dirty="0"/>
          </a:p>
        </p:txBody>
      </p:sp>
      <p:sp>
        <p:nvSpPr>
          <p:cNvPr id="6" name="Footer Placeholder 5"/>
          <p:cNvSpPr>
            <a:spLocks noGrp="1"/>
          </p:cNvSpPr>
          <p:nvPr>
            <p:ph type="ftr" sz="quarter" idx="11"/>
          </p:nvPr>
        </p:nvSpPr>
        <p:spPr/>
        <p:txBody>
          <a:bodyPr/>
          <a:lstStyle/>
          <a:p>
            <a:endParaRPr lang="de-AT" dirty="0"/>
          </a:p>
        </p:txBody>
      </p:sp>
      <p:sp>
        <p:nvSpPr>
          <p:cNvPr id="7" name="Slide Number Placeholder 6"/>
          <p:cNvSpPr>
            <a:spLocks noGrp="1"/>
          </p:cNvSpPr>
          <p:nvPr>
            <p:ph type="sldNum" sz="quarter" idx="12"/>
          </p:nvPr>
        </p:nvSpPr>
        <p:spPr/>
        <p:txBody>
          <a:bodyPr/>
          <a:lstStyle/>
          <a:p>
            <a:fld id="{31FD514F-66A7-41E6-A1DE-D0856F82C466}" type="slidenum">
              <a:rPr lang="de-AT" smtClean="0"/>
              <a:pPr/>
              <a:t>‹Nr.›</a:t>
            </a:fld>
            <a:endParaRPr lang="de-AT" dirty="0"/>
          </a:p>
        </p:txBody>
      </p:sp>
    </p:spTree>
    <p:extLst>
      <p:ext uri="{BB962C8B-B14F-4D97-AF65-F5344CB8AC3E}">
        <p14:creationId xmlns:p14="http://schemas.microsoft.com/office/powerpoint/2010/main" val="3319222478"/>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29908178-68AB-4F6E-B42B-0B24620B2E92}" type="datetime1">
              <a:rPr lang="de-AT" smtClean="0"/>
              <a:t>24.06.2022</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31FD514F-66A7-41E6-A1DE-D0856F82C466}" type="slidenum">
              <a:rPr lang="de-AT" smtClean="0"/>
              <a:t>‹Nr.›</a:t>
            </a:fld>
            <a:endParaRPr lang="de-AT"/>
          </a:p>
        </p:txBody>
      </p:sp>
    </p:spTree>
    <p:extLst>
      <p:ext uri="{BB962C8B-B14F-4D97-AF65-F5344CB8AC3E}">
        <p14:creationId xmlns:p14="http://schemas.microsoft.com/office/powerpoint/2010/main" val="1378546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4E58B9-B663-4106-ACE9-687784C51EA8}" type="datetime1">
              <a:rPr lang="de-AT" smtClean="0"/>
              <a:t>24.06.2022</a:t>
            </a:fld>
            <a:endParaRPr lang="de-AT"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D514F-66A7-41E6-A1DE-D0856F82C466}" type="slidenum">
              <a:rPr lang="de-AT" smtClean="0"/>
              <a:pPr/>
              <a:t>‹Nr.›</a:t>
            </a:fld>
            <a:endParaRPr lang="de-AT" dirty="0"/>
          </a:p>
        </p:txBody>
      </p:sp>
    </p:spTree>
    <p:extLst>
      <p:ext uri="{BB962C8B-B14F-4D97-AF65-F5344CB8AC3E}">
        <p14:creationId xmlns:p14="http://schemas.microsoft.com/office/powerpoint/2010/main" val="189959708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D8B6C3B-4960-45EA-85FF-DF3B0A88E372}"/>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324289C3-3AB8-4073-AA00-719103F2AC5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DA5949D7-B783-4B6F-A5DD-28AC029CD03C}"/>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0F87A1-71EA-419C-AA17-00491FD888D6}" type="datetimeFigureOut">
              <a:rPr lang="de-AT" smtClean="0"/>
              <a:t>24.06.2022</a:t>
            </a:fld>
            <a:endParaRPr lang="de-AT"/>
          </a:p>
        </p:txBody>
      </p:sp>
      <p:sp>
        <p:nvSpPr>
          <p:cNvPr id="5" name="Fußzeilenplatzhalter 4">
            <a:extLst>
              <a:ext uri="{FF2B5EF4-FFF2-40B4-BE49-F238E27FC236}">
                <a16:creationId xmlns:a16="http://schemas.microsoft.com/office/drawing/2014/main" id="{E80B81A2-1C2E-4C57-B60F-7A78BB985F26}"/>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id="{C0BC049F-2D54-432D-A66D-9500A3477A7A}"/>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375443-9891-4747-A460-C41E96B03021}" type="slidenum">
              <a:rPr lang="de-AT" smtClean="0"/>
              <a:t>‹Nr.›</a:t>
            </a:fld>
            <a:endParaRPr lang="de-AT"/>
          </a:p>
        </p:txBody>
      </p:sp>
    </p:spTree>
    <p:extLst>
      <p:ext uri="{BB962C8B-B14F-4D97-AF65-F5344CB8AC3E}">
        <p14:creationId xmlns:p14="http://schemas.microsoft.com/office/powerpoint/2010/main" val="3159870428"/>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maps.google.at/maps?q=Hartenaugasse+6,+8010+Graz&amp;hl=de&amp;ll=47.078101,15.45536&amp;spn=0.007745,0.020278&amp;sll=47.084618,15.457249&amp;sspn=0.029572,0.08111&amp;vpsrc=0&amp;t=h&amp;z=16" TargetMode="External"/><Relationship Id="rId2" Type="http://schemas.openxmlformats.org/officeDocument/2006/relationships/notesSlide" Target="../notesSlides/notesSlide44.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AC8B6">
            <a:alpha val="69000"/>
          </a:srgbClr>
        </a:solid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C190CD-CC3A-4912-A42E-BBC43DCB6945}"/>
              </a:ext>
            </a:extLst>
          </p:cNvPr>
          <p:cNvSpPr/>
          <p:nvPr/>
        </p:nvSpPr>
        <p:spPr>
          <a:xfrm>
            <a:off x="1" y="1637215"/>
            <a:ext cx="9143999" cy="1398203"/>
          </a:xfrm>
          <a:prstGeom prst="rect">
            <a:avLst/>
          </a:prstGeom>
        </p:spPr>
        <p:txBody>
          <a:bodyPr wrap="square">
            <a:spAutoFit/>
          </a:bodyPr>
          <a:lstStyle/>
          <a:p>
            <a:pPr algn="ctr">
              <a:spcAft>
                <a:spcPts val="451"/>
              </a:spcAft>
            </a:pPr>
            <a:r>
              <a:rPr lang="de-DE" sz="2551" b="1" dirty="0">
                <a:solidFill>
                  <a:srgbClr val="6B6634"/>
                </a:solidFill>
                <a:latin typeface="Century Schoolbook" panose="02040604050505020304" pitchFamily="18" charset="0"/>
              </a:rPr>
              <a:t>Ausgewählte Themen </a:t>
            </a:r>
          </a:p>
          <a:p>
            <a:pPr algn="ctr">
              <a:spcAft>
                <a:spcPts val="451"/>
              </a:spcAft>
            </a:pPr>
            <a:r>
              <a:rPr lang="de-DE" sz="2551" b="1" dirty="0">
                <a:solidFill>
                  <a:srgbClr val="6B6634"/>
                </a:solidFill>
                <a:latin typeface="Century Schoolbook" panose="02040604050505020304" pitchFamily="18" charset="0"/>
              </a:rPr>
              <a:t>zur </a:t>
            </a:r>
          </a:p>
          <a:p>
            <a:pPr algn="ctr">
              <a:spcAft>
                <a:spcPts val="451"/>
              </a:spcAft>
            </a:pPr>
            <a:r>
              <a:rPr lang="de-DE" sz="2551" b="1" dirty="0">
                <a:solidFill>
                  <a:srgbClr val="6B6634"/>
                </a:solidFill>
                <a:latin typeface="Century Schoolbook" panose="02040604050505020304" pitchFamily="18" charset="0"/>
              </a:rPr>
              <a:t>Novelle des StROG und Stmk BauG</a:t>
            </a:r>
            <a:endParaRPr lang="de-AT" sz="2551" b="1" dirty="0">
              <a:solidFill>
                <a:srgbClr val="6B6634"/>
              </a:solidFill>
              <a:latin typeface="Century Schoolbook" panose="02040604050505020304" pitchFamily="18" charset="0"/>
            </a:endParaRPr>
          </a:p>
        </p:txBody>
      </p:sp>
      <p:sp>
        <p:nvSpPr>
          <p:cNvPr id="11" name="Rechteck 10">
            <a:extLst>
              <a:ext uri="{FF2B5EF4-FFF2-40B4-BE49-F238E27FC236}">
                <a16:creationId xmlns:a16="http://schemas.microsoft.com/office/drawing/2014/main" id="{90A074BA-E75C-441A-9C06-B269B193161E}"/>
              </a:ext>
            </a:extLst>
          </p:cNvPr>
          <p:cNvSpPr/>
          <p:nvPr/>
        </p:nvSpPr>
        <p:spPr>
          <a:xfrm>
            <a:off x="0" y="3097182"/>
            <a:ext cx="9144000" cy="1005403"/>
          </a:xfrm>
          <a:prstGeom prst="rect">
            <a:avLst/>
          </a:prstGeom>
        </p:spPr>
        <p:txBody>
          <a:bodyPr wrap="square">
            <a:spAutoFit/>
          </a:bodyPr>
          <a:lstStyle/>
          <a:p>
            <a:pPr algn="ctr">
              <a:spcAft>
                <a:spcPts val="451"/>
              </a:spcAft>
            </a:pPr>
            <a:r>
              <a:rPr lang="de-DE" sz="1700" dirty="0">
                <a:solidFill>
                  <a:srgbClr val="6B6634"/>
                </a:solidFill>
                <a:latin typeface="Century Schoolbook" panose="02040604050505020304" pitchFamily="18" charset="0"/>
              </a:rPr>
              <a:t>im Rahmen der</a:t>
            </a:r>
          </a:p>
          <a:p>
            <a:pPr algn="ctr">
              <a:spcAft>
                <a:spcPts val="451"/>
              </a:spcAft>
            </a:pPr>
            <a:r>
              <a:rPr lang="de-DE" sz="1700" cap="all" dirty="0">
                <a:solidFill>
                  <a:srgbClr val="6B6634"/>
                </a:solidFill>
                <a:latin typeface="Century Schoolbook" panose="02040604050505020304" pitchFamily="18" charset="0"/>
              </a:rPr>
              <a:t>27. FLGÖ Landesfachtagung</a:t>
            </a:r>
          </a:p>
          <a:p>
            <a:pPr algn="ctr">
              <a:spcAft>
                <a:spcPts val="451"/>
              </a:spcAft>
            </a:pPr>
            <a:r>
              <a:rPr lang="de-DE" sz="1700" cap="all" dirty="0">
                <a:solidFill>
                  <a:srgbClr val="6B6634"/>
                </a:solidFill>
                <a:latin typeface="Century Schoolbook" panose="02040604050505020304" pitchFamily="18" charset="0"/>
              </a:rPr>
              <a:t>FlAdnitz an der teichalm</a:t>
            </a:r>
          </a:p>
        </p:txBody>
      </p:sp>
      <p:sp>
        <p:nvSpPr>
          <p:cNvPr id="12" name="Rechteck 11">
            <a:extLst>
              <a:ext uri="{FF2B5EF4-FFF2-40B4-BE49-F238E27FC236}">
                <a16:creationId xmlns:a16="http://schemas.microsoft.com/office/drawing/2014/main" id="{90ADF3DB-397C-47D4-AB93-48A2144C62AE}"/>
              </a:ext>
            </a:extLst>
          </p:cNvPr>
          <p:cNvSpPr/>
          <p:nvPr/>
        </p:nvSpPr>
        <p:spPr>
          <a:xfrm>
            <a:off x="152401" y="5759058"/>
            <a:ext cx="9143999" cy="866904"/>
          </a:xfrm>
          <a:prstGeom prst="rect">
            <a:avLst/>
          </a:prstGeom>
        </p:spPr>
        <p:txBody>
          <a:bodyPr wrap="square">
            <a:spAutoFit/>
          </a:bodyPr>
          <a:lstStyle/>
          <a:p>
            <a:pPr algn="ctr">
              <a:spcAft>
                <a:spcPts val="450"/>
              </a:spcAft>
            </a:pPr>
            <a:r>
              <a:rPr lang="de-AT" sz="1400" b="1" u="sng" cap="all" dirty="0">
                <a:solidFill>
                  <a:srgbClr val="6B6634"/>
                </a:solidFill>
                <a:latin typeface="Century Schoolbook" panose="02040604050505020304" pitchFamily="18" charset="0"/>
              </a:rPr>
              <a:t>RA Mag. Mario walcher ll.m.  </a:t>
            </a:r>
          </a:p>
          <a:p>
            <a:pPr algn="ctr">
              <a:spcAft>
                <a:spcPts val="450"/>
              </a:spcAft>
            </a:pPr>
            <a:r>
              <a:rPr lang="de-AT" sz="1400" b="1" cap="all" dirty="0">
                <a:solidFill>
                  <a:srgbClr val="6B6634"/>
                </a:solidFill>
                <a:latin typeface="Century Schoolbook" panose="02040604050505020304" pitchFamily="18" charset="0"/>
              </a:rPr>
              <a:t>Rechtsanwalt / Partner </a:t>
            </a:r>
          </a:p>
          <a:p>
            <a:pPr algn="ctr">
              <a:spcAft>
                <a:spcPts val="450"/>
              </a:spcAft>
            </a:pPr>
            <a:r>
              <a:rPr lang="de-AT" sz="1400" b="1" cap="all" dirty="0">
                <a:solidFill>
                  <a:srgbClr val="6B6634"/>
                </a:solidFill>
                <a:latin typeface="Century Schoolbook" panose="02040604050505020304" pitchFamily="18" charset="0"/>
              </a:rPr>
              <a:t>Hohenberg Rechtsanwälte</a:t>
            </a:r>
          </a:p>
        </p:txBody>
      </p:sp>
      <p:pic>
        <p:nvPicPr>
          <p:cNvPr id="13" name="Grafik 12">
            <a:extLst>
              <a:ext uri="{FF2B5EF4-FFF2-40B4-BE49-F238E27FC236}">
                <a16:creationId xmlns:a16="http://schemas.microsoft.com/office/drawing/2014/main" id="{D94B2892-7FCC-46BD-B735-F6A2418D71F8}"/>
              </a:ext>
            </a:extLst>
          </p:cNvPr>
          <p:cNvPicPr>
            <a:picLocks noChangeAspect="1"/>
          </p:cNvPicPr>
          <p:nvPr/>
        </p:nvPicPr>
        <p:blipFill>
          <a:blip r:embed="rId3">
            <a:clrChange>
              <a:clrFrom>
                <a:srgbClr val="FFFFFF"/>
              </a:clrFrom>
              <a:clrTo>
                <a:srgbClr val="FFFFFF">
                  <a:alpha val="0"/>
                </a:srgbClr>
              </a:clrTo>
            </a:clrChange>
            <a:alphaModFix/>
          </a:blip>
          <a:stretch>
            <a:fillRect/>
          </a:stretch>
        </p:blipFill>
        <p:spPr>
          <a:xfrm>
            <a:off x="5569027" y="74131"/>
            <a:ext cx="3510000" cy="835961"/>
          </a:xfrm>
          <a:prstGeom prst="rect">
            <a:avLst/>
          </a:prstGeom>
          <a:solidFill>
            <a:srgbClr val="DAD9CD"/>
          </a:solidFill>
          <a:ln>
            <a:noFill/>
          </a:ln>
        </p:spPr>
      </p:pic>
    </p:spTree>
    <p:extLst>
      <p:ext uri="{BB962C8B-B14F-4D97-AF65-F5344CB8AC3E}">
        <p14:creationId xmlns:p14="http://schemas.microsoft.com/office/powerpoint/2010/main" val="334858770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92893" y="863101"/>
            <a:ext cx="8558214" cy="5776176"/>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indent="0">
              <a:lnSpc>
                <a:spcPct val="90000"/>
              </a:lnSpc>
              <a:buNone/>
            </a:pPr>
            <a:endParaRPr lang="de-DE" altLang="de-DE" sz="600" dirty="0">
              <a:solidFill>
                <a:srgbClr val="002060"/>
              </a:solidFill>
            </a:endParaRPr>
          </a:p>
          <a:p>
            <a:pPr marL="0" indent="0" algn="just">
              <a:lnSpc>
                <a:spcPct val="90000"/>
              </a:lnSpc>
              <a:buClr>
                <a:srgbClr val="6A6432"/>
              </a:buClr>
              <a:buNone/>
            </a:pPr>
            <a:r>
              <a:rPr lang="de-DE" altLang="de-DE" sz="1700" b="1" kern="0" dirty="0">
                <a:latin typeface="Century Schoolbook" panose="02040604050505020304" pitchFamily="18" charset="0"/>
              </a:rPr>
              <a:t>§ 42 Abs 8 StROG:</a:t>
            </a:r>
            <a:r>
              <a:rPr lang="de-DE" altLang="de-DE" sz="1700" kern="0" dirty="0">
                <a:latin typeface="Century Schoolbook" panose="02040604050505020304" pitchFamily="18" charset="0"/>
              </a:rPr>
              <a:t> Eine Änderung des örtlichen Entwicklungskonzeptes und des Flächenwidmungsplanes ist ungeachtet der Revisionsfrist von zehn Jahren jedenfalls vorzunehmen, wenn dies</a:t>
            </a:r>
          </a:p>
          <a:p>
            <a:pPr marL="0" indent="0" algn="just">
              <a:lnSpc>
                <a:spcPct val="90000"/>
              </a:lnSpc>
              <a:buClr>
                <a:srgbClr val="6A6432"/>
              </a:buClr>
              <a:buNone/>
            </a:pPr>
            <a:r>
              <a:rPr lang="de-DE" altLang="de-DE" sz="1700" strike="sngStrike" kern="0" dirty="0">
                <a:solidFill>
                  <a:srgbClr val="FF0000"/>
                </a:solidFill>
                <a:latin typeface="Century Schoolbook" panose="02040604050505020304" pitchFamily="18" charset="0"/>
              </a:rPr>
              <a:t>1.	durch eine wesentliche Änderung der Planungsvoraussetzungen,</a:t>
            </a:r>
          </a:p>
          <a:p>
            <a:pPr marL="0" indent="0" algn="just">
              <a:lnSpc>
                <a:spcPct val="90000"/>
              </a:lnSpc>
              <a:buClr>
                <a:srgbClr val="6A6432"/>
              </a:buClr>
              <a:buNone/>
            </a:pPr>
            <a:r>
              <a:rPr lang="de-DE" altLang="de-DE" sz="1400" kern="0" dirty="0">
                <a:latin typeface="Century Schoolbook" panose="02040604050505020304" pitchFamily="18" charset="0"/>
              </a:rPr>
              <a:t>2.	zur Vermeidung oder Behebung von Widersprüchen zu Gesetzen und Verordnungen des Bundes und des Landes,</a:t>
            </a:r>
          </a:p>
          <a:p>
            <a:pPr marL="0" indent="0" algn="just">
              <a:lnSpc>
                <a:spcPct val="90000"/>
              </a:lnSpc>
              <a:buClr>
                <a:srgbClr val="6A6432"/>
              </a:buClr>
              <a:buNone/>
            </a:pPr>
            <a:r>
              <a:rPr lang="de-DE" altLang="de-DE" sz="1400" kern="0" dirty="0">
                <a:latin typeface="Century Schoolbook" panose="02040604050505020304" pitchFamily="18" charset="0"/>
              </a:rPr>
              <a:t>3.	zur Abwehr schwerwiegender volkswirtschaftlicher Nachteile oder</a:t>
            </a:r>
          </a:p>
          <a:p>
            <a:pPr marL="0" indent="0" algn="just">
              <a:lnSpc>
                <a:spcPct val="90000"/>
              </a:lnSpc>
              <a:buClr>
                <a:srgbClr val="6A6432"/>
              </a:buClr>
              <a:buNone/>
            </a:pPr>
            <a:r>
              <a:rPr lang="de-DE" altLang="de-DE" sz="1400" kern="0" dirty="0">
                <a:latin typeface="Century Schoolbook" panose="02040604050505020304" pitchFamily="18" charset="0"/>
              </a:rPr>
              <a:t>4.	wegen Aufhebung des Vorbehaltes gemäß § 37 Abs. 3 und 7 erforderlich ist.</a:t>
            </a:r>
          </a:p>
          <a:p>
            <a:pPr>
              <a:lnSpc>
                <a:spcPct val="80000"/>
              </a:lnSpc>
              <a:buFont typeface="Wingdings" pitchFamily="2" charset="2"/>
              <a:buNone/>
            </a:pPr>
            <a:endParaRPr lang="de-AT" sz="1950" i="1" kern="0" dirty="0"/>
          </a:p>
          <a:p>
            <a:pPr>
              <a:lnSpc>
                <a:spcPct val="80000"/>
              </a:lnSpc>
              <a:buFont typeface="Wingdings" pitchFamily="2" charset="2"/>
              <a:buNone/>
            </a:pPr>
            <a:r>
              <a:rPr lang="de-AT" sz="1950" b="1" kern="0" dirty="0">
                <a:latin typeface="Century Schoolbook" panose="02040604050505020304" pitchFamily="18" charset="0"/>
              </a:rPr>
              <a:t>§ 42 Abs </a:t>
            </a:r>
            <a:r>
              <a:rPr lang="de-AT" sz="1950" b="1" kern="0" dirty="0">
                <a:solidFill>
                  <a:srgbClr val="FF0000"/>
                </a:solidFill>
                <a:latin typeface="Century Schoolbook" panose="02040604050505020304" pitchFamily="18" charset="0"/>
              </a:rPr>
              <a:t>8a</a:t>
            </a:r>
            <a:r>
              <a:rPr lang="de-AT" sz="1950" b="1" kern="0" dirty="0">
                <a:latin typeface="Century Schoolbook" panose="02040604050505020304" pitchFamily="18" charset="0"/>
              </a:rPr>
              <a:t> StROG </a:t>
            </a:r>
            <a:r>
              <a:rPr lang="de-AT" sz="1950" b="1" kern="0" dirty="0">
                <a:solidFill>
                  <a:srgbClr val="FF0000"/>
                </a:solidFill>
                <a:latin typeface="Century Schoolbook" panose="02040604050505020304" pitchFamily="18" charset="0"/>
              </a:rPr>
              <a:t>(gänzlich neu) </a:t>
            </a:r>
            <a:r>
              <a:rPr lang="de-AT" sz="1950" kern="0" dirty="0">
                <a:latin typeface="Century Schoolbook" panose="02040604050505020304" pitchFamily="18" charset="0"/>
              </a:rPr>
              <a:t>soll nun lauten wie folgt:</a:t>
            </a:r>
          </a:p>
          <a:p>
            <a:pPr marL="22225" indent="-22225" algn="just">
              <a:lnSpc>
                <a:spcPct val="80000"/>
              </a:lnSpc>
              <a:buFont typeface="Wingdings" pitchFamily="2" charset="2"/>
              <a:buNone/>
            </a:pPr>
            <a:endParaRPr lang="de-DE" sz="1700" kern="0" dirty="0">
              <a:latin typeface="Century Schoolbook" panose="02040604050505020304" pitchFamily="18" charset="0"/>
            </a:endParaRPr>
          </a:p>
          <a:p>
            <a:pPr marL="22225" indent="-22225" algn="just">
              <a:lnSpc>
                <a:spcPct val="80000"/>
              </a:lnSpc>
              <a:buFont typeface="Wingdings" pitchFamily="2" charset="2"/>
              <a:buNone/>
            </a:pPr>
            <a:r>
              <a:rPr lang="de-DE" sz="1700" kern="0" dirty="0">
                <a:latin typeface="Century Schoolbook" panose="02040604050505020304" pitchFamily="18" charset="0"/>
              </a:rPr>
              <a:t>Darüber hinaus ist eine </a:t>
            </a:r>
            <a:r>
              <a:rPr lang="de-DE" sz="1700" b="1" u="sng" kern="0" dirty="0">
                <a:latin typeface="Century Schoolbook" panose="02040604050505020304" pitchFamily="18" charset="0"/>
              </a:rPr>
              <a:t>Änderung des örtlichen Entwicklungskonzeptes</a:t>
            </a:r>
            <a:r>
              <a:rPr lang="de-DE" sz="1700" b="1" kern="0" dirty="0">
                <a:latin typeface="Century Schoolbook" panose="02040604050505020304" pitchFamily="18" charset="0"/>
              </a:rPr>
              <a:t> </a:t>
            </a:r>
            <a:r>
              <a:rPr lang="de-DE" sz="1700" kern="0" dirty="0">
                <a:latin typeface="Century Schoolbook" panose="02040604050505020304" pitchFamily="18" charset="0"/>
              </a:rPr>
              <a:t>und des </a:t>
            </a:r>
            <a:r>
              <a:rPr lang="de-DE" sz="1700" b="1" u="sng" kern="0" dirty="0">
                <a:latin typeface="Century Schoolbook" panose="02040604050505020304" pitchFamily="18" charset="0"/>
              </a:rPr>
              <a:t>Flächenwidmungsplanes</a:t>
            </a:r>
            <a:r>
              <a:rPr lang="de-DE" sz="1700" kern="0" dirty="0">
                <a:latin typeface="Century Schoolbook" panose="02040604050505020304" pitchFamily="18" charset="0"/>
              </a:rPr>
              <a:t> nur bei einer </a:t>
            </a:r>
            <a:r>
              <a:rPr lang="de-DE" sz="1700" b="1" kern="0" dirty="0">
                <a:solidFill>
                  <a:srgbClr val="FF0000"/>
                </a:solidFill>
                <a:latin typeface="Century Schoolbook" panose="02040604050505020304" pitchFamily="18" charset="0"/>
              </a:rPr>
              <a:t>wesentlichen Änderung der Planungsvoraussetzungen zulässig</a:t>
            </a:r>
            <a:r>
              <a:rPr lang="de-DE" sz="1700" kern="0" dirty="0">
                <a:latin typeface="Century Schoolbook" panose="02040604050505020304" pitchFamily="18" charset="0"/>
              </a:rPr>
              <a:t>, </a:t>
            </a:r>
            <a:r>
              <a:rPr lang="de-DE" sz="1700" u="sng" kern="0" dirty="0">
                <a:latin typeface="Century Schoolbook" panose="02040604050505020304" pitchFamily="18" charset="0"/>
              </a:rPr>
              <a:t>wobei Änderungen des Flächenwidmungsplanes, die im Rahmen eines von der Landesregierung genehmigten örtlichen Entwicklungskonzeptes erfolgen, vorgenommen werden dürfen</a:t>
            </a:r>
            <a:r>
              <a:rPr lang="de-DE" sz="1700" kern="0" dirty="0">
                <a:latin typeface="Century Schoolbook" panose="02040604050505020304" pitchFamily="18" charset="0"/>
              </a:rPr>
              <a:t>. </a:t>
            </a:r>
          </a:p>
          <a:p>
            <a:pPr marL="22225" indent="-22225" algn="just">
              <a:lnSpc>
                <a:spcPct val="80000"/>
              </a:lnSpc>
              <a:buFont typeface="Wingdings" pitchFamily="2" charset="2"/>
              <a:buNone/>
            </a:pPr>
            <a:endParaRPr lang="de-DE" sz="1700" kern="0" dirty="0">
              <a:latin typeface="Century Schoolbook" panose="02040604050505020304" pitchFamily="18" charset="0"/>
            </a:endParaRPr>
          </a:p>
          <a:p>
            <a:pPr marL="22225" indent="-22225" algn="just">
              <a:lnSpc>
                <a:spcPct val="80000"/>
              </a:lnSpc>
              <a:buFont typeface="Wingdings" pitchFamily="2" charset="2"/>
              <a:buNone/>
            </a:pPr>
            <a:r>
              <a:rPr lang="de-DE" sz="1700" kern="0" dirty="0">
                <a:latin typeface="Century Schoolbook" panose="02040604050505020304" pitchFamily="18" charset="0"/>
              </a:rPr>
              <a:t>Ein Verfahren zur </a:t>
            </a:r>
            <a:r>
              <a:rPr lang="de-DE" sz="1700" b="1" u="sng" kern="0" dirty="0">
                <a:latin typeface="Century Schoolbook" panose="02040604050505020304" pitchFamily="18" charset="0"/>
              </a:rPr>
              <a:t>Änderung des örtlichen Entwicklungskonzeptes</a:t>
            </a:r>
            <a:r>
              <a:rPr lang="de-DE" sz="1700" b="1" kern="0" dirty="0">
                <a:latin typeface="Century Schoolbook" panose="02040604050505020304" pitchFamily="18" charset="0"/>
              </a:rPr>
              <a:t> </a:t>
            </a:r>
            <a:r>
              <a:rPr lang="de-DE" sz="1700" b="1" kern="0" dirty="0">
                <a:solidFill>
                  <a:srgbClr val="FF0000"/>
                </a:solidFill>
                <a:latin typeface="Century Schoolbook" panose="02040604050505020304" pitchFamily="18" charset="0"/>
              </a:rPr>
              <a:t>darf</a:t>
            </a:r>
            <a:r>
              <a:rPr lang="de-DE" sz="1700" kern="0" dirty="0">
                <a:latin typeface="Century Schoolbook" panose="02040604050505020304" pitchFamily="18" charset="0"/>
              </a:rPr>
              <a:t> innerhalb einer </a:t>
            </a:r>
            <a:r>
              <a:rPr lang="de-DE" sz="1700" b="1" kern="0" dirty="0">
                <a:solidFill>
                  <a:srgbClr val="FF0000"/>
                </a:solidFill>
                <a:latin typeface="Century Schoolbook" panose="02040604050505020304" pitchFamily="18" charset="0"/>
              </a:rPr>
              <a:t>Frist von 2 Jahren</a:t>
            </a:r>
            <a:r>
              <a:rPr lang="de-DE" sz="1700" kern="0" dirty="0">
                <a:latin typeface="Century Schoolbook" panose="02040604050505020304" pitchFamily="18" charset="0"/>
              </a:rPr>
              <a:t> ab Rechtskraft der Revision jedoch </a:t>
            </a:r>
            <a:r>
              <a:rPr lang="de-DE" sz="1700" b="1" kern="0" dirty="0">
                <a:solidFill>
                  <a:srgbClr val="FF0000"/>
                </a:solidFill>
                <a:latin typeface="Century Schoolbook" panose="02040604050505020304" pitchFamily="18" charset="0"/>
              </a:rPr>
              <a:t>nicht</a:t>
            </a:r>
            <a:r>
              <a:rPr lang="de-DE" sz="1700" kern="0" dirty="0">
                <a:latin typeface="Century Schoolbook" panose="02040604050505020304" pitchFamily="18" charset="0"/>
              </a:rPr>
              <a:t> </a:t>
            </a:r>
            <a:r>
              <a:rPr lang="de-DE" sz="1700" b="1" kern="0" dirty="0">
                <a:solidFill>
                  <a:srgbClr val="FF0000"/>
                </a:solidFill>
                <a:latin typeface="Century Schoolbook" panose="02040604050505020304" pitchFamily="18" charset="0"/>
              </a:rPr>
              <a:t>eingeleitet</a:t>
            </a:r>
            <a:r>
              <a:rPr lang="de-DE" sz="1700" kern="0" dirty="0">
                <a:latin typeface="Century Schoolbook" panose="02040604050505020304" pitchFamily="18" charset="0"/>
              </a:rPr>
              <a:t> werden. Davon ausgenommen sind die </a:t>
            </a:r>
            <a:r>
              <a:rPr lang="de-DE" sz="1700" u="sng" kern="0" dirty="0">
                <a:latin typeface="Century Schoolbook" panose="02040604050505020304" pitchFamily="18" charset="0"/>
              </a:rPr>
              <a:t>Erlassung eines räumlichen Leitbildes </a:t>
            </a:r>
            <a:r>
              <a:rPr lang="de-DE" sz="1700" kern="0" dirty="0">
                <a:latin typeface="Century Schoolbook" panose="02040604050505020304" pitchFamily="18" charset="0"/>
              </a:rPr>
              <a:t>sowie Änderungen, die aufgrund einer </a:t>
            </a:r>
            <a:r>
              <a:rPr lang="de-DE" sz="1700" u="sng" kern="0" dirty="0">
                <a:latin typeface="Century Schoolbook" panose="02040604050505020304" pitchFamily="18" charset="0"/>
              </a:rPr>
              <a:t>im ausschließlichen öffentlichen Interesse gelegenen Betriebsansiedelung</a:t>
            </a:r>
            <a:r>
              <a:rPr lang="de-DE" sz="1700" kern="0" dirty="0">
                <a:latin typeface="Century Schoolbook" panose="02040604050505020304" pitchFamily="18" charset="0"/>
              </a:rPr>
              <a:t> oder zur </a:t>
            </a:r>
            <a:r>
              <a:rPr lang="de-DE" sz="1700" u="sng" kern="0" dirty="0">
                <a:latin typeface="Century Schoolbook" panose="02040604050505020304" pitchFamily="18" charset="0"/>
              </a:rPr>
              <a:t>Errichtung von öffentlichen Einrichtungen und Anlagen</a:t>
            </a:r>
            <a:r>
              <a:rPr lang="de-DE" sz="1700" kern="0" dirty="0">
                <a:latin typeface="Century Schoolbook" panose="02040604050505020304" pitchFamily="18" charset="0"/>
              </a:rPr>
              <a:t> erforderlich sind.“</a:t>
            </a:r>
            <a:endParaRPr lang="de-AT" sz="1700" kern="0" dirty="0">
              <a:latin typeface="Century Schoolbook" panose="02040604050505020304" pitchFamily="18" charset="0"/>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92893" y="120728"/>
            <a:ext cx="8255000" cy="695780"/>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Geänderte Planungsvoraussetztungen</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157609" y="74135"/>
            <a:ext cx="2921418" cy="695780"/>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2544411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92893" y="587435"/>
            <a:ext cx="8516343" cy="5976866"/>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indent="0">
              <a:lnSpc>
                <a:spcPct val="90000"/>
              </a:lnSpc>
              <a:buNone/>
            </a:pPr>
            <a:endParaRPr lang="de-DE" altLang="de-DE" sz="600" dirty="0">
              <a:solidFill>
                <a:srgbClr val="002060"/>
              </a:solidFill>
            </a:endParaRPr>
          </a:p>
          <a:p>
            <a:pPr algn="just">
              <a:lnSpc>
                <a:spcPct val="90000"/>
              </a:lnSpc>
              <a:buClr>
                <a:srgbClr val="6A6432"/>
              </a:buClr>
            </a:pPr>
            <a:r>
              <a:rPr lang="de-DE" altLang="de-DE" sz="1700" kern="0" dirty="0">
                <a:latin typeface="Century Schoolbook" panose="02040604050505020304" pitchFamily="18" charset="0"/>
              </a:rPr>
              <a:t>Eine </a:t>
            </a:r>
            <a:r>
              <a:rPr lang="de-DE" altLang="de-DE" sz="1700" b="1" kern="0" dirty="0">
                <a:solidFill>
                  <a:srgbClr val="FF0000"/>
                </a:solidFill>
                <a:latin typeface="Century Schoolbook" panose="02040604050505020304" pitchFamily="18" charset="0"/>
              </a:rPr>
              <a:t>wesentlichen Änderung der Planungsvoraussetzungen </a:t>
            </a:r>
            <a:r>
              <a:rPr lang="de-DE" altLang="de-DE" sz="1700" kern="0" dirty="0">
                <a:latin typeface="Century Schoolbook" panose="02040604050505020304" pitchFamily="18" charset="0"/>
              </a:rPr>
              <a:t>liegt noch nicht deshalb vor, weil neue Tatsachen punktuell neue Zielsetzungen rechtfertigen, sondern erst dann, wenn sie erlauben, </a:t>
            </a:r>
            <a:r>
              <a:rPr lang="de-DE" altLang="de-DE" sz="1700" b="1" kern="0" dirty="0">
                <a:latin typeface="Century Schoolbook" panose="02040604050505020304" pitchFamily="18" charset="0"/>
              </a:rPr>
              <a:t>neue Ziele </a:t>
            </a:r>
            <a:r>
              <a:rPr lang="de-DE" altLang="de-DE" sz="1700" b="1" u="sng" kern="0" dirty="0">
                <a:latin typeface="Century Schoolbook" panose="02040604050505020304" pitchFamily="18" charset="0"/>
              </a:rPr>
              <a:t>allgemeiner</a:t>
            </a:r>
            <a:r>
              <a:rPr lang="de-DE" altLang="de-DE" sz="1700" b="1" kern="0" dirty="0">
                <a:latin typeface="Century Schoolbook" panose="02040604050505020304" pitchFamily="18" charset="0"/>
              </a:rPr>
              <a:t> Art anzustreben </a:t>
            </a:r>
            <a:r>
              <a:rPr lang="de-DE" altLang="de-DE" sz="1500" kern="0" dirty="0">
                <a:latin typeface="Century Schoolbook" panose="02040604050505020304" pitchFamily="18" charset="0"/>
              </a:rPr>
              <a:t>(VfGH 01.07.1994, V 152/93; 05.03.1996, V 166/95)</a:t>
            </a:r>
            <a:r>
              <a:rPr lang="de-DE" altLang="de-DE" sz="1700" kern="0" dirty="0">
                <a:latin typeface="Century Schoolbook" panose="02040604050505020304" pitchFamily="18" charset="0"/>
              </a:rPr>
              <a:t>.</a:t>
            </a:r>
          </a:p>
          <a:p>
            <a:pPr marL="0" indent="0" algn="just">
              <a:lnSpc>
                <a:spcPct val="90000"/>
              </a:lnSpc>
              <a:buClr>
                <a:srgbClr val="6A6432"/>
              </a:buClr>
              <a:buNone/>
            </a:pPr>
            <a:endParaRPr lang="de-DE" altLang="de-DE" sz="1700" kern="0" dirty="0">
              <a:latin typeface="Century Schoolbook" panose="02040604050505020304" pitchFamily="18" charset="0"/>
            </a:endParaRPr>
          </a:p>
          <a:p>
            <a:pPr algn="just">
              <a:lnSpc>
                <a:spcPct val="90000"/>
              </a:lnSpc>
              <a:buClr>
                <a:srgbClr val="6A6432"/>
              </a:buClr>
            </a:pP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Das Gesetz verleiht einem Raumordnungsplan im </a:t>
            </a:r>
            <a:r>
              <a:rPr lang="de-AT" sz="1700" b="1" dirty="0">
                <a:effectLst/>
                <a:latin typeface="Century Schoolbook" panose="02040604050505020304" pitchFamily="18" charset="0"/>
                <a:ea typeface="Times New Roman" panose="02020603050405020304" pitchFamily="18" charset="0"/>
                <a:cs typeface="Century Schoolbook" panose="02040604050505020304" pitchFamily="18" charset="0"/>
              </a:rPr>
              <a:t>Interesse der Rechtssicherheit</a:t>
            </a: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 grundsätzlich </a:t>
            </a:r>
            <a:r>
              <a:rPr lang="de-AT" sz="1700" b="1" dirty="0">
                <a:solidFill>
                  <a:srgbClr val="FF0000"/>
                </a:solidFill>
                <a:effectLst/>
                <a:latin typeface="Century Schoolbook" panose="02040604050505020304" pitchFamily="18" charset="0"/>
                <a:ea typeface="Times New Roman" panose="02020603050405020304" pitchFamily="18" charset="0"/>
                <a:cs typeface="Century Schoolbook" panose="02040604050505020304" pitchFamily="18" charset="0"/>
              </a:rPr>
              <a:t>erhöhte Bestandskraft</a:t>
            </a:r>
            <a:r>
              <a:rPr lang="de-AT" sz="1700" dirty="0">
                <a:solidFill>
                  <a:srgbClr val="FF0000"/>
                </a:solidFill>
                <a:effectLst/>
                <a:latin typeface="Century Schoolbook" panose="02040604050505020304" pitchFamily="18" charset="0"/>
                <a:ea typeface="Times New Roman" panose="02020603050405020304" pitchFamily="18" charset="0"/>
                <a:cs typeface="Century Schoolbook" panose="02040604050505020304" pitchFamily="18" charset="0"/>
              </a:rPr>
              <a:t> </a:t>
            </a: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sym typeface="Wingdings" panose="05000000000000000000" pitchFamily="2" charset="2"/>
              </a:rPr>
              <a:t> </a:t>
            </a: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eine Änderung ist nur unter bestimmt umschriebenen Voraussetzungen gestattet </a:t>
            </a:r>
            <a:r>
              <a:rPr lang="de-AT" sz="1500" dirty="0">
                <a:effectLst/>
                <a:latin typeface="Century Schoolbook" panose="02040604050505020304" pitchFamily="18" charset="0"/>
                <a:ea typeface="Times New Roman" panose="02020603050405020304" pitchFamily="18" charset="0"/>
                <a:cs typeface="Century Schoolbook" panose="02040604050505020304" pitchFamily="18" charset="0"/>
              </a:rPr>
              <a:t>(VfGH 05.03.1996, V 166/95)</a:t>
            </a: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a:t>
            </a:r>
          </a:p>
          <a:p>
            <a:pPr marL="0" indent="0" algn="just">
              <a:lnSpc>
                <a:spcPct val="90000"/>
              </a:lnSpc>
              <a:buClr>
                <a:srgbClr val="6A6432"/>
              </a:buClr>
              <a:buNone/>
            </a:pPr>
            <a:endPar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endParaRPr>
          </a:p>
          <a:p>
            <a:pPr algn="just">
              <a:lnSpc>
                <a:spcPct val="90000"/>
              </a:lnSpc>
              <a:buClr>
                <a:srgbClr val="6A6432"/>
              </a:buClr>
            </a:pP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Der Verordnungsgeber hat bei seiner Planung den </a:t>
            </a:r>
            <a:r>
              <a:rPr lang="de-AT" sz="1700" b="1" dirty="0">
                <a:effectLst/>
                <a:latin typeface="Century Schoolbook" panose="02040604050505020304" pitchFamily="18" charset="0"/>
                <a:ea typeface="Times New Roman" panose="02020603050405020304" pitchFamily="18" charset="0"/>
                <a:cs typeface="Century Schoolbook" panose="02040604050505020304" pitchFamily="18" charset="0"/>
              </a:rPr>
              <a:t>vorhanden (rechtmäßigen) Bestand zu berücksichtigen</a:t>
            </a: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 </a:t>
            </a:r>
            <a:r>
              <a:rPr lang="de-AT" sz="1500" dirty="0">
                <a:effectLst/>
                <a:latin typeface="Century Schoolbook" panose="02040604050505020304" pitchFamily="18" charset="0"/>
                <a:ea typeface="Times New Roman" panose="02020603050405020304" pitchFamily="18" charset="0"/>
                <a:cs typeface="Century Schoolbook" panose="02040604050505020304" pitchFamily="18" charset="0"/>
              </a:rPr>
              <a:t>(VfGH 01.10.1992, V318/91)</a:t>
            </a: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 </a:t>
            </a:r>
          </a:p>
          <a:p>
            <a:pPr algn="just">
              <a:lnSpc>
                <a:spcPct val="90000"/>
              </a:lnSpc>
              <a:buClr>
                <a:srgbClr val="6A6432"/>
              </a:buClr>
            </a:pPr>
            <a:endParaRPr lang="de-AT" sz="1700" dirty="0">
              <a:latin typeface="Century Schoolbook" panose="02040604050505020304" pitchFamily="18" charset="0"/>
              <a:ea typeface="Times New Roman" panose="02020603050405020304" pitchFamily="18" charset="0"/>
              <a:cs typeface="Century Schoolbook" panose="02040604050505020304" pitchFamily="18" charset="0"/>
            </a:endParaRPr>
          </a:p>
          <a:p>
            <a:pPr algn="just">
              <a:lnSpc>
                <a:spcPct val="90000"/>
              </a:lnSpc>
              <a:buClr>
                <a:srgbClr val="6A6432"/>
              </a:buClr>
            </a:pP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Nach der Judikatur des VfGH verhindert aber auch der Umstand, dass ein Gebiet bereits teilweise verbaut ist, </a:t>
            </a:r>
            <a:r>
              <a:rPr lang="de-AT" sz="1700" u="sng" dirty="0">
                <a:effectLst/>
                <a:latin typeface="Century Schoolbook" panose="02040604050505020304" pitchFamily="18" charset="0"/>
                <a:ea typeface="Times New Roman" panose="02020603050405020304" pitchFamily="18" charset="0"/>
                <a:cs typeface="Century Schoolbook" panose="02040604050505020304" pitchFamily="18" charset="0"/>
              </a:rPr>
              <a:t>nicht</a:t>
            </a: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 eine </a:t>
            </a:r>
            <a:r>
              <a:rPr lang="de-AT" sz="1700" b="1" dirty="0">
                <a:effectLst/>
                <a:latin typeface="Century Schoolbook" panose="02040604050505020304" pitchFamily="18" charset="0"/>
                <a:ea typeface="Times New Roman" panose="02020603050405020304" pitchFamily="18" charset="0"/>
                <a:cs typeface="Century Schoolbook" panose="02040604050505020304" pitchFamily="18" charset="0"/>
              </a:rPr>
              <a:t>Änderung des Planungswillens</a:t>
            </a: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a:t>
            </a:r>
          </a:p>
          <a:p>
            <a:pPr marL="0" indent="0" algn="just">
              <a:lnSpc>
                <a:spcPct val="90000"/>
              </a:lnSpc>
              <a:buClr>
                <a:srgbClr val="6A6432"/>
              </a:buClr>
              <a:buNone/>
            </a:pPr>
            <a:endPar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endParaRPr>
          </a:p>
          <a:p>
            <a:pPr marL="447675" indent="0" algn="just">
              <a:lnSpc>
                <a:spcPct val="90000"/>
              </a:lnSpc>
              <a:buClr>
                <a:srgbClr val="6A6432"/>
              </a:buClr>
              <a:buNone/>
            </a:pPr>
            <a:r>
              <a:rPr lang="de-DE" sz="1700" u="sng" dirty="0">
                <a:effectLst/>
                <a:latin typeface="Century Schoolbook" panose="02040604050505020304" pitchFamily="18" charset="0"/>
                <a:ea typeface="Times New Roman" panose="02020603050405020304" pitchFamily="18" charset="0"/>
                <a:cs typeface="Century Schoolbook" panose="02040604050505020304" pitchFamily="18" charset="0"/>
              </a:rPr>
              <a:t>Im Gegenteil</a:t>
            </a:r>
            <a:r>
              <a:rPr lang="de-DE" sz="1700" dirty="0">
                <a:effectLst/>
                <a:latin typeface="Century Schoolbook" panose="02040604050505020304" pitchFamily="18" charset="0"/>
                <a:ea typeface="Times New Roman" panose="02020603050405020304" pitchFamily="18" charset="0"/>
                <a:cs typeface="Century Schoolbook" panose="02040604050505020304" pitchFamily="18" charset="0"/>
              </a:rPr>
              <a:t>: wenn es die </a:t>
            </a:r>
            <a:r>
              <a:rPr lang="de-DE" sz="1700" b="1" dirty="0">
                <a:effectLst/>
                <a:latin typeface="Century Schoolbook" panose="02040604050505020304" pitchFamily="18" charset="0"/>
                <a:ea typeface="Times New Roman" panose="02020603050405020304" pitchFamily="18" charset="0"/>
                <a:cs typeface="Century Schoolbook" panose="02040604050505020304" pitchFamily="18" charset="0"/>
              </a:rPr>
              <a:t>räumlich funktionellen Erfordernisse </a:t>
            </a:r>
            <a:r>
              <a:rPr lang="de-DE" sz="1700" dirty="0">
                <a:effectLst/>
                <a:latin typeface="Century Schoolbook" panose="02040604050505020304" pitchFamily="18" charset="0"/>
                <a:ea typeface="Times New Roman" panose="02020603050405020304" pitchFamily="18" charset="0"/>
                <a:cs typeface="Century Schoolbook" panose="02040604050505020304" pitchFamily="18" charset="0"/>
              </a:rPr>
              <a:t>und eine den </a:t>
            </a:r>
            <a:r>
              <a:rPr lang="de-DE" sz="1700" b="1" dirty="0">
                <a:effectLst/>
                <a:latin typeface="Century Schoolbook" panose="02040604050505020304" pitchFamily="18" charset="0"/>
                <a:ea typeface="Times New Roman" panose="02020603050405020304" pitchFamily="18" charset="0"/>
                <a:cs typeface="Century Schoolbook" panose="02040604050505020304" pitchFamily="18" charset="0"/>
              </a:rPr>
              <a:t>gesellschaftlich lebensbedingten Erfordernissen </a:t>
            </a:r>
            <a:r>
              <a:rPr lang="de-DE" sz="1700" dirty="0">
                <a:effectLst/>
                <a:latin typeface="Century Schoolbook" panose="02040604050505020304" pitchFamily="18" charset="0"/>
                <a:ea typeface="Times New Roman" panose="02020603050405020304" pitchFamily="18" charset="0"/>
                <a:cs typeface="Century Schoolbook" panose="02040604050505020304" pitchFamily="18" charset="0"/>
              </a:rPr>
              <a:t>entsprechende Verteilung der wohnenden und arbeitenden Bevölkerung sowie Gesichtspunkte der Beeinträchtigung der Bevölkerung verlangen, ist der Verordnungsgeber sogar verpflichtet, dies zu tun </a:t>
            </a:r>
            <a:r>
              <a:rPr lang="de-DE" sz="1500" dirty="0">
                <a:effectLst/>
                <a:latin typeface="Century Schoolbook" panose="02040604050505020304" pitchFamily="18" charset="0"/>
                <a:ea typeface="Times New Roman" panose="02020603050405020304" pitchFamily="18" charset="0"/>
                <a:cs typeface="Century Schoolbook" panose="02040604050505020304" pitchFamily="18" charset="0"/>
              </a:rPr>
              <a:t>(VfGH 06.03.1072, B291/71)</a:t>
            </a:r>
            <a:r>
              <a:rPr lang="de-DE" sz="1700" dirty="0">
                <a:effectLst/>
                <a:latin typeface="Century Schoolbook" panose="02040604050505020304" pitchFamily="18" charset="0"/>
                <a:ea typeface="Times New Roman" panose="02020603050405020304" pitchFamily="18" charset="0"/>
                <a:cs typeface="Century Schoolbook" panose="02040604050505020304" pitchFamily="18" charset="0"/>
              </a:rPr>
              <a:t>.</a:t>
            </a:r>
            <a:endPar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endParaRPr>
          </a:p>
          <a:p>
            <a:pPr algn="just">
              <a:lnSpc>
                <a:spcPct val="90000"/>
              </a:lnSpc>
              <a:buClr>
                <a:srgbClr val="6A6432"/>
              </a:buClr>
            </a:pPr>
            <a:endParaRPr lang="de-AT" sz="1800" dirty="0">
              <a:effectLst/>
              <a:latin typeface="Century Schoolbook" panose="02040604050505020304" pitchFamily="18" charset="0"/>
              <a:ea typeface="Times New Roman" panose="02020603050405020304" pitchFamily="18" charset="0"/>
              <a:cs typeface="Century Schoolbook" panose="02040604050505020304" pitchFamily="18" charset="0"/>
            </a:endParaRPr>
          </a:p>
          <a:p>
            <a:pPr algn="just">
              <a:lnSpc>
                <a:spcPct val="90000"/>
              </a:lnSpc>
              <a:buClr>
                <a:srgbClr val="6A6432"/>
              </a:buClr>
            </a:pPr>
            <a:endParaRPr lang="de-AT" sz="1950" i="1" kern="0" dirty="0"/>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92893" y="74134"/>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Geänderte Planungsvoraussetztungen</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108969" y="74134"/>
            <a:ext cx="2970057" cy="707365"/>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156378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92893" y="1100737"/>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indent="0">
              <a:lnSpc>
                <a:spcPct val="90000"/>
              </a:lnSpc>
              <a:buNone/>
            </a:pPr>
            <a:endParaRPr lang="de-DE" altLang="de-DE" sz="600" dirty="0">
              <a:solidFill>
                <a:srgbClr val="002060"/>
              </a:solidFill>
            </a:endParaRPr>
          </a:p>
          <a:p>
            <a:pPr algn="just">
              <a:lnSpc>
                <a:spcPct val="90000"/>
              </a:lnSpc>
              <a:buClr>
                <a:srgbClr val="6A6432"/>
              </a:buClr>
            </a:pPr>
            <a:r>
              <a:rPr lang="de-DE" altLang="de-DE" sz="1700" kern="0" dirty="0">
                <a:latin typeface="Century Schoolbook" panose="02040604050505020304" pitchFamily="18" charset="0"/>
              </a:rPr>
              <a:t>Jeder </a:t>
            </a:r>
            <a:r>
              <a:rPr lang="de-DE" altLang="de-DE" sz="1700" b="1" kern="0" dirty="0">
                <a:latin typeface="Century Schoolbook" panose="02040604050505020304" pitchFamily="18" charset="0"/>
              </a:rPr>
              <a:t>Änderung des Flächenwidmungsplans hat </a:t>
            </a:r>
            <a:r>
              <a:rPr lang="de-DE" altLang="de-DE" sz="1700" kern="0" dirty="0">
                <a:latin typeface="Century Schoolbook" panose="02040604050505020304" pitchFamily="18" charset="0"/>
              </a:rPr>
              <a:t>eine </a:t>
            </a:r>
            <a:r>
              <a:rPr lang="de-DE" altLang="de-DE" sz="1700" b="1" u="sng" kern="0" dirty="0">
                <a:latin typeface="Century Schoolbook" panose="02040604050505020304" pitchFamily="18" charset="0"/>
              </a:rPr>
              <a:t>umfangreiche </a:t>
            </a:r>
            <a:r>
              <a:rPr lang="de-DE" altLang="de-DE" sz="1700" b="1" kern="0" dirty="0">
                <a:solidFill>
                  <a:srgbClr val="FF0000"/>
                </a:solidFill>
                <a:latin typeface="Century Schoolbook" panose="02040604050505020304" pitchFamily="18" charset="0"/>
              </a:rPr>
              <a:t>Grundlagenforschung</a:t>
            </a:r>
            <a:r>
              <a:rPr lang="de-DE" altLang="de-DE" sz="1700" b="1" kern="0" dirty="0">
                <a:latin typeface="Century Schoolbook" panose="02040604050505020304" pitchFamily="18" charset="0"/>
              </a:rPr>
              <a:t> </a:t>
            </a:r>
            <a:r>
              <a:rPr lang="de-DE" altLang="de-DE" sz="1700" kern="0" dirty="0">
                <a:latin typeface="Century Schoolbook" panose="02040604050505020304" pitchFamily="18" charset="0"/>
              </a:rPr>
              <a:t>vorauszugehen, um eine ausreichende Entscheidungsgrundlage zu beschaffen </a:t>
            </a:r>
            <a:r>
              <a:rPr lang="de-DE" altLang="de-DE" sz="1500" kern="0" dirty="0">
                <a:latin typeface="Century Schoolbook" panose="02040604050505020304" pitchFamily="18" charset="0"/>
              </a:rPr>
              <a:t>(VfGH 02.03.2000, V60/98)</a:t>
            </a:r>
            <a:r>
              <a:rPr lang="de-DE" altLang="de-DE" sz="1700" kern="0" dirty="0">
                <a:latin typeface="Century Schoolbook" panose="02040604050505020304" pitchFamily="18" charset="0"/>
              </a:rPr>
              <a:t>. </a:t>
            </a:r>
          </a:p>
          <a:p>
            <a:pPr algn="just">
              <a:lnSpc>
                <a:spcPct val="90000"/>
              </a:lnSpc>
              <a:buClr>
                <a:srgbClr val="6A6432"/>
              </a:buClr>
            </a:pPr>
            <a:endParaRPr lang="de-DE" altLang="de-DE" sz="1700" kern="0" dirty="0">
              <a:latin typeface="Century Schoolbook" panose="02040604050505020304" pitchFamily="18" charset="0"/>
            </a:endParaRPr>
          </a:p>
          <a:p>
            <a:pPr algn="just">
              <a:lnSpc>
                <a:spcPct val="90000"/>
              </a:lnSpc>
              <a:buClr>
                <a:srgbClr val="6A6432"/>
              </a:buClr>
            </a:pPr>
            <a:r>
              <a:rPr lang="de-DE" altLang="de-DE" sz="1700" kern="0" dirty="0">
                <a:latin typeface="Century Schoolbook" panose="02040604050505020304" pitchFamily="18" charset="0"/>
              </a:rPr>
              <a:t>Daraus ergibt sich die </a:t>
            </a:r>
            <a:r>
              <a:rPr lang="de-DE" altLang="de-DE" sz="1700" b="1" kern="0" dirty="0">
                <a:latin typeface="Century Schoolbook" panose="02040604050505020304" pitchFamily="18" charset="0"/>
              </a:rPr>
              <a:t>Verpflichtung </a:t>
            </a:r>
            <a:r>
              <a:rPr lang="de-DE" altLang="de-DE" sz="1700" kern="0" dirty="0">
                <a:latin typeface="Century Schoolbook" panose="02040604050505020304" pitchFamily="18" charset="0"/>
              </a:rPr>
              <a:t>die für eine bestimmte Nutzung </a:t>
            </a:r>
            <a:r>
              <a:rPr lang="de-DE" altLang="de-DE" sz="1700" i="1" kern="0" dirty="0">
                <a:latin typeface="Century Schoolbook" panose="02040604050505020304" pitchFamily="18" charset="0"/>
              </a:rPr>
              <a:t>maßgeblichen natürlichen, wirtschaftlichen, sozialen und kulturellen Voraussetzungen erforschen zu lassen </a:t>
            </a:r>
            <a:r>
              <a:rPr lang="de-DE" altLang="de-DE" sz="1700" kern="0" dirty="0">
                <a:latin typeface="Century Schoolbook" panose="02040604050505020304" pitchFamily="18" charset="0"/>
              </a:rPr>
              <a:t>und die Ergebnisse dieser Erforschung auch festzuhalten </a:t>
            </a:r>
            <a:r>
              <a:rPr lang="de-DE" altLang="de-DE" sz="1500" kern="0" dirty="0">
                <a:latin typeface="Century Schoolbook" panose="02040604050505020304" pitchFamily="18" charset="0"/>
              </a:rPr>
              <a:t>(VfGH 11.12.1991, V166/91)</a:t>
            </a:r>
            <a:r>
              <a:rPr lang="de-DE" altLang="de-DE" sz="1700" kern="0" dirty="0">
                <a:latin typeface="Century Schoolbook" panose="02040604050505020304" pitchFamily="18" charset="0"/>
              </a:rPr>
              <a:t>.</a:t>
            </a:r>
          </a:p>
          <a:p>
            <a:pPr marL="0" indent="0" algn="just">
              <a:lnSpc>
                <a:spcPct val="90000"/>
              </a:lnSpc>
              <a:buClr>
                <a:srgbClr val="6A6432"/>
              </a:buClr>
              <a:buNone/>
            </a:pPr>
            <a:endParaRPr lang="de-DE" altLang="de-DE" sz="1700" kern="0" dirty="0">
              <a:latin typeface="Century Schoolbook" panose="02040604050505020304" pitchFamily="18" charset="0"/>
            </a:endParaRPr>
          </a:p>
          <a:p>
            <a:pPr algn="just">
              <a:lnSpc>
                <a:spcPct val="90000"/>
              </a:lnSpc>
              <a:buClr>
                <a:srgbClr val="6A6432"/>
              </a:buClr>
            </a:pP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Bei der </a:t>
            </a:r>
            <a:r>
              <a:rPr lang="de-AT" sz="1700" b="1" dirty="0">
                <a:effectLst/>
                <a:latin typeface="Century Schoolbook" panose="02040604050505020304" pitchFamily="18" charset="0"/>
                <a:ea typeface="Times New Roman" panose="02020603050405020304" pitchFamily="18" charset="0"/>
                <a:cs typeface="Century Schoolbook" panose="02040604050505020304" pitchFamily="18" charset="0"/>
              </a:rPr>
              <a:t>Auswahl der Grundstücke</a:t>
            </a: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 für eine Umwidmung ist anhand von </a:t>
            </a:r>
            <a:r>
              <a:rPr lang="de-AT" sz="1700" b="1" u="sng" dirty="0">
                <a:effectLst/>
                <a:latin typeface="Century Schoolbook" panose="02040604050505020304" pitchFamily="18" charset="0"/>
                <a:ea typeface="Times New Roman" panose="02020603050405020304" pitchFamily="18" charset="0"/>
                <a:cs typeface="Century Schoolbook" panose="02040604050505020304" pitchFamily="18" charset="0"/>
              </a:rPr>
              <a:t>sachlichen Kriterien</a:t>
            </a: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 unter Zugrundelegung der konkreten örtlichen Situation und den Aspekten einer zu befürchtenden Störung im Rahmen einer </a:t>
            </a:r>
            <a:r>
              <a:rPr lang="de-AT" sz="1700" b="1" u="sng" dirty="0">
                <a:effectLst/>
                <a:latin typeface="Century Schoolbook" panose="02040604050505020304" pitchFamily="18" charset="0"/>
                <a:ea typeface="Times New Roman" panose="02020603050405020304" pitchFamily="18" charset="0"/>
                <a:cs typeface="Century Schoolbook" panose="02040604050505020304" pitchFamily="18" charset="0"/>
              </a:rPr>
              <a:t>Interessenabwägung</a:t>
            </a: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 vorzugehen </a:t>
            </a:r>
            <a:r>
              <a:rPr lang="de-AT" sz="1500" dirty="0">
                <a:effectLst/>
                <a:latin typeface="Century Schoolbook" panose="02040604050505020304" pitchFamily="18" charset="0"/>
                <a:ea typeface="Times New Roman" panose="02020603050405020304" pitchFamily="18" charset="0"/>
                <a:cs typeface="Century Schoolbook" panose="02040604050505020304" pitchFamily="18" charset="0"/>
              </a:rPr>
              <a:t>(VfGH 03.12.1992, V239/91; VwGH 16.12.2002, 2000/06/0207)</a:t>
            </a: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 </a:t>
            </a:r>
          </a:p>
          <a:p>
            <a:pPr algn="just">
              <a:lnSpc>
                <a:spcPct val="90000"/>
              </a:lnSpc>
              <a:buClr>
                <a:srgbClr val="6A6432"/>
              </a:buClr>
            </a:pPr>
            <a:endParaRPr lang="de-AT" sz="1700" dirty="0">
              <a:latin typeface="Century Schoolbook" panose="02040604050505020304" pitchFamily="18" charset="0"/>
              <a:ea typeface="Times New Roman" panose="02020603050405020304" pitchFamily="18" charset="0"/>
              <a:cs typeface="Century Schoolbook" panose="02040604050505020304" pitchFamily="18" charset="0"/>
            </a:endParaRPr>
          </a:p>
          <a:p>
            <a:pPr marL="447675" indent="-447675" algn="just">
              <a:lnSpc>
                <a:spcPct val="90000"/>
              </a:lnSpc>
              <a:buClr>
                <a:srgbClr val="6A6432"/>
              </a:buClr>
              <a:buNone/>
            </a:pP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	Daraus folgt, dass die für den Grundeigentümer </a:t>
            </a:r>
            <a:r>
              <a:rPr lang="de-AT" sz="1700" b="1" dirty="0">
                <a:effectLst/>
                <a:latin typeface="Century Schoolbook" panose="02040604050505020304" pitchFamily="18" charset="0"/>
                <a:ea typeface="Times New Roman" panose="02020603050405020304" pitchFamily="18" charset="0"/>
                <a:cs typeface="Century Schoolbook" panose="02040604050505020304" pitchFamily="18" charset="0"/>
              </a:rPr>
              <a:t>einhergehende Beeinträchtigung seiner Nutzungsmöglichkeiten </a:t>
            </a: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und (auch wirtschaftlichen) Nutzungsinteressen bei der Umwidmung </a:t>
            </a:r>
            <a:r>
              <a:rPr lang="de-AT" sz="1700" b="1" dirty="0">
                <a:effectLst/>
                <a:latin typeface="Century Schoolbook" panose="02040604050505020304" pitchFamily="18" charset="0"/>
                <a:ea typeface="Times New Roman" panose="02020603050405020304" pitchFamily="18" charset="0"/>
                <a:cs typeface="Century Schoolbook" panose="02040604050505020304" pitchFamily="18" charset="0"/>
              </a:rPr>
              <a:t>nicht außer Betracht </a:t>
            </a: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bleiben darf.</a:t>
            </a:r>
          </a:p>
          <a:p>
            <a:pPr algn="just">
              <a:lnSpc>
                <a:spcPct val="90000"/>
              </a:lnSpc>
              <a:buClr>
                <a:srgbClr val="6A6432"/>
              </a:buClr>
            </a:pPr>
            <a:endPar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endParaRPr>
          </a:p>
          <a:p>
            <a:pPr algn="just">
              <a:lnSpc>
                <a:spcPct val="90000"/>
              </a:lnSpc>
              <a:buClr>
                <a:srgbClr val="6A6432"/>
              </a:buClr>
            </a:pPr>
            <a:endParaRPr lang="de-AT" sz="1700" dirty="0">
              <a:latin typeface="Century Schoolbook" panose="02040604050505020304" pitchFamily="18" charset="0"/>
              <a:ea typeface="Times New Roman" panose="02020603050405020304" pitchFamily="18" charset="0"/>
              <a:cs typeface="Century Schoolbook" panose="02040604050505020304" pitchFamily="18" charset="0"/>
            </a:endParaRPr>
          </a:p>
          <a:p>
            <a:pPr algn="just">
              <a:lnSpc>
                <a:spcPct val="90000"/>
              </a:lnSpc>
              <a:buClr>
                <a:srgbClr val="6A6432"/>
              </a:buClr>
            </a:pPr>
            <a:endParaRPr lang="de-AT" sz="1700" dirty="0">
              <a:latin typeface="Century Schoolbook" panose="02040604050505020304" pitchFamily="18" charset="0"/>
              <a:ea typeface="Times New Roman" panose="02020603050405020304" pitchFamily="18" charset="0"/>
              <a:cs typeface="Century Schoolbook" panose="02040604050505020304" pitchFamily="18" charset="0"/>
            </a:endParaRPr>
          </a:p>
          <a:p>
            <a:pPr algn="just">
              <a:lnSpc>
                <a:spcPct val="90000"/>
              </a:lnSpc>
              <a:buClr>
                <a:srgbClr val="6A6432"/>
              </a:buClr>
            </a:pPr>
            <a:endParaRPr lang="de-AT" sz="1950" i="1" kern="0" dirty="0"/>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376635" y="446037"/>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Geänderte Planungsvoraussetztungen</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108969" y="74134"/>
            <a:ext cx="2970057" cy="707365"/>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146280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92893" y="1100737"/>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indent="0">
              <a:lnSpc>
                <a:spcPct val="90000"/>
              </a:lnSpc>
              <a:buNone/>
            </a:pPr>
            <a:endParaRPr lang="de-DE" altLang="de-DE" sz="600" dirty="0">
              <a:solidFill>
                <a:srgbClr val="002060"/>
              </a:solidFill>
            </a:endParaRPr>
          </a:p>
          <a:p>
            <a:pPr algn="just">
              <a:lnSpc>
                <a:spcPct val="90000"/>
              </a:lnSpc>
              <a:buClr>
                <a:srgbClr val="6A6432"/>
              </a:buClr>
            </a:pPr>
            <a:r>
              <a:rPr lang="de-DE" altLang="de-DE" sz="1700" kern="0" dirty="0">
                <a:latin typeface="Century Schoolbook" panose="02040604050505020304" pitchFamily="18" charset="0"/>
              </a:rPr>
              <a:t>Um die </a:t>
            </a:r>
            <a:r>
              <a:rPr lang="de-DE" altLang="de-DE" sz="1700" b="1" kern="0" dirty="0">
                <a:latin typeface="Century Schoolbook" panose="02040604050505020304" pitchFamily="18" charset="0"/>
              </a:rPr>
              <a:t>Objektivität sicherzustellen</a:t>
            </a:r>
            <a:r>
              <a:rPr lang="de-DE" altLang="de-DE" sz="1700" kern="0" dirty="0">
                <a:latin typeface="Century Schoolbook" panose="02040604050505020304" pitchFamily="18" charset="0"/>
              </a:rPr>
              <a:t>, muss die Gemeinde eine Sachverständigenauswahl treffen und den Auftrag zum Entwurf samt Grundlagenforschung erteilen </a:t>
            </a:r>
            <a:r>
              <a:rPr lang="de-DE" altLang="de-DE" sz="1500" kern="0" dirty="0">
                <a:latin typeface="Century Schoolbook" panose="02040604050505020304" pitchFamily="18" charset="0"/>
              </a:rPr>
              <a:t>(VfGH 13.12.2005, V67/05)</a:t>
            </a:r>
            <a:r>
              <a:rPr lang="de-DE" altLang="de-DE" sz="1700" kern="0" dirty="0">
                <a:latin typeface="Century Schoolbook" panose="02040604050505020304" pitchFamily="18" charset="0"/>
              </a:rPr>
              <a:t>.</a:t>
            </a:r>
          </a:p>
          <a:p>
            <a:pPr algn="just">
              <a:lnSpc>
                <a:spcPct val="90000"/>
              </a:lnSpc>
              <a:buClr>
                <a:srgbClr val="6A6432"/>
              </a:buClr>
            </a:pPr>
            <a:endParaRPr lang="de-DE" altLang="de-DE" sz="1700" kern="0" dirty="0">
              <a:latin typeface="Century Schoolbook" panose="02040604050505020304" pitchFamily="18" charset="0"/>
            </a:endParaRPr>
          </a:p>
          <a:p>
            <a:pPr algn="just">
              <a:lnSpc>
                <a:spcPct val="90000"/>
              </a:lnSpc>
              <a:buClr>
                <a:srgbClr val="6A6432"/>
              </a:buClr>
            </a:pP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Sind die Gründe für die Umwidmung/Rückwidmung als raumordnungsrechtlich </a:t>
            </a:r>
            <a:r>
              <a:rPr lang="de-AT" sz="1700" b="1" dirty="0">
                <a:effectLst/>
                <a:latin typeface="Century Schoolbook" panose="02040604050505020304" pitchFamily="18" charset="0"/>
                <a:ea typeface="Times New Roman" panose="02020603050405020304" pitchFamily="18" charset="0"/>
                <a:cs typeface="Century Schoolbook" panose="02040604050505020304" pitchFamily="18" charset="0"/>
              </a:rPr>
              <a:t>zwingend </a:t>
            </a: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anzusehen, kann eine Interessenabwägung sogar ganz entfallen </a:t>
            </a:r>
            <a:r>
              <a:rPr lang="de-AT" sz="1500" dirty="0">
                <a:effectLst/>
                <a:latin typeface="Century Schoolbook" panose="02040604050505020304" pitchFamily="18" charset="0"/>
                <a:ea typeface="Times New Roman" panose="02020603050405020304" pitchFamily="18" charset="0"/>
                <a:cs typeface="Century Schoolbook" panose="02040604050505020304" pitchFamily="18" charset="0"/>
              </a:rPr>
              <a:t>(VfGH 09.12.2004, B 525/03)</a:t>
            </a: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 </a:t>
            </a:r>
          </a:p>
          <a:p>
            <a:pPr algn="just">
              <a:lnSpc>
                <a:spcPct val="90000"/>
              </a:lnSpc>
              <a:buClr>
                <a:srgbClr val="6A6432"/>
              </a:buClr>
            </a:pPr>
            <a:endPar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endParaRPr>
          </a:p>
          <a:p>
            <a:pPr algn="just">
              <a:lnSpc>
                <a:spcPct val="90000"/>
              </a:lnSpc>
              <a:buClr>
                <a:srgbClr val="6A6432"/>
              </a:buClr>
            </a:pPr>
            <a:endPar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endParaRPr>
          </a:p>
          <a:p>
            <a:pPr marL="0" indent="0" algn="just">
              <a:lnSpc>
                <a:spcPct val="90000"/>
              </a:lnSpc>
              <a:buClr>
                <a:srgbClr val="6A6432"/>
              </a:buClr>
              <a:buNone/>
            </a:pPr>
            <a:endParaRPr lang="de-AT" sz="1800" dirty="0">
              <a:effectLst/>
              <a:latin typeface="Century Schoolbook" panose="02040604050505020304" pitchFamily="18" charset="0"/>
              <a:ea typeface="Times New Roman" panose="02020603050405020304" pitchFamily="18" charset="0"/>
              <a:cs typeface="Century Schoolbook" panose="02040604050505020304" pitchFamily="18" charset="0"/>
            </a:endParaRPr>
          </a:p>
          <a:p>
            <a:pPr algn="just">
              <a:lnSpc>
                <a:spcPct val="90000"/>
              </a:lnSpc>
              <a:buClr>
                <a:srgbClr val="6A6432"/>
              </a:buClr>
            </a:pPr>
            <a:endParaRPr lang="de-AT" sz="1950" i="1" kern="0" dirty="0"/>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376635" y="446037"/>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Geänderte Planungsvoraussetztungen</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108969" y="74134"/>
            <a:ext cx="2970057" cy="707365"/>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1089326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92893" y="1100737"/>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indent="0">
              <a:lnSpc>
                <a:spcPct val="90000"/>
              </a:lnSpc>
              <a:buNone/>
            </a:pPr>
            <a:endParaRPr lang="de-DE" altLang="de-DE" sz="600" dirty="0">
              <a:solidFill>
                <a:srgbClr val="002060"/>
              </a:solidFill>
            </a:endParaRPr>
          </a:p>
          <a:p>
            <a:pPr algn="just">
              <a:lnSpc>
                <a:spcPct val="90000"/>
              </a:lnSpc>
              <a:buClr>
                <a:srgbClr val="6A6432"/>
              </a:buClr>
            </a:pPr>
            <a:endPar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endParaRPr>
          </a:p>
          <a:p>
            <a:pPr algn="just">
              <a:lnSpc>
                <a:spcPct val="90000"/>
              </a:lnSpc>
              <a:buClr>
                <a:srgbClr val="6A6432"/>
              </a:buClr>
            </a:pPr>
            <a:r>
              <a:rPr lang="de-AT" sz="1800" b="1" dirty="0">
                <a:latin typeface="Century Schoolbook" panose="02040604050505020304" pitchFamily="18" charset="0"/>
                <a:ea typeface="Times New Roman" panose="02020603050405020304" pitchFamily="18" charset="0"/>
                <a:cs typeface="Century Schoolbook" panose="02040604050505020304" pitchFamily="18" charset="0"/>
              </a:rPr>
              <a:t>Änderung ÖEK</a:t>
            </a:r>
          </a:p>
          <a:p>
            <a:pPr algn="just">
              <a:lnSpc>
                <a:spcPct val="90000"/>
              </a:lnSpc>
              <a:buClr>
                <a:srgbClr val="6A6432"/>
              </a:buClr>
            </a:pPr>
            <a:endParaRPr lang="de-AT" sz="1800" dirty="0">
              <a:latin typeface="Century Schoolbook" panose="02040604050505020304" pitchFamily="18" charset="0"/>
              <a:ea typeface="Times New Roman" panose="02020603050405020304" pitchFamily="18" charset="0"/>
              <a:cs typeface="Century Schoolbook" panose="02040604050505020304" pitchFamily="18" charset="0"/>
            </a:endParaRPr>
          </a:p>
          <a:p>
            <a:pPr marL="982663" algn="just">
              <a:lnSpc>
                <a:spcPct val="90000"/>
              </a:lnSpc>
              <a:buClr>
                <a:srgbClr val="6A6432"/>
              </a:buClr>
              <a:buFont typeface="Arial" panose="020B0604020202020204" pitchFamily="34" charset="0"/>
              <a:buChar char="•"/>
            </a:pPr>
            <a:r>
              <a:rPr lang="de-AT" sz="1800" b="1" dirty="0">
                <a:solidFill>
                  <a:srgbClr val="FF0000"/>
                </a:solidFill>
                <a:latin typeface="Century Schoolbook" panose="02040604050505020304" pitchFamily="18" charset="0"/>
                <a:ea typeface="Times New Roman" panose="02020603050405020304" pitchFamily="18" charset="0"/>
                <a:cs typeface="Century Schoolbook" panose="02040604050505020304" pitchFamily="18" charset="0"/>
              </a:rPr>
              <a:t>ÖEK</a:t>
            </a:r>
            <a:r>
              <a:rPr lang="de-AT" sz="1800" dirty="0">
                <a:latin typeface="Century Schoolbook" panose="02040604050505020304" pitchFamily="18" charset="0"/>
                <a:ea typeface="Times New Roman" panose="02020603050405020304" pitchFamily="18" charset="0"/>
                <a:cs typeface="Century Schoolbook" panose="02040604050505020304" pitchFamily="18" charset="0"/>
              </a:rPr>
              <a:t> kann frühestens 2 Jahre nach dessen Revision geändert werden</a:t>
            </a:r>
          </a:p>
          <a:p>
            <a:pPr marL="512763" indent="0" algn="just">
              <a:lnSpc>
                <a:spcPct val="90000"/>
              </a:lnSpc>
              <a:buClr>
                <a:srgbClr val="6A6432"/>
              </a:buClr>
              <a:buNone/>
            </a:pPr>
            <a:endParaRPr lang="de-AT" sz="1800" dirty="0">
              <a:latin typeface="Century Schoolbook" panose="02040604050505020304" pitchFamily="18" charset="0"/>
              <a:ea typeface="Times New Roman" panose="02020603050405020304" pitchFamily="18" charset="0"/>
              <a:cs typeface="Century Schoolbook" panose="02040604050505020304" pitchFamily="18" charset="0"/>
            </a:endParaRPr>
          </a:p>
          <a:p>
            <a:pPr marL="982663" algn="just">
              <a:lnSpc>
                <a:spcPct val="90000"/>
              </a:lnSpc>
              <a:buClr>
                <a:srgbClr val="6A6432"/>
              </a:buClr>
              <a:buFont typeface="Arial" panose="020B0604020202020204" pitchFamily="34" charset="0"/>
              <a:buChar char="•"/>
            </a:pPr>
            <a:r>
              <a:rPr lang="de-AT" sz="1800" dirty="0">
                <a:latin typeface="Century Schoolbook" panose="02040604050505020304" pitchFamily="18" charset="0"/>
                <a:ea typeface="Times New Roman" panose="02020603050405020304" pitchFamily="18" charset="0"/>
                <a:cs typeface="Century Schoolbook" panose="02040604050505020304" pitchFamily="18" charset="0"/>
              </a:rPr>
              <a:t>Ausnahmen</a:t>
            </a:r>
          </a:p>
          <a:p>
            <a:pPr marL="1420813" lvl="1" algn="just">
              <a:lnSpc>
                <a:spcPct val="90000"/>
              </a:lnSpc>
              <a:buClr>
                <a:srgbClr val="6A6432"/>
              </a:buClr>
              <a:buFont typeface="Arial" panose="020B0604020202020204" pitchFamily="34" charset="0"/>
              <a:buChar char="•"/>
            </a:pPr>
            <a:r>
              <a:rPr lang="de-AT" sz="1500" dirty="0">
                <a:latin typeface="Century Schoolbook" panose="02040604050505020304" pitchFamily="18" charset="0"/>
                <a:ea typeface="Times New Roman" panose="02020603050405020304" pitchFamily="18" charset="0"/>
                <a:cs typeface="Century Schoolbook" panose="02040604050505020304" pitchFamily="18" charset="0"/>
              </a:rPr>
              <a:t>Anpassungen an überörtliche Vorgaben</a:t>
            </a:r>
          </a:p>
          <a:p>
            <a:pPr marL="1420813" lvl="1" algn="just">
              <a:lnSpc>
                <a:spcPct val="90000"/>
              </a:lnSpc>
              <a:buClr>
                <a:srgbClr val="6A6432"/>
              </a:buClr>
              <a:buFont typeface="Arial" panose="020B0604020202020204" pitchFamily="34" charset="0"/>
              <a:buChar char="•"/>
            </a:pPr>
            <a:r>
              <a:rPr lang="de-AT" sz="1500" dirty="0">
                <a:latin typeface="Century Schoolbook" panose="02040604050505020304" pitchFamily="18" charset="0"/>
                <a:ea typeface="Times New Roman" panose="02020603050405020304" pitchFamily="18" charset="0"/>
                <a:cs typeface="Century Schoolbook" panose="02040604050505020304" pitchFamily="18" charset="0"/>
              </a:rPr>
              <a:t>Erstellung eines Sachbereichskonzepts Energie</a:t>
            </a:r>
          </a:p>
          <a:p>
            <a:pPr marL="1420813" lvl="1" algn="just">
              <a:lnSpc>
                <a:spcPct val="90000"/>
              </a:lnSpc>
              <a:buClr>
                <a:srgbClr val="6A6432"/>
              </a:buClr>
              <a:buFont typeface="Arial" panose="020B0604020202020204" pitchFamily="34" charset="0"/>
              <a:buChar char="•"/>
            </a:pPr>
            <a:r>
              <a:rPr lang="de-AT" sz="1500" dirty="0">
                <a:latin typeface="Century Schoolbook" panose="02040604050505020304" pitchFamily="18" charset="0"/>
                <a:ea typeface="Times New Roman" panose="02020603050405020304" pitchFamily="18" charset="0"/>
                <a:cs typeface="Century Schoolbook" panose="02040604050505020304" pitchFamily="18" charset="0"/>
              </a:rPr>
              <a:t>Erlassung eines räumlichen Leitbildes</a:t>
            </a:r>
          </a:p>
          <a:p>
            <a:pPr marL="1420813" lvl="1" algn="just">
              <a:lnSpc>
                <a:spcPct val="90000"/>
              </a:lnSpc>
              <a:buClr>
                <a:srgbClr val="6A6432"/>
              </a:buClr>
              <a:buFont typeface="Arial" panose="020B0604020202020204" pitchFamily="34" charset="0"/>
              <a:buChar char="•"/>
            </a:pPr>
            <a:r>
              <a:rPr lang="de-AT" sz="1500" dirty="0">
                <a:latin typeface="Century Schoolbook" panose="02040604050505020304" pitchFamily="18" charset="0"/>
                <a:ea typeface="Times New Roman" panose="02020603050405020304" pitchFamily="18" charset="0"/>
                <a:cs typeface="Century Schoolbook" panose="02040604050505020304" pitchFamily="18" charset="0"/>
              </a:rPr>
              <a:t>Änderungen im ausschließlichen öffentlichen Interesse (bspw Schaffung einer größeren Anzahl an Arbeitsplätzen)</a:t>
            </a:r>
          </a:p>
          <a:p>
            <a:pPr algn="just">
              <a:lnSpc>
                <a:spcPct val="90000"/>
              </a:lnSpc>
              <a:buClr>
                <a:srgbClr val="6A6432"/>
              </a:buClr>
            </a:pPr>
            <a:endParaRPr lang="de-AT" sz="1800" dirty="0">
              <a:latin typeface="Century Schoolbook" panose="02040604050505020304" pitchFamily="18" charset="0"/>
              <a:ea typeface="Times New Roman" panose="02020603050405020304" pitchFamily="18" charset="0"/>
              <a:cs typeface="Century Schoolbook" panose="02040604050505020304" pitchFamily="18" charset="0"/>
            </a:endParaRPr>
          </a:p>
          <a:p>
            <a:pPr algn="just">
              <a:lnSpc>
                <a:spcPct val="90000"/>
              </a:lnSpc>
              <a:buClr>
                <a:srgbClr val="6A6432"/>
              </a:buClr>
            </a:pPr>
            <a:r>
              <a:rPr lang="de-AT" sz="1800" b="1" dirty="0">
                <a:effectLst/>
                <a:latin typeface="Century Schoolbook" panose="02040604050505020304" pitchFamily="18" charset="0"/>
                <a:ea typeface="Times New Roman" panose="02020603050405020304" pitchFamily="18" charset="0"/>
                <a:cs typeface="Century Schoolbook" panose="02040604050505020304" pitchFamily="18" charset="0"/>
              </a:rPr>
              <a:t>Änderung FLÄWI</a:t>
            </a:r>
          </a:p>
          <a:p>
            <a:pPr marL="0" indent="0" algn="just">
              <a:lnSpc>
                <a:spcPct val="90000"/>
              </a:lnSpc>
              <a:buClr>
                <a:srgbClr val="6A6432"/>
              </a:buClr>
              <a:buNone/>
            </a:pPr>
            <a:endParaRPr lang="de-AT" sz="800" b="1" dirty="0">
              <a:latin typeface="Century Schoolbook" panose="02040604050505020304" pitchFamily="18" charset="0"/>
              <a:ea typeface="Times New Roman" panose="02020603050405020304" pitchFamily="18" charset="0"/>
              <a:cs typeface="Century Schoolbook" panose="02040604050505020304" pitchFamily="18" charset="0"/>
            </a:endParaRPr>
          </a:p>
          <a:p>
            <a:pPr lvl="1" algn="just">
              <a:lnSpc>
                <a:spcPct val="90000"/>
              </a:lnSpc>
              <a:buClr>
                <a:srgbClr val="6A6432"/>
              </a:buClr>
              <a:buFont typeface="Arial" panose="020B0604020202020204" pitchFamily="34" charset="0"/>
              <a:buChar char="•"/>
            </a:pPr>
            <a:r>
              <a:rPr lang="de-AT" sz="1700" dirty="0">
                <a:effectLst/>
                <a:latin typeface="Century Schoolbook" panose="02040604050505020304" pitchFamily="18" charset="0"/>
                <a:ea typeface="Times New Roman" panose="02020603050405020304" pitchFamily="18" charset="0"/>
                <a:cs typeface="Century Schoolbook" panose="02040604050505020304" pitchFamily="18" charset="0"/>
              </a:rPr>
              <a:t>Voraussetzung – </a:t>
            </a:r>
            <a:r>
              <a:rPr lang="de-AT" sz="1700" b="1" dirty="0">
                <a:effectLst/>
                <a:latin typeface="Century Schoolbook" panose="02040604050505020304" pitchFamily="18" charset="0"/>
                <a:ea typeface="Times New Roman" panose="02020603050405020304" pitchFamily="18" charset="0"/>
                <a:cs typeface="Century Schoolbook" panose="02040604050505020304" pitchFamily="18" charset="0"/>
              </a:rPr>
              <a:t>wesentlich geänderte Planungsvoraussetzungen</a:t>
            </a:r>
          </a:p>
          <a:p>
            <a:pPr lvl="1" algn="just">
              <a:lnSpc>
                <a:spcPct val="90000"/>
              </a:lnSpc>
              <a:buClr>
                <a:srgbClr val="6A6432"/>
              </a:buClr>
              <a:buFont typeface="Arial" panose="020B0604020202020204" pitchFamily="34" charset="0"/>
              <a:buChar char="•"/>
            </a:pPr>
            <a:endParaRPr lang="de-AT" sz="1600" dirty="0">
              <a:latin typeface="Century Schoolbook" panose="02040604050505020304" pitchFamily="18" charset="0"/>
              <a:ea typeface="Times New Roman" panose="02020603050405020304" pitchFamily="18" charset="0"/>
              <a:cs typeface="Century Schoolbook" panose="02040604050505020304" pitchFamily="18" charset="0"/>
            </a:endParaRPr>
          </a:p>
          <a:p>
            <a:pPr lvl="1" algn="just">
              <a:lnSpc>
                <a:spcPct val="90000"/>
              </a:lnSpc>
              <a:buClr>
                <a:srgbClr val="6A6432"/>
              </a:buClr>
              <a:buFont typeface="Arial" panose="020B0604020202020204" pitchFamily="34" charset="0"/>
              <a:buChar char="•"/>
            </a:pPr>
            <a:r>
              <a:rPr lang="de-AT" sz="1600" dirty="0">
                <a:latin typeface="Century Schoolbook" panose="02040604050505020304" pitchFamily="18" charset="0"/>
                <a:ea typeface="Times New Roman" panose="02020603050405020304" pitchFamily="18" charset="0"/>
                <a:cs typeface="Century Schoolbook" panose="02040604050505020304" pitchFamily="18" charset="0"/>
              </a:rPr>
              <a:t>Ausnahmen</a:t>
            </a:r>
          </a:p>
          <a:p>
            <a:pPr lvl="2" algn="just">
              <a:lnSpc>
                <a:spcPct val="90000"/>
              </a:lnSpc>
              <a:buClr>
                <a:srgbClr val="6A6432"/>
              </a:buClr>
              <a:buFont typeface="Arial" panose="020B0604020202020204" pitchFamily="34" charset="0"/>
              <a:buChar char="•"/>
            </a:pPr>
            <a:r>
              <a:rPr lang="de-AT" sz="1500" dirty="0">
                <a:effectLst/>
                <a:latin typeface="Century Schoolbook" panose="02040604050505020304" pitchFamily="18" charset="0"/>
                <a:ea typeface="Times New Roman" panose="02020603050405020304" pitchFamily="18" charset="0"/>
                <a:cs typeface="Century Schoolbook" panose="02040604050505020304" pitchFamily="18" charset="0"/>
              </a:rPr>
              <a:t>Nur bei obligatorischen Änderungen nach Abs 8</a:t>
            </a:r>
          </a:p>
          <a:p>
            <a:pPr lvl="2" algn="just">
              <a:lnSpc>
                <a:spcPct val="90000"/>
              </a:lnSpc>
              <a:buClr>
                <a:srgbClr val="6A6432"/>
              </a:buClr>
              <a:buFont typeface="Arial" panose="020B0604020202020204" pitchFamily="34" charset="0"/>
              <a:buChar char="•"/>
            </a:pPr>
            <a:r>
              <a:rPr lang="de-AT" sz="1500" dirty="0">
                <a:latin typeface="Century Schoolbook" panose="02040604050505020304" pitchFamily="18" charset="0"/>
                <a:ea typeface="Times New Roman" panose="02020603050405020304" pitchFamily="18" charset="0"/>
                <a:cs typeface="Century Schoolbook" panose="02040604050505020304" pitchFamily="18" charset="0"/>
              </a:rPr>
              <a:t>im Rahmen eines örtlichen Entwicklungskonzepts</a:t>
            </a:r>
            <a:endParaRPr lang="de-AT" sz="1500" dirty="0">
              <a:effectLst/>
              <a:latin typeface="Century Schoolbook" panose="02040604050505020304" pitchFamily="18" charset="0"/>
              <a:ea typeface="Times New Roman" panose="02020603050405020304" pitchFamily="18" charset="0"/>
              <a:cs typeface="Century Schoolbook" panose="02040604050505020304" pitchFamily="18" charset="0"/>
            </a:endParaRPr>
          </a:p>
          <a:p>
            <a:pPr algn="just">
              <a:lnSpc>
                <a:spcPct val="90000"/>
              </a:lnSpc>
              <a:buClr>
                <a:srgbClr val="6A6432"/>
              </a:buClr>
            </a:pPr>
            <a:endParaRPr lang="de-AT" sz="1950" i="1" kern="0" dirty="0"/>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376635" y="446037"/>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Neue Regelung des § 42 Abs 8 a StROG</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108969" y="74134"/>
            <a:ext cx="2970057" cy="707365"/>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2379878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CAC8B6">
            <a:alpha val="69000"/>
          </a:srgbClr>
        </a:solid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C190CD-CC3A-4912-A42E-BBC43DCB6945}"/>
              </a:ext>
            </a:extLst>
          </p:cNvPr>
          <p:cNvSpPr/>
          <p:nvPr/>
        </p:nvSpPr>
        <p:spPr>
          <a:xfrm>
            <a:off x="1" y="2318151"/>
            <a:ext cx="9143999" cy="1854354"/>
          </a:xfrm>
          <a:prstGeom prst="rect">
            <a:avLst/>
          </a:prstGeom>
        </p:spPr>
        <p:txBody>
          <a:bodyPr wrap="square">
            <a:spAutoFit/>
          </a:bodyPr>
          <a:lstStyle/>
          <a:p>
            <a:pPr algn="ctr">
              <a:spcAft>
                <a:spcPts val="450"/>
              </a:spcAft>
            </a:pPr>
            <a:r>
              <a:rPr lang="de-DE" sz="2550" b="1" dirty="0">
                <a:solidFill>
                  <a:srgbClr val="6B6634"/>
                </a:solidFill>
                <a:latin typeface="Century Schoolbook" panose="02040604050505020304" pitchFamily="18" charset="0"/>
              </a:rPr>
              <a:t>Neuerungen </a:t>
            </a:r>
          </a:p>
          <a:p>
            <a:pPr algn="ctr">
              <a:spcAft>
                <a:spcPts val="450"/>
              </a:spcAft>
            </a:pPr>
            <a:r>
              <a:rPr lang="de-DE" sz="2550" b="1" dirty="0">
                <a:solidFill>
                  <a:srgbClr val="6B6634"/>
                </a:solidFill>
                <a:latin typeface="Century Schoolbook" panose="02040604050505020304" pitchFamily="18" charset="0"/>
              </a:rPr>
              <a:t>in der </a:t>
            </a:r>
          </a:p>
          <a:p>
            <a:pPr algn="ctr">
              <a:spcAft>
                <a:spcPts val="450"/>
              </a:spcAft>
            </a:pPr>
            <a:r>
              <a:rPr lang="de-DE" sz="2550" b="1" dirty="0">
                <a:solidFill>
                  <a:srgbClr val="6B6634"/>
                </a:solidFill>
                <a:latin typeface="Century Schoolbook" panose="02040604050505020304" pitchFamily="18" charset="0"/>
              </a:rPr>
              <a:t>Vertragsraumordnung</a:t>
            </a:r>
          </a:p>
          <a:p>
            <a:pPr algn="ctr">
              <a:spcAft>
                <a:spcPts val="450"/>
              </a:spcAft>
            </a:pPr>
            <a:r>
              <a:rPr lang="de-DE" sz="2550" b="1" dirty="0">
                <a:solidFill>
                  <a:srgbClr val="6B6634"/>
                </a:solidFill>
                <a:latin typeface="Century Schoolbook" panose="02040604050505020304" pitchFamily="18" charset="0"/>
              </a:rPr>
              <a:t>gem § 43 StROG</a:t>
            </a:r>
            <a:endParaRPr lang="de-AT" sz="2550" b="1" dirty="0">
              <a:solidFill>
                <a:srgbClr val="6B6634"/>
              </a:solidFill>
              <a:latin typeface="Century Schoolbook" panose="02040604050505020304" pitchFamily="18" charset="0"/>
            </a:endParaRPr>
          </a:p>
        </p:txBody>
      </p:sp>
      <p:pic>
        <p:nvPicPr>
          <p:cNvPr id="13" name="Grafik 12">
            <a:extLst>
              <a:ext uri="{FF2B5EF4-FFF2-40B4-BE49-F238E27FC236}">
                <a16:creationId xmlns:a16="http://schemas.microsoft.com/office/drawing/2014/main" id="{D94B2892-7FCC-46BD-B735-F6A2418D71F8}"/>
              </a:ext>
            </a:extLst>
          </p:cNvPr>
          <p:cNvPicPr>
            <a:picLocks noChangeAspect="1"/>
          </p:cNvPicPr>
          <p:nvPr/>
        </p:nvPicPr>
        <p:blipFill>
          <a:blip r:embed="rId3">
            <a:clrChange>
              <a:clrFrom>
                <a:srgbClr val="FFFFFF"/>
              </a:clrFrom>
              <a:clrTo>
                <a:srgbClr val="FFFFFF">
                  <a:alpha val="0"/>
                </a:srgbClr>
              </a:clrTo>
            </a:clrChange>
            <a:alphaModFix/>
          </a:blip>
          <a:stretch>
            <a:fillRect/>
          </a:stretch>
        </p:blipFill>
        <p:spPr>
          <a:xfrm>
            <a:off x="5569027" y="74131"/>
            <a:ext cx="3510000" cy="835961"/>
          </a:xfrm>
          <a:prstGeom prst="rect">
            <a:avLst/>
          </a:prstGeom>
          <a:solidFill>
            <a:srgbClr val="DAD9CD"/>
          </a:solidFill>
          <a:ln>
            <a:noFill/>
          </a:ln>
        </p:spPr>
      </p:pic>
    </p:spTree>
    <p:extLst>
      <p:ext uri="{BB962C8B-B14F-4D97-AF65-F5344CB8AC3E}">
        <p14:creationId xmlns:p14="http://schemas.microsoft.com/office/powerpoint/2010/main" val="810410628"/>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92893" y="1100737"/>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indent="0">
              <a:lnSpc>
                <a:spcPct val="90000"/>
              </a:lnSpc>
              <a:buNone/>
            </a:pPr>
            <a:endParaRPr lang="de-DE" altLang="de-DE" sz="600" dirty="0">
              <a:solidFill>
                <a:srgbClr val="002060"/>
              </a:solidFill>
            </a:endParaRPr>
          </a:p>
          <a:p>
            <a:pPr marL="0" indent="0" algn="just">
              <a:lnSpc>
                <a:spcPct val="90000"/>
              </a:lnSpc>
              <a:buClr>
                <a:srgbClr val="6A6432"/>
              </a:buClr>
              <a:buNone/>
            </a:pPr>
            <a:r>
              <a:rPr lang="de-DE" sz="1800" b="1" kern="0" dirty="0">
                <a:latin typeface="Century Schoolbook" panose="02040604050505020304" pitchFamily="18" charset="0"/>
              </a:rPr>
              <a:t>§ 43 StROG - Planungskosten- und Aufschließungskostenverträge (noch aktuelle Rechtslage)</a:t>
            </a:r>
          </a:p>
          <a:p>
            <a:pPr algn="just">
              <a:lnSpc>
                <a:spcPct val="90000"/>
              </a:lnSpc>
              <a:buClr>
                <a:srgbClr val="6A6432"/>
              </a:buClr>
            </a:pPr>
            <a:endParaRPr lang="de-DE" sz="1700" kern="0" dirty="0">
              <a:latin typeface="Century Schoolbook" panose="02040604050505020304" pitchFamily="18" charset="0"/>
            </a:endParaRPr>
          </a:p>
          <a:p>
            <a:pPr marL="1254125" indent="-1254125" algn="just">
              <a:lnSpc>
                <a:spcPct val="90000"/>
              </a:lnSpc>
              <a:buClr>
                <a:srgbClr val="6A6432"/>
              </a:buClr>
              <a:buNone/>
            </a:pPr>
            <a:r>
              <a:rPr lang="de-DE" sz="1800" b="1" kern="0" dirty="0">
                <a:latin typeface="Century Schoolbook" panose="02040604050505020304" pitchFamily="18" charset="0"/>
              </a:rPr>
              <a:t>Abs 1 	</a:t>
            </a:r>
            <a:r>
              <a:rPr lang="de-DE" sz="1800" kern="0" dirty="0">
                <a:latin typeface="Century Schoolbook" panose="02040604050505020304" pitchFamily="18" charset="0"/>
              </a:rPr>
              <a:t>Die Gemeinde kann im Rahmen der </a:t>
            </a:r>
            <a:r>
              <a:rPr lang="de-DE" sz="1800" u="sng" kern="0" dirty="0">
                <a:latin typeface="Century Schoolbook" panose="02040604050505020304" pitchFamily="18" charset="0"/>
              </a:rPr>
              <a:t>Vertragsraumordnung</a:t>
            </a:r>
            <a:r>
              <a:rPr lang="de-DE" sz="1800" kern="0" dirty="0">
                <a:latin typeface="Century Schoolbook" panose="02040604050505020304" pitchFamily="18" charset="0"/>
              </a:rPr>
              <a:t> Vereinbarungen über die Tragung </a:t>
            </a:r>
            <a:r>
              <a:rPr lang="de-DE" sz="1800" u="sng" kern="0" dirty="0">
                <a:latin typeface="Century Schoolbook" panose="02040604050505020304" pitchFamily="18" charset="0"/>
              </a:rPr>
              <a:t>von höchstens der </a:t>
            </a:r>
            <a:r>
              <a:rPr lang="de-DE" sz="1800" b="1" u="sng" kern="0" dirty="0">
                <a:solidFill>
                  <a:srgbClr val="FF0000"/>
                </a:solidFill>
                <a:latin typeface="Century Schoolbook" panose="02040604050505020304" pitchFamily="18" charset="0"/>
              </a:rPr>
              <a:t>Hälfte</a:t>
            </a:r>
            <a:r>
              <a:rPr lang="de-DE" sz="1800" u="sng" kern="0" dirty="0">
                <a:latin typeface="Century Schoolbook" panose="02040604050505020304" pitchFamily="18" charset="0"/>
              </a:rPr>
              <a:t> der konkret zurechenbaren </a:t>
            </a:r>
            <a:r>
              <a:rPr lang="de-DE" sz="1800" b="1" u="sng" kern="0" dirty="0">
                <a:solidFill>
                  <a:srgbClr val="FF0000"/>
                </a:solidFill>
                <a:latin typeface="Century Schoolbook" panose="02040604050505020304" pitchFamily="18" charset="0"/>
              </a:rPr>
              <a:t>Planungs</a:t>
            </a:r>
            <a:r>
              <a:rPr lang="de-DE" sz="1800" u="sng" kern="0" dirty="0">
                <a:latin typeface="Century Schoolbook" panose="02040604050505020304" pitchFamily="18" charset="0"/>
              </a:rPr>
              <a:t>kosten</a:t>
            </a:r>
            <a:r>
              <a:rPr lang="de-DE" sz="1800" kern="0" dirty="0">
                <a:latin typeface="Century Schoolbook" panose="02040604050505020304" pitchFamily="18" charset="0"/>
              </a:rPr>
              <a:t> mit den Grundeigentümern - im Fall des Bestehens eines Baurechtes mit den Bauberechtigten - </a:t>
            </a:r>
            <a:r>
              <a:rPr lang="de-DE" sz="1800" b="1" kern="0" dirty="0">
                <a:solidFill>
                  <a:srgbClr val="FF0000"/>
                </a:solidFill>
                <a:latin typeface="Century Schoolbook" panose="02040604050505020304" pitchFamily="18" charset="0"/>
              </a:rPr>
              <a:t>für Flächenwidmungsplan</a:t>
            </a:r>
            <a:r>
              <a:rPr lang="de-DE" sz="1800" b="1" u="sng" kern="0" dirty="0">
                <a:solidFill>
                  <a:srgbClr val="FF0000"/>
                </a:solidFill>
                <a:latin typeface="Century Schoolbook" panose="02040604050505020304" pitchFamily="18" charset="0"/>
              </a:rPr>
              <a:t>änderungen</a:t>
            </a:r>
            <a:r>
              <a:rPr lang="de-DE" sz="1800" b="1" kern="0" dirty="0">
                <a:solidFill>
                  <a:srgbClr val="FF0000"/>
                </a:solidFill>
                <a:latin typeface="Century Schoolbook" panose="02040604050505020304" pitchFamily="18" charset="0"/>
              </a:rPr>
              <a:t>, die diese </a:t>
            </a:r>
            <a:r>
              <a:rPr lang="de-DE" sz="1800" b="1" u="sng" kern="0" dirty="0">
                <a:solidFill>
                  <a:srgbClr val="FF0000"/>
                </a:solidFill>
                <a:latin typeface="Century Schoolbook" panose="02040604050505020304" pitchFamily="18" charset="0"/>
              </a:rPr>
              <a:t>außerhalb der Revision angeregt</a:t>
            </a:r>
            <a:r>
              <a:rPr lang="de-DE" sz="1800" b="1" kern="0" dirty="0">
                <a:solidFill>
                  <a:srgbClr val="FF0000"/>
                </a:solidFill>
                <a:latin typeface="Century Schoolbook" panose="02040604050505020304" pitchFamily="18" charset="0"/>
              </a:rPr>
              <a:t> haben</a:t>
            </a:r>
            <a:r>
              <a:rPr lang="de-DE" sz="1800" kern="0" dirty="0">
                <a:latin typeface="Century Schoolbook" panose="02040604050505020304" pitchFamily="18" charset="0"/>
              </a:rPr>
              <a:t>, abschließen. Die Beitragsschuld entsteht frühestens nach dem Inkrafttreten der Planänderung.</a:t>
            </a:r>
          </a:p>
          <a:p>
            <a:pPr marL="1254125" indent="-1254125" algn="just">
              <a:lnSpc>
                <a:spcPct val="90000"/>
              </a:lnSpc>
              <a:buClr>
                <a:srgbClr val="6A6432"/>
              </a:buClr>
              <a:buNone/>
            </a:pPr>
            <a:endParaRPr lang="de-DE" sz="1800" kern="0" dirty="0">
              <a:latin typeface="Century Schoolbook" panose="02040604050505020304" pitchFamily="18" charset="0"/>
            </a:endParaRPr>
          </a:p>
          <a:p>
            <a:pPr marL="1254125" indent="-1254125" algn="just">
              <a:lnSpc>
                <a:spcPct val="90000"/>
              </a:lnSpc>
              <a:buClr>
                <a:srgbClr val="6A6432"/>
              </a:buClr>
              <a:buNone/>
            </a:pPr>
            <a:r>
              <a:rPr lang="de-DE" sz="1800" b="1" kern="0" dirty="0">
                <a:latin typeface="Century Schoolbook" panose="02040604050505020304" pitchFamily="18" charset="0"/>
              </a:rPr>
              <a:t>Abs 2 	</a:t>
            </a:r>
            <a:r>
              <a:rPr lang="de-DE" sz="1800" kern="0" dirty="0">
                <a:latin typeface="Century Schoolbook" panose="02040604050505020304" pitchFamily="18" charset="0"/>
              </a:rPr>
              <a:t>Ebenso können solche Vereinbarungen (Abs. 1) auch über die Tragung der konkret zurechenbaren </a:t>
            </a:r>
            <a:r>
              <a:rPr lang="de-DE" sz="1800" b="1" kern="0" dirty="0">
                <a:solidFill>
                  <a:srgbClr val="FF0000"/>
                </a:solidFill>
                <a:latin typeface="Century Schoolbook" panose="02040604050505020304" pitchFamily="18" charset="0"/>
              </a:rPr>
              <a:t>Aufschließungs</a:t>
            </a:r>
            <a:r>
              <a:rPr lang="de-DE" sz="1800" kern="0" dirty="0">
                <a:latin typeface="Century Schoolbook" panose="02040604050505020304" pitchFamily="18" charset="0"/>
              </a:rPr>
              <a:t>kosten </a:t>
            </a:r>
            <a:r>
              <a:rPr lang="de-DE" sz="1800" b="1" kern="0" dirty="0">
                <a:solidFill>
                  <a:srgbClr val="FF0000"/>
                </a:solidFill>
                <a:latin typeface="Century Schoolbook" panose="02040604050505020304" pitchFamily="18" charset="0"/>
              </a:rPr>
              <a:t>bis zur Höhe der tatsächlichen Kosten </a:t>
            </a:r>
            <a:r>
              <a:rPr lang="de-DE" sz="1800" kern="0" dirty="0">
                <a:latin typeface="Century Schoolbook" panose="02040604050505020304" pitchFamily="18" charset="0"/>
              </a:rPr>
              <a:t>abgeschlossen werden, sofern diese nicht durch Abgaben oder Gebühren gedeckt sind.</a:t>
            </a: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376635" y="446037"/>
            <a:ext cx="8255000" cy="666974"/>
          </a:xfrm>
        </p:spPr>
        <p:txBody>
          <a:bodyPr>
            <a:normAutofit fontScale="90000"/>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Planungskosten- und </a:t>
            </a:r>
            <a:b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br>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Aufschließungskostenverträge</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108969" y="74134"/>
            <a:ext cx="2970057" cy="707365"/>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3096168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92893" y="1100737"/>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indent="0">
              <a:lnSpc>
                <a:spcPct val="90000"/>
              </a:lnSpc>
              <a:buNone/>
            </a:pPr>
            <a:endParaRPr lang="de-DE" altLang="de-DE" sz="600" dirty="0">
              <a:solidFill>
                <a:srgbClr val="002060"/>
              </a:solidFill>
            </a:endParaRPr>
          </a:p>
          <a:p>
            <a:pPr algn="just">
              <a:lnSpc>
                <a:spcPct val="90000"/>
              </a:lnSpc>
              <a:buClr>
                <a:srgbClr val="6A6432"/>
              </a:buClr>
            </a:pPr>
            <a:r>
              <a:rPr lang="de-DE" sz="1700" kern="0" dirty="0">
                <a:latin typeface="Century Schoolbook" panose="02040604050505020304" pitchFamily="18" charset="0"/>
              </a:rPr>
              <a:t>Die Frage der Kostentragung im Zusammenhang mit der </a:t>
            </a:r>
            <a:r>
              <a:rPr lang="de-DE" sz="1700" b="1" kern="0" dirty="0">
                <a:solidFill>
                  <a:srgbClr val="FF0000"/>
                </a:solidFill>
                <a:latin typeface="Century Schoolbook" panose="02040604050505020304" pitchFamily="18" charset="0"/>
              </a:rPr>
              <a:t>Ausarbeitung von Plänen </a:t>
            </a:r>
            <a:r>
              <a:rPr lang="de-DE" sz="1700" kern="0" dirty="0">
                <a:latin typeface="Century Schoolbook" panose="02040604050505020304" pitchFamily="18" charset="0"/>
              </a:rPr>
              <a:t>im Rahmen der örtlichen Raumordnung war ständig Anlass für Rechtsunsicherheiten und Meinungsverschiedenheiten.</a:t>
            </a:r>
          </a:p>
          <a:p>
            <a:pPr algn="just">
              <a:lnSpc>
                <a:spcPct val="90000"/>
              </a:lnSpc>
              <a:buClr>
                <a:srgbClr val="6A6432"/>
              </a:buClr>
            </a:pPr>
            <a:endParaRPr lang="de-DE" sz="1700" kern="0" dirty="0">
              <a:latin typeface="Century Schoolbook" panose="02040604050505020304" pitchFamily="18" charset="0"/>
            </a:endParaRPr>
          </a:p>
          <a:p>
            <a:pPr algn="just">
              <a:lnSpc>
                <a:spcPct val="90000"/>
              </a:lnSpc>
              <a:buClr>
                <a:srgbClr val="6A6432"/>
              </a:buClr>
            </a:pPr>
            <a:r>
              <a:rPr lang="de-DE" sz="1700" kern="0" dirty="0">
                <a:latin typeface="Century Schoolbook" panose="02040604050505020304" pitchFamily="18" charset="0"/>
              </a:rPr>
              <a:t>Das Steiermärkische Raumordnungsgesetz 1974 enthielt keine Regelung über die Kostentragung, weshalb die Kosten grundsätzlich von den Gemeinden </a:t>
            </a:r>
            <a:r>
              <a:rPr lang="de-DE" sz="1700" b="1" kern="0" dirty="0">
                <a:solidFill>
                  <a:srgbClr val="FF0000"/>
                </a:solidFill>
                <a:latin typeface="Century Schoolbook" panose="02040604050505020304" pitchFamily="18" charset="0"/>
              </a:rPr>
              <a:t>von Amts wegen </a:t>
            </a:r>
            <a:r>
              <a:rPr lang="de-DE" sz="1700" kern="0" dirty="0">
                <a:latin typeface="Century Schoolbook" panose="02040604050505020304" pitchFamily="18" charset="0"/>
              </a:rPr>
              <a:t>zu tragen waren.</a:t>
            </a:r>
          </a:p>
          <a:p>
            <a:pPr algn="just">
              <a:lnSpc>
                <a:spcPct val="90000"/>
              </a:lnSpc>
              <a:buClr>
                <a:srgbClr val="6A6432"/>
              </a:buClr>
            </a:pPr>
            <a:endParaRPr lang="de-DE" sz="1700" kern="0" dirty="0">
              <a:latin typeface="Century Schoolbook" panose="02040604050505020304" pitchFamily="18" charset="0"/>
            </a:endParaRPr>
          </a:p>
          <a:p>
            <a:pPr algn="just">
              <a:lnSpc>
                <a:spcPct val="90000"/>
              </a:lnSpc>
              <a:buClr>
                <a:srgbClr val="6A6432"/>
              </a:buClr>
            </a:pPr>
            <a:r>
              <a:rPr lang="de-DE" sz="1700" kern="0" dirty="0">
                <a:latin typeface="Century Schoolbook" panose="02040604050505020304" pitchFamily="18" charset="0"/>
              </a:rPr>
              <a:t>Erst mit dem </a:t>
            </a:r>
            <a:r>
              <a:rPr lang="de-DE" sz="1700" b="1" kern="0" dirty="0">
                <a:latin typeface="Century Schoolbook" panose="02040604050505020304" pitchFamily="18" charset="0"/>
              </a:rPr>
              <a:t>StROG 2010 </a:t>
            </a:r>
            <a:r>
              <a:rPr lang="de-DE" sz="1700" kern="0" dirty="0">
                <a:latin typeface="Century Schoolbook" panose="02040604050505020304" pitchFamily="18" charset="0"/>
              </a:rPr>
              <a:t>kam es zur Einführung des § 43 StROG - Grund:</a:t>
            </a:r>
          </a:p>
          <a:p>
            <a:pPr marL="0" indent="0" algn="just">
              <a:lnSpc>
                <a:spcPct val="90000"/>
              </a:lnSpc>
              <a:buClr>
                <a:srgbClr val="6A6432"/>
              </a:buClr>
              <a:buNone/>
            </a:pPr>
            <a:endParaRPr lang="de-DE" sz="1700" kern="0" dirty="0">
              <a:latin typeface="Century Schoolbook" panose="02040604050505020304" pitchFamily="18" charset="0"/>
            </a:endParaRPr>
          </a:p>
          <a:p>
            <a:pPr marL="982663" indent="-534988" algn="just">
              <a:lnSpc>
                <a:spcPct val="90000"/>
              </a:lnSpc>
              <a:buClr>
                <a:srgbClr val="6A6432"/>
              </a:buClr>
              <a:buFont typeface="Arial" panose="020B0604020202020204" pitchFamily="34" charset="0"/>
              <a:buChar char="•"/>
            </a:pPr>
            <a:r>
              <a:rPr lang="de-DE" sz="1600" kern="0" dirty="0">
                <a:latin typeface="Century Schoolbook" panose="02040604050505020304" pitchFamily="18" charset="0"/>
              </a:rPr>
              <a:t>Flächenwidmungspläne werden nicht nur aus zwingenden Gründen, sondern sie werden auch fakultativ </a:t>
            </a:r>
            <a:r>
              <a:rPr lang="de-DE" sz="1600" b="1" kern="0" dirty="0">
                <a:latin typeface="Century Schoolbook" panose="02040604050505020304" pitchFamily="18" charset="0"/>
              </a:rPr>
              <a:t>im Interesse der jeweiligen Grundeigentümer geändert</a:t>
            </a:r>
            <a:r>
              <a:rPr lang="de-DE" sz="1600" kern="0" dirty="0">
                <a:latin typeface="Century Schoolbook" panose="02040604050505020304" pitchFamily="18" charset="0"/>
              </a:rPr>
              <a:t>;</a:t>
            </a:r>
          </a:p>
          <a:p>
            <a:pPr marL="447675" indent="0" algn="just">
              <a:lnSpc>
                <a:spcPct val="90000"/>
              </a:lnSpc>
              <a:buClr>
                <a:srgbClr val="6A6432"/>
              </a:buClr>
              <a:buNone/>
            </a:pPr>
            <a:endParaRPr lang="de-DE" sz="1600" kern="0" dirty="0">
              <a:latin typeface="Century Schoolbook" panose="02040604050505020304" pitchFamily="18" charset="0"/>
            </a:endParaRPr>
          </a:p>
          <a:p>
            <a:pPr marL="982663" indent="-534988" algn="just">
              <a:lnSpc>
                <a:spcPct val="90000"/>
              </a:lnSpc>
              <a:buClr>
                <a:srgbClr val="6A6432"/>
              </a:buClr>
              <a:buFont typeface="Arial" panose="020B0604020202020204" pitchFamily="34" charset="0"/>
              <a:buChar char="•"/>
            </a:pPr>
            <a:r>
              <a:rPr lang="de-DE" sz="1600" kern="0" dirty="0">
                <a:latin typeface="Century Schoolbook" panose="02040604050505020304" pitchFamily="18" charset="0"/>
              </a:rPr>
              <a:t>(mitunter erhebliches) </a:t>
            </a:r>
            <a:r>
              <a:rPr lang="de-DE" sz="1600" b="1" kern="0" dirty="0">
                <a:latin typeface="Century Schoolbook" panose="02040604050505020304" pitchFamily="18" charset="0"/>
              </a:rPr>
              <a:t>privates Interesse </a:t>
            </a:r>
            <a:r>
              <a:rPr lang="de-DE" sz="1600" kern="0" dirty="0">
                <a:latin typeface="Century Schoolbook" panose="02040604050505020304" pitchFamily="18" charset="0"/>
                <a:sym typeface="Wingdings" panose="05000000000000000000" pitchFamily="2" charset="2"/>
              </a:rPr>
              <a:t> </a:t>
            </a:r>
            <a:r>
              <a:rPr lang="de-DE" sz="1600" kern="0" dirty="0">
                <a:latin typeface="Century Schoolbook" panose="02040604050505020304" pitchFamily="18" charset="0"/>
              </a:rPr>
              <a:t>Wertsteigerung.</a:t>
            </a:r>
          </a:p>
          <a:p>
            <a:pPr marL="447675" indent="0" algn="just">
              <a:lnSpc>
                <a:spcPct val="90000"/>
              </a:lnSpc>
              <a:buClr>
                <a:srgbClr val="6A6432"/>
              </a:buClr>
              <a:buNone/>
            </a:pPr>
            <a:endParaRPr lang="de-DE" sz="1600" kern="0" dirty="0">
              <a:latin typeface="Century Schoolbook" panose="02040604050505020304" pitchFamily="18" charset="0"/>
            </a:endParaRPr>
          </a:p>
          <a:p>
            <a:pPr marL="982663" indent="-534988" algn="just">
              <a:lnSpc>
                <a:spcPct val="90000"/>
              </a:lnSpc>
              <a:buClr>
                <a:srgbClr val="6A6432"/>
              </a:buClr>
              <a:buFont typeface="Arial" panose="020B0604020202020204" pitchFamily="34" charset="0"/>
              <a:buChar char="•"/>
            </a:pPr>
            <a:r>
              <a:rPr lang="de-DE" sz="1600" kern="0" dirty="0">
                <a:latin typeface="Century Schoolbook" panose="02040604050505020304" pitchFamily="18" charset="0"/>
              </a:rPr>
              <a:t>Die 2010 eingeführte Bestimmung sieht vor, dass die Kosten der Ausarbeitung von </a:t>
            </a:r>
            <a:r>
              <a:rPr lang="de-DE" sz="1600" b="1" u="sng" kern="0" dirty="0">
                <a:latin typeface="Century Schoolbook" panose="02040604050505020304" pitchFamily="18" charset="0"/>
              </a:rPr>
              <a:t>angeregten</a:t>
            </a:r>
            <a:r>
              <a:rPr lang="de-DE" sz="1600" b="1" kern="0" dirty="0">
                <a:latin typeface="Century Schoolbook" panose="02040604050505020304" pitchFamily="18" charset="0"/>
              </a:rPr>
              <a:t> Änderungen </a:t>
            </a:r>
            <a:r>
              <a:rPr lang="de-DE" sz="1600" b="1" kern="0" dirty="0">
                <a:solidFill>
                  <a:srgbClr val="FF0000"/>
                </a:solidFill>
                <a:latin typeface="Century Schoolbook" panose="02040604050505020304" pitchFamily="18" charset="0"/>
              </a:rPr>
              <a:t>außerhalb</a:t>
            </a:r>
            <a:r>
              <a:rPr lang="de-DE" sz="1600" b="1" kern="0" dirty="0">
                <a:latin typeface="Century Schoolbook" panose="02040604050505020304" pitchFamily="18" charset="0"/>
              </a:rPr>
              <a:t> </a:t>
            </a:r>
            <a:r>
              <a:rPr lang="de-DE" sz="1600" b="1" kern="0" dirty="0">
                <a:solidFill>
                  <a:srgbClr val="FF0000"/>
                </a:solidFill>
                <a:latin typeface="Century Schoolbook" panose="02040604050505020304" pitchFamily="18" charset="0"/>
              </a:rPr>
              <a:t>der Revision </a:t>
            </a:r>
            <a:r>
              <a:rPr lang="de-DE" sz="1600" kern="0" dirty="0">
                <a:latin typeface="Century Schoolbook" panose="02040604050505020304" pitchFamily="18" charset="0"/>
              </a:rPr>
              <a:t>jeweils bis maximal zur Hälfte von den Eigentümern der betreffenden Grundstücke bzw. von den Bauberechtigten zu tragen sind. </a:t>
            </a:r>
          </a:p>
          <a:p>
            <a:pPr marL="982663" indent="-534988" algn="just">
              <a:lnSpc>
                <a:spcPct val="90000"/>
              </a:lnSpc>
              <a:buClr>
                <a:srgbClr val="6A6432"/>
              </a:buClr>
              <a:buFont typeface="Arial" panose="020B0604020202020204" pitchFamily="34" charset="0"/>
              <a:buChar char="•"/>
            </a:pPr>
            <a:endParaRPr lang="de-DE" sz="1800" kern="0" dirty="0">
              <a:latin typeface="Century Schoolbook" panose="02040604050505020304" pitchFamily="18" charset="0"/>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376635" y="446037"/>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Planungskostenverträge gem Abs 1 </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108969" y="74134"/>
            <a:ext cx="2970057" cy="707365"/>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3884667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92893" y="1100737"/>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a:lnSpc>
                <a:spcPct val="90000"/>
              </a:lnSpc>
              <a:buClrTx/>
              <a:buFont typeface="Arial" panose="020B0604020202020204" pitchFamily="34" charset="0"/>
              <a:buChar char="•"/>
            </a:pPr>
            <a:endParaRPr lang="de-DE" altLang="de-DE" sz="600" dirty="0">
              <a:solidFill>
                <a:srgbClr val="002060"/>
              </a:solidFill>
            </a:endParaRPr>
          </a:p>
          <a:p>
            <a:pPr marL="982663" marR="0" lvl="0" indent="-534988" algn="just" defTabSz="449263" rtl="0" eaLnBrk="0" fontAlgn="base" latinLnBrk="0" hangingPunct="0">
              <a:lnSpc>
                <a:spcPts val="2500"/>
              </a:lnSpc>
              <a:spcBef>
                <a:spcPts val="600"/>
              </a:spcBef>
              <a:spcAft>
                <a:spcPct val="0"/>
              </a:spcAft>
              <a:buClrTx/>
              <a:buSzPct val="110000"/>
              <a:buFont typeface="Arial" panose="020B0604020202020204" pitchFamily="34" charset="0"/>
              <a:buChar cha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r>
              <a:rPr lang="de-DE" sz="1700" kern="0" dirty="0">
                <a:latin typeface="Century Schoolbook" panose="02040604050505020304" pitchFamily="18" charset="0"/>
              </a:rPr>
              <a:t>Die </a:t>
            </a:r>
            <a:r>
              <a:rPr lang="de-DE" sz="1700" b="1" kern="0" dirty="0">
                <a:solidFill>
                  <a:srgbClr val="FF0000"/>
                </a:solidFill>
                <a:latin typeface="Century Schoolbook" panose="02040604050505020304" pitchFamily="18" charset="0"/>
              </a:rPr>
              <a:t>Aufschließungskosten</a:t>
            </a:r>
            <a:r>
              <a:rPr lang="de-DE" sz="1700" kern="0" dirty="0">
                <a:latin typeface="Century Schoolbook" panose="02040604050505020304" pitchFamily="18" charset="0"/>
              </a:rPr>
              <a:t> sind jene zurechenbaren Kosten, die für die </a:t>
            </a:r>
            <a:r>
              <a:rPr lang="de-DE" sz="1700" b="1" u="sng" kern="0" dirty="0">
                <a:solidFill>
                  <a:srgbClr val="FF0000"/>
                </a:solidFill>
                <a:latin typeface="Century Schoolbook" panose="02040604050505020304" pitchFamily="18" charset="0"/>
              </a:rPr>
              <a:t>Herstellung von Infrastruktureinrichtungen</a:t>
            </a:r>
            <a:r>
              <a:rPr lang="de-DE" sz="1700" b="1" kern="0" dirty="0">
                <a:solidFill>
                  <a:srgbClr val="FF0000"/>
                </a:solidFill>
                <a:latin typeface="Century Schoolbook" panose="02040604050505020304" pitchFamily="18" charset="0"/>
              </a:rPr>
              <a:t> </a:t>
            </a:r>
            <a:r>
              <a:rPr lang="de-DE" sz="1700" kern="0" dirty="0">
                <a:latin typeface="Century Schoolbook" panose="02040604050505020304" pitchFamily="18" charset="0"/>
              </a:rPr>
              <a:t>wie z.B. </a:t>
            </a:r>
            <a:r>
              <a:rPr lang="de-DE" sz="1700" i="1" kern="0" dirty="0">
                <a:latin typeface="Century Schoolbook" panose="02040604050505020304" pitchFamily="18" charset="0"/>
              </a:rPr>
              <a:t>Zufahrtsstraße</a:t>
            </a:r>
            <a:r>
              <a:rPr lang="de-DE" sz="1700" kern="0" dirty="0">
                <a:latin typeface="Century Schoolbook" panose="02040604050505020304" pitchFamily="18" charset="0"/>
              </a:rPr>
              <a:t>, </a:t>
            </a:r>
            <a:r>
              <a:rPr lang="de-DE" sz="1700" i="1" kern="0" dirty="0">
                <a:latin typeface="Century Schoolbook" panose="02040604050505020304" pitchFamily="18" charset="0"/>
              </a:rPr>
              <a:t>Kanal</a:t>
            </a:r>
            <a:r>
              <a:rPr lang="de-DE" sz="1700" kern="0" dirty="0">
                <a:latin typeface="Century Schoolbook" panose="02040604050505020304" pitchFamily="18" charset="0"/>
              </a:rPr>
              <a:t> oder </a:t>
            </a:r>
            <a:r>
              <a:rPr lang="de-DE" sz="1700" i="1" kern="0" dirty="0">
                <a:latin typeface="Century Schoolbook" panose="02040604050505020304" pitchFamily="18" charset="0"/>
              </a:rPr>
              <a:t>Wasserversorgung</a:t>
            </a:r>
            <a:r>
              <a:rPr lang="de-DE" sz="1700" kern="0" dirty="0">
                <a:latin typeface="Century Schoolbook" panose="02040604050505020304" pitchFamily="18" charset="0"/>
              </a:rPr>
              <a:t>, </a:t>
            </a:r>
            <a:r>
              <a:rPr lang="de-DE" sz="1700" i="1" kern="0" dirty="0">
                <a:latin typeface="Century Schoolbook" panose="02040604050505020304" pitchFamily="18" charset="0"/>
              </a:rPr>
              <a:t>Lärmschutzeinrichtungen</a:t>
            </a:r>
            <a:r>
              <a:rPr lang="de-DE" sz="1700" kern="0" dirty="0">
                <a:latin typeface="Century Schoolbook" panose="02040604050505020304" pitchFamily="18" charset="0"/>
              </a:rPr>
              <a:t> u.a., </a:t>
            </a:r>
            <a:r>
              <a:rPr lang="de-DE" sz="1700" u="sng" kern="0" dirty="0">
                <a:latin typeface="Century Schoolbook" panose="02040604050505020304" pitchFamily="18" charset="0"/>
              </a:rPr>
              <a:t>die nicht durch Gebühren- oder Interessentenbeitrage gedeckt sind</a:t>
            </a:r>
            <a:r>
              <a:rPr lang="de-DE" sz="1700" kern="0" dirty="0">
                <a:latin typeface="Century Schoolbook" panose="02040604050505020304" pitchFamily="18" charset="0"/>
              </a:rPr>
              <a:t> anfallen. </a:t>
            </a:r>
          </a:p>
          <a:p>
            <a:pPr marL="447675" marR="0" lvl="0" indent="0" algn="just" defTabSz="449263" rtl="0" eaLnBrk="0" fontAlgn="base" latinLnBrk="0" hangingPunct="0">
              <a:lnSpc>
                <a:spcPts val="2500"/>
              </a:lnSpc>
              <a:spcBef>
                <a:spcPts val="600"/>
              </a:spcBef>
              <a:spcAft>
                <a:spcPct val="0"/>
              </a:spcAft>
              <a:buClrTx/>
              <a:buSzPct val="110000"/>
              <a:buNone/>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endParaRPr lang="de-DE" sz="1700" kern="0" dirty="0">
              <a:latin typeface="Century Schoolbook" panose="02040604050505020304" pitchFamily="18" charset="0"/>
            </a:endParaRPr>
          </a:p>
          <a:p>
            <a:pPr marL="982663" marR="0" lvl="0" indent="-534988" algn="just" defTabSz="449263" rtl="0" eaLnBrk="0" fontAlgn="base" latinLnBrk="0" hangingPunct="0">
              <a:lnSpc>
                <a:spcPts val="2500"/>
              </a:lnSpc>
              <a:spcBef>
                <a:spcPts val="600"/>
              </a:spcBef>
              <a:spcAft>
                <a:spcPct val="0"/>
              </a:spcAft>
              <a:buClrTx/>
              <a:buSzPct val="110000"/>
              <a:buFont typeface="Arial" panose="020B0604020202020204" pitchFamily="34" charset="0"/>
              <a:buChar cha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r>
              <a:rPr lang="de-DE" sz="1700" kern="0" dirty="0">
                <a:latin typeface="Century Schoolbook" panose="02040604050505020304" pitchFamily="18" charset="0"/>
              </a:rPr>
              <a:t>Umfasst eine Änderung mehrere Grundstücke verschiedener Eigentümer so sind die Kosten </a:t>
            </a:r>
            <a:r>
              <a:rPr lang="de-DE" sz="1700" b="1" kern="0" dirty="0">
                <a:latin typeface="Century Schoolbook" panose="02040604050505020304" pitchFamily="18" charset="0"/>
              </a:rPr>
              <a:t>anteilig</a:t>
            </a:r>
            <a:r>
              <a:rPr lang="de-DE" sz="1700" kern="0" dirty="0">
                <a:latin typeface="Century Schoolbook" panose="02040604050505020304" pitchFamily="18" charset="0"/>
              </a:rPr>
              <a:t> nach dem Flächenausmaß zuzurechnen.</a:t>
            </a:r>
          </a:p>
          <a:p>
            <a:pPr marL="982663" marR="0" lvl="0" indent="-534988" algn="just" defTabSz="449263" rtl="0" eaLnBrk="0" fontAlgn="base" latinLnBrk="0" hangingPunct="0">
              <a:lnSpc>
                <a:spcPts val="2500"/>
              </a:lnSpc>
              <a:spcBef>
                <a:spcPts val="600"/>
              </a:spcBef>
              <a:spcAft>
                <a:spcPct val="0"/>
              </a:spcAft>
              <a:buClrTx/>
              <a:buSzPct val="110000"/>
              <a:buFont typeface="Arial" panose="020B0604020202020204" pitchFamily="34" charset="0"/>
              <a:buChar cha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endParaRPr lang="de-DE" sz="1700" kern="0" dirty="0">
              <a:latin typeface="Century Schoolbook" panose="02040604050505020304" pitchFamily="18" charset="0"/>
            </a:endParaRPr>
          </a:p>
          <a:p>
            <a:pPr marL="982663" marR="0" lvl="0" indent="-534988" algn="just" defTabSz="449263" rtl="0" eaLnBrk="0" fontAlgn="base" latinLnBrk="0" hangingPunct="0">
              <a:lnSpc>
                <a:spcPts val="2500"/>
              </a:lnSpc>
              <a:spcBef>
                <a:spcPts val="600"/>
              </a:spcBef>
              <a:spcAft>
                <a:spcPct val="0"/>
              </a:spcAft>
              <a:buClrTx/>
              <a:buSzPct val="110000"/>
              <a:buFont typeface="Arial" panose="020B0604020202020204" pitchFamily="34" charset="0"/>
              <a:buChar cha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r>
              <a:rPr lang="de-DE" sz="1700" b="1" kern="0" dirty="0">
                <a:solidFill>
                  <a:srgbClr val="FF0000"/>
                </a:solidFill>
                <a:latin typeface="Century Schoolbook" panose="02040604050505020304" pitchFamily="18" charset="0"/>
              </a:rPr>
              <a:t>Planungskosten- und Aufschließungsverträge </a:t>
            </a:r>
            <a:r>
              <a:rPr lang="de-DE" sz="1700" kern="0" dirty="0">
                <a:latin typeface="Century Schoolbook" panose="02040604050505020304" pitchFamily="18" charset="0"/>
              </a:rPr>
              <a:t>können (ab Rechtskraft dieses Gesetzes) auch für </a:t>
            </a:r>
            <a:r>
              <a:rPr lang="de-DE" sz="1700" u="sng" kern="0" dirty="0">
                <a:latin typeface="Century Schoolbook" panose="02040604050505020304" pitchFamily="18" charset="0"/>
              </a:rPr>
              <a:t>bestehendes Bauland</a:t>
            </a:r>
            <a:r>
              <a:rPr lang="de-DE" sz="1700" kern="0" dirty="0">
                <a:latin typeface="Century Schoolbook" panose="02040604050505020304" pitchFamily="18" charset="0"/>
              </a:rPr>
              <a:t> ohne Änderung des Flächenwidmungsplanes abgeschlossen werden.</a:t>
            </a:r>
          </a:p>
          <a:p>
            <a:pPr marL="982663" indent="-534988" algn="just">
              <a:lnSpc>
                <a:spcPct val="90000"/>
              </a:lnSpc>
              <a:buClr>
                <a:srgbClr val="6A6432"/>
              </a:buClr>
              <a:buFont typeface="Arial" panose="020B0604020202020204" pitchFamily="34" charset="0"/>
              <a:buChar char="•"/>
            </a:pPr>
            <a:endParaRPr lang="de-DE" sz="1800" kern="0" dirty="0">
              <a:latin typeface="Century Schoolbook" panose="02040604050505020304" pitchFamily="18" charset="0"/>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376635" y="446037"/>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Aufschließungskostenverträge gem Abs 2 </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599926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92893" y="741107"/>
            <a:ext cx="8558214" cy="5935918"/>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525463" marR="0" lvl="0" indent="-342900" algn="just" defTabSz="449263" rtl="0" eaLnBrk="0" fontAlgn="base" latinLnBrk="0" hangingPunct="0">
              <a:lnSpc>
                <a:spcPts val="2500"/>
              </a:lnSpc>
              <a:spcBef>
                <a:spcPts val="600"/>
              </a:spcBef>
              <a:spcAft>
                <a:spcPct val="0"/>
              </a:spcAft>
              <a:buClrTx/>
              <a:buSzPct val="110000"/>
              <a:buAutoNum type="arabicParenBoth"/>
              <a:tabLst>
                <a:tab pos="8710613" algn="l"/>
                <a:tab pos="9159875" algn="l"/>
              </a:tabLst>
              <a:defRPr/>
            </a:pPr>
            <a:r>
              <a:rPr kumimoji="0" lang="de-DE" sz="15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Die Gemeinde kann im Rahmen der Vertragsraumordnung Vereinbarungen über die Tragung </a:t>
            </a:r>
            <a:r>
              <a:rPr kumimoji="0" lang="de-DE" sz="1500" b="1"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von höchstens der Hälfte der konkret zurechenbaren </a:t>
            </a:r>
            <a:r>
              <a:rPr kumimoji="0" lang="de-DE" sz="1500" b="1" i="0" u="sng"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Planungs</a:t>
            </a:r>
            <a:r>
              <a:rPr kumimoji="0" lang="de-DE" sz="1500" b="1"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kosten </a:t>
            </a:r>
            <a:r>
              <a:rPr kumimoji="0" lang="de-DE" sz="15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mit den Grundeigentümern – im Fall des Bestehens eines Baurechtes mit den Bauberechtigten – für </a:t>
            </a:r>
            <a:r>
              <a:rPr kumimoji="0" lang="de-DE" sz="1500" b="1" i="0" u="sng"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Flächenwidmungsplanänderungen</a:t>
            </a:r>
            <a:r>
              <a:rPr kumimoji="0" lang="de-DE" sz="1500" b="1"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 die diese außerhalb der Revision angeregt haben</a:t>
            </a:r>
            <a:r>
              <a:rPr kumimoji="0" lang="de-DE" sz="15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 </a:t>
            </a:r>
            <a:r>
              <a:rPr kumimoji="0" lang="de-DE" sz="1500" b="1"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sowie für </a:t>
            </a:r>
            <a:r>
              <a:rPr kumimoji="0" lang="de-DE" sz="1500" b="1" i="0" u="sng"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Bebauungspläne</a:t>
            </a:r>
            <a:r>
              <a:rPr kumimoji="0" lang="de-DE" sz="1500" b="1" i="0"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a:t>
            </a:r>
            <a:r>
              <a:rPr kumimoji="0" lang="de-DE" sz="15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abschließen. Die Beitragsschuld entsteht frühestens nach dem Inkrafttreten der Planänderung bzw. </a:t>
            </a:r>
            <a:r>
              <a:rPr kumimoji="0" lang="de-DE" sz="1500" b="1"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des Bebauungsplanes</a:t>
            </a:r>
            <a:r>
              <a:rPr kumimoji="0" lang="de-DE" sz="15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a:t>
            </a:r>
          </a:p>
          <a:p>
            <a:pPr marL="525463" marR="0" lvl="0" indent="-342900" algn="just" defTabSz="449263" rtl="0" eaLnBrk="0" fontAlgn="base" latinLnBrk="0" hangingPunct="0">
              <a:lnSpc>
                <a:spcPts val="2500"/>
              </a:lnSpc>
              <a:spcBef>
                <a:spcPts val="600"/>
              </a:spcBef>
              <a:spcAft>
                <a:spcPct val="0"/>
              </a:spcAft>
              <a:buClrTx/>
              <a:buSzPct val="110000"/>
              <a:buAutoNum type="arabicParenBoth"/>
              <a:tabLst>
                <a:tab pos="8710613" algn="l"/>
                <a:tab pos="9159875" algn="l"/>
              </a:tabLst>
              <a:defRPr/>
            </a:pPr>
            <a:r>
              <a:rPr lang="de-DE" sz="1500" dirty="0">
                <a:solidFill>
                  <a:prstClr val="black"/>
                </a:solidFill>
                <a:latin typeface="Century Schoolbook" panose="02040604050505020304" pitchFamily="18" charset="0"/>
                <a:ea typeface="ＭＳ Ｐゴシック" panose="020B0600070205080204" pitchFamily="34" charset="-128"/>
              </a:rPr>
              <a:t>[…] </a:t>
            </a:r>
            <a:endParaRPr kumimoji="0" lang="de-DE" sz="15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endParaRPr>
          </a:p>
          <a:p>
            <a:pPr marL="525463" marR="0" lvl="0" indent="-342900" algn="just" defTabSz="449263" rtl="0" eaLnBrk="0" fontAlgn="base" latinLnBrk="0" hangingPunct="0">
              <a:lnSpc>
                <a:spcPts val="2500"/>
              </a:lnSpc>
              <a:spcBef>
                <a:spcPts val="600"/>
              </a:spcBef>
              <a:spcAft>
                <a:spcPct val="0"/>
              </a:spcAft>
              <a:buClrTx/>
              <a:buSzPct val="110000"/>
              <a:buAutoNum type="arabicParenBoth"/>
              <a:tabLst>
                <a:tab pos="8710613" algn="l"/>
                <a:tab pos="9159875" algn="l"/>
              </a:tabLst>
              <a:defRPr/>
            </a:pPr>
            <a:r>
              <a:rPr kumimoji="0" lang="de-DE" sz="1500"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Die Gemeinde kann zur </a:t>
            </a:r>
            <a:r>
              <a:rPr kumimoji="0" lang="de-DE" sz="1500" b="1"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Unterstützung der Erreichung der im Örtlichen Entwicklungskonzept</a:t>
            </a:r>
            <a:r>
              <a:rPr kumimoji="0" lang="de-DE" sz="1500"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in einem Sachbereichskonzept zum örtlichen Entwicklungskonzept, in einem räumlichen Leitbild, im </a:t>
            </a:r>
            <a:r>
              <a:rPr kumimoji="0" lang="de-DE" sz="1500" b="1"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Flächenwidmungsplan </a:t>
            </a:r>
            <a:r>
              <a:rPr kumimoji="0" lang="de-DE" sz="1500"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oder in einem </a:t>
            </a:r>
            <a:r>
              <a:rPr kumimoji="0" lang="de-DE" sz="1500" b="1"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Bebauungsplan </a:t>
            </a:r>
            <a:r>
              <a:rPr kumimoji="0" lang="de-DE" sz="1500" b="1" i="0" u="sng"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festgelegten Entwicklungsziele</a:t>
            </a:r>
            <a:r>
              <a:rPr kumimoji="0" lang="de-DE" sz="1500" b="1" i="0"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a:t>
            </a:r>
            <a:r>
              <a:rPr kumimoji="0" lang="de-DE" sz="1500"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a:t>
            </a:r>
            <a:r>
              <a:rPr kumimoji="0" lang="de-DE" sz="1500" b="1"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für sich selbst oder zu Gunsten Dritter </a:t>
            </a:r>
            <a:r>
              <a:rPr kumimoji="0" lang="de-DE" sz="1500" b="1" i="0" u="sng"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Vereinbarungen mit den Grundeigentümern</a:t>
            </a:r>
            <a:r>
              <a:rPr kumimoji="0" lang="de-DE" sz="1500" b="1" i="0"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a:t>
            </a:r>
            <a:r>
              <a:rPr kumimoji="0" lang="de-DE" sz="1500" b="1"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schließen</a:t>
            </a:r>
            <a:r>
              <a:rPr kumimoji="0" lang="de-DE" sz="1500"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dies kann zeitlich unabhängig von den genannten Raumordnungsverfahren erfolgen. </a:t>
            </a:r>
            <a:r>
              <a:rPr kumimoji="0" lang="de-DE" sz="1500" i="0" u="sng"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Gegenstand solcher Vereinbarungen können z.B. </a:t>
            </a:r>
            <a:r>
              <a:rPr kumimoji="0" lang="de-DE" sz="1500" b="1" i="0" u="sng"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materielle oder finanzielle Beiträge zur Infrastruktur, Dienstbarkeiten, Maßnahmen in den Bereichen Mobilität oder Energieversorgung / Raumheizung, Maßnahmen im Sinn der Baukultur sein</a:t>
            </a:r>
            <a:r>
              <a:rPr kumimoji="0" lang="de-DE" sz="1500"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 </a:t>
            </a:r>
          </a:p>
          <a:p>
            <a:pPr marL="1074738" marR="0" lvl="0" indent="-627063" algn="just" defTabSz="449263" rtl="0" eaLnBrk="0" fontAlgn="base" latinLnBrk="0" hangingPunct="0">
              <a:lnSpc>
                <a:spcPts val="2500"/>
              </a:lnSpc>
              <a:spcBef>
                <a:spcPts val="600"/>
              </a:spcBef>
              <a:spcAft>
                <a:spcPct val="0"/>
              </a:spcAft>
              <a:buClrTx/>
              <a:buSzPct val="110000"/>
              <a:buFont typeface="Arial" panose="020B0604020202020204" pitchFamily="34" charset="0"/>
              <a:buChar cha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endParaRPr kumimoji="0" lang="de-DE" sz="1500" b="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endParaRPr>
          </a:p>
          <a:p>
            <a:pPr marL="982663" indent="-534988" algn="just">
              <a:lnSpc>
                <a:spcPct val="90000"/>
              </a:lnSpc>
              <a:buClr>
                <a:srgbClr val="6A6432"/>
              </a:buClr>
              <a:buFont typeface="Arial" panose="020B0604020202020204" pitchFamily="34" charset="0"/>
              <a:buChar char="•"/>
            </a:pPr>
            <a:endParaRPr lang="de-DE" sz="1800" kern="0" dirty="0">
              <a:latin typeface="Century Schoolbook" panose="02040604050505020304" pitchFamily="18" charset="0"/>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92893" y="74133"/>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 43 StROG – Zivilrechtliche Vereinbarungen</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7141945" y="89848"/>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832289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AC8B6">
            <a:alpha val="69000"/>
          </a:srgbClr>
        </a:solid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C190CD-CC3A-4912-A42E-BBC43DCB6945}"/>
              </a:ext>
            </a:extLst>
          </p:cNvPr>
          <p:cNvSpPr/>
          <p:nvPr/>
        </p:nvSpPr>
        <p:spPr>
          <a:xfrm>
            <a:off x="-64972" y="2259785"/>
            <a:ext cx="9143999" cy="1397819"/>
          </a:xfrm>
          <a:prstGeom prst="rect">
            <a:avLst/>
          </a:prstGeom>
        </p:spPr>
        <p:txBody>
          <a:bodyPr wrap="square">
            <a:spAutoFit/>
          </a:bodyPr>
          <a:lstStyle/>
          <a:p>
            <a:pPr algn="ctr">
              <a:spcAft>
                <a:spcPts val="450"/>
              </a:spcAft>
            </a:pPr>
            <a:endParaRPr lang="de-DE" sz="2550" b="1" dirty="0">
              <a:solidFill>
                <a:srgbClr val="6B6634"/>
              </a:solidFill>
              <a:latin typeface="Century Schoolbook" panose="02040604050505020304" pitchFamily="18" charset="0"/>
            </a:endParaRPr>
          </a:p>
          <a:p>
            <a:pPr algn="ctr">
              <a:spcAft>
                <a:spcPts val="450"/>
              </a:spcAft>
            </a:pPr>
            <a:endParaRPr lang="de-DE" sz="2550" b="1" dirty="0">
              <a:solidFill>
                <a:srgbClr val="6B6634"/>
              </a:solidFill>
              <a:latin typeface="Century Schoolbook" panose="02040604050505020304" pitchFamily="18" charset="0"/>
            </a:endParaRPr>
          </a:p>
          <a:p>
            <a:pPr algn="ctr">
              <a:spcAft>
                <a:spcPts val="450"/>
              </a:spcAft>
            </a:pPr>
            <a:r>
              <a:rPr lang="de-DE" sz="2550" b="1" dirty="0">
                <a:solidFill>
                  <a:srgbClr val="6B6634"/>
                </a:solidFill>
                <a:latin typeface="Century Schoolbook" panose="02040604050505020304" pitchFamily="18" charset="0"/>
              </a:rPr>
              <a:t>Erk VfGH 03.03.2022, V 249/2021</a:t>
            </a:r>
            <a:endParaRPr lang="de-AT" sz="2550" b="1" dirty="0">
              <a:solidFill>
                <a:srgbClr val="6B6634"/>
              </a:solidFill>
              <a:latin typeface="Century Schoolbook" panose="02040604050505020304" pitchFamily="18" charset="0"/>
            </a:endParaRPr>
          </a:p>
        </p:txBody>
      </p:sp>
      <p:pic>
        <p:nvPicPr>
          <p:cNvPr id="13" name="Grafik 12">
            <a:extLst>
              <a:ext uri="{FF2B5EF4-FFF2-40B4-BE49-F238E27FC236}">
                <a16:creationId xmlns:a16="http://schemas.microsoft.com/office/drawing/2014/main" id="{D94B2892-7FCC-46BD-B735-F6A2418D71F8}"/>
              </a:ext>
            </a:extLst>
          </p:cNvPr>
          <p:cNvPicPr>
            <a:picLocks noChangeAspect="1"/>
          </p:cNvPicPr>
          <p:nvPr/>
        </p:nvPicPr>
        <p:blipFill>
          <a:blip r:embed="rId3">
            <a:clrChange>
              <a:clrFrom>
                <a:srgbClr val="FFFFFF"/>
              </a:clrFrom>
              <a:clrTo>
                <a:srgbClr val="FFFFFF">
                  <a:alpha val="0"/>
                </a:srgbClr>
              </a:clrTo>
            </a:clrChange>
            <a:alphaModFix/>
          </a:blip>
          <a:stretch>
            <a:fillRect/>
          </a:stretch>
        </p:blipFill>
        <p:spPr>
          <a:xfrm>
            <a:off x="5569027" y="74131"/>
            <a:ext cx="3510000" cy="835961"/>
          </a:xfrm>
          <a:prstGeom prst="rect">
            <a:avLst/>
          </a:prstGeom>
          <a:solidFill>
            <a:srgbClr val="DAD9CD"/>
          </a:solidFill>
          <a:ln>
            <a:noFill/>
          </a:ln>
        </p:spPr>
      </p:pic>
    </p:spTree>
    <p:extLst>
      <p:ext uri="{BB962C8B-B14F-4D97-AF65-F5344CB8AC3E}">
        <p14:creationId xmlns:p14="http://schemas.microsoft.com/office/powerpoint/2010/main" val="1807130142"/>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92893" y="1100737"/>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R="0" lvl="0" algn="just" defTabSz="449263" rtl="0" eaLnBrk="0" fontAlgn="base" latinLnBrk="0" hangingPunct="0">
              <a:lnSpc>
                <a:spcPts val="2500"/>
              </a:lnSpc>
              <a:spcBef>
                <a:spcPts val="600"/>
              </a:spcBef>
              <a:spcAft>
                <a:spcPct val="0"/>
              </a:spcAft>
              <a:buClrTx/>
              <a:buSzPct val="110000"/>
              <a:buFont typeface="Arial" panose="020B0604020202020204" pitchFamily="34" charset="0"/>
              <a:buChar char="•"/>
              <a:tabLst>
                <a:tab pos="8710613" algn="l"/>
                <a:tab pos="9159875" algn="l"/>
              </a:tabLst>
              <a:defRPr/>
            </a:pPr>
            <a:r>
              <a:rPr kumimoji="0" lang="de-DE" sz="17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Die Möglichkeit, </a:t>
            </a:r>
            <a:r>
              <a:rPr kumimoji="0" lang="de-DE" sz="1700" b="1"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Planungskostenverträge </a:t>
            </a:r>
            <a:r>
              <a:rPr kumimoji="0" lang="de-DE" sz="17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abzuschließen, wird auf die </a:t>
            </a:r>
            <a:r>
              <a:rPr kumimoji="0" lang="de-DE" sz="1700"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Erlassung oder Änderung von Bebauungsplänen </a:t>
            </a:r>
            <a:r>
              <a:rPr kumimoji="0" lang="de-DE" sz="1700" b="1"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ausgedehnt</a:t>
            </a:r>
          </a:p>
          <a:p>
            <a:pPr marL="0" marR="0" lvl="0" indent="0" algn="just" defTabSz="449263" rtl="0" eaLnBrk="0" fontAlgn="base" latinLnBrk="0" hangingPunct="0">
              <a:lnSpc>
                <a:spcPts val="2500"/>
              </a:lnSpc>
              <a:spcBef>
                <a:spcPts val="600"/>
              </a:spcBef>
              <a:spcAft>
                <a:spcPct val="0"/>
              </a:spcAft>
              <a:buClrTx/>
              <a:buSzPct val="110000"/>
              <a:buNone/>
              <a:tabLst>
                <a:tab pos="8710613" algn="l"/>
                <a:tab pos="9159875" algn="l"/>
              </a:tabLst>
              <a:defRPr/>
            </a:pPr>
            <a:endParaRPr kumimoji="0" lang="de-DE" sz="17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endParaRPr>
          </a:p>
          <a:p>
            <a:pPr lvl="1" algn="just" defTabSz="449263" eaLnBrk="0" hangingPunct="0">
              <a:lnSpc>
                <a:spcPts val="2500"/>
              </a:lnSpc>
              <a:spcBef>
                <a:spcPts val="600"/>
              </a:spcBef>
              <a:buClrTx/>
              <a:buSzPct val="110000"/>
              <a:buFont typeface="Arial" panose="020B0604020202020204" pitchFamily="34" charset="0"/>
              <a:buChar char="•"/>
              <a:tabLst>
                <a:tab pos="8710613" algn="l"/>
                <a:tab pos="9159875" algn="l"/>
              </a:tabLst>
              <a:defRPr/>
            </a:pPr>
            <a:r>
              <a:rPr kumimoji="0" lang="de-DE" sz="17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Wird als gerechtfertigt gesehen, da es sich um VO im Interesse der Grundeigentümer handelt</a:t>
            </a:r>
          </a:p>
          <a:p>
            <a:pPr lvl="1" algn="just" defTabSz="449263" eaLnBrk="0" hangingPunct="0">
              <a:lnSpc>
                <a:spcPts val="2500"/>
              </a:lnSpc>
              <a:spcBef>
                <a:spcPts val="600"/>
              </a:spcBef>
              <a:buClrTx/>
              <a:buSzPct val="110000"/>
              <a:buFont typeface="Arial" panose="020B0604020202020204" pitchFamily="34" charset="0"/>
              <a:buChar char="•"/>
              <a:tabLst>
                <a:tab pos="8710613" algn="l"/>
                <a:tab pos="9159875" algn="l"/>
              </a:tabLst>
              <a:defRPr/>
            </a:pPr>
            <a:r>
              <a:rPr kumimoji="0" lang="de-DE" sz="17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Diese VO bilden mitunter einen wesentlichen Beitrag zur Wertsteigerung Belastung der Gemeinden mit Planungskosten war in Vergangenheit sehr hoch</a:t>
            </a:r>
          </a:p>
          <a:p>
            <a:pPr marL="0" marR="0" lvl="0" indent="0" algn="just" defTabSz="449263" rtl="0" eaLnBrk="0" fontAlgn="base" latinLnBrk="0" hangingPunct="0">
              <a:lnSpc>
                <a:spcPts val="2500"/>
              </a:lnSpc>
              <a:spcBef>
                <a:spcPts val="600"/>
              </a:spcBef>
              <a:spcAft>
                <a:spcPct val="0"/>
              </a:spcAft>
              <a:buClrTx/>
              <a:buSzPct val="110000"/>
              <a:buNone/>
              <a:tabLst>
                <a:tab pos="8710613" algn="l"/>
                <a:tab pos="9159875" algn="l"/>
              </a:tabLst>
              <a:defRPr/>
            </a:pPr>
            <a:endParaRPr kumimoji="0" lang="de-DE" sz="17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endParaRPr>
          </a:p>
          <a:p>
            <a:pPr marR="0" lvl="0" algn="just" defTabSz="449263" rtl="0" eaLnBrk="0" fontAlgn="base" latinLnBrk="0" hangingPunct="0">
              <a:lnSpc>
                <a:spcPts val="2500"/>
              </a:lnSpc>
              <a:spcBef>
                <a:spcPts val="600"/>
              </a:spcBef>
              <a:spcAft>
                <a:spcPct val="0"/>
              </a:spcAft>
              <a:buClrTx/>
              <a:buSzPct val="110000"/>
              <a:buFont typeface="Arial" panose="020B0604020202020204" pitchFamily="34" charset="0"/>
              <a:buChar char="•"/>
              <a:tabLst>
                <a:tab pos="8710613" algn="l"/>
                <a:tab pos="9159875" algn="l"/>
              </a:tabLst>
              <a:defRPr/>
            </a:pPr>
            <a:r>
              <a:rPr kumimoji="0" lang="de-DE" sz="1700" b="1"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Gänzlich NEU: </a:t>
            </a:r>
            <a:r>
              <a:rPr kumimoji="0" lang="de-DE" sz="17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StROG sieht nun ausdrücklich eine Rechtsgrundlage für </a:t>
            </a:r>
            <a:r>
              <a:rPr kumimoji="0" lang="de-DE" sz="1700" b="1" i="0" u="sng"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sonstige</a:t>
            </a:r>
            <a:r>
              <a:rPr kumimoji="0" lang="de-DE" sz="1700" b="1" i="0"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 </a:t>
            </a:r>
            <a:r>
              <a:rPr kumimoji="0" lang="de-DE" sz="1700" b="1"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zivilrechtliche Vereinbarungen</a:t>
            </a:r>
          </a:p>
          <a:p>
            <a:pPr lvl="1" algn="just" defTabSz="449263" eaLnBrk="0" hangingPunct="0">
              <a:lnSpc>
                <a:spcPts val="2500"/>
              </a:lnSpc>
              <a:spcBef>
                <a:spcPts val="600"/>
              </a:spcBef>
              <a:buClrTx/>
              <a:buSzPct val="110000"/>
              <a:buFont typeface="Arial" panose="020B0604020202020204" pitchFamily="34" charset="0"/>
              <a:buChar char="•"/>
              <a:tabLst>
                <a:tab pos="8710613" algn="l"/>
                <a:tab pos="9159875" algn="l"/>
              </a:tabLst>
              <a:defRPr/>
            </a:pPr>
            <a:r>
              <a:rPr kumimoji="0" lang="de-DE" sz="17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zur Unterstützung der in den einzelnen Raumordnungsinstrumenten festgelegten </a:t>
            </a:r>
            <a:r>
              <a:rPr kumimoji="0" lang="de-DE" sz="1700" b="1"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Entwicklungsziele</a:t>
            </a:r>
          </a:p>
          <a:p>
            <a:pPr marL="1074738" marR="0" lvl="0" indent="-627063" algn="just" defTabSz="449263" rtl="0" eaLnBrk="0" fontAlgn="base" latinLnBrk="0" hangingPunct="0">
              <a:lnSpc>
                <a:spcPts val="2500"/>
              </a:lnSpc>
              <a:spcBef>
                <a:spcPts val="600"/>
              </a:spcBef>
              <a:spcAft>
                <a:spcPct val="0"/>
              </a:spcAft>
              <a:buClrTx/>
              <a:buSzPct val="110000"/>
              <a:buFont typeface="Arial" panose="020B0604020202020204" pitchFamily="34" charset="0"/>
              <a:buChar cha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endParaRPr kumimoji="0" lang="de-DE" sz="1700" b="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endParaRPr>
          </a:p>
          <a:p>
            <a:pPr marL="982663" indent="-534988" algn="just">
              <a:lnSpc>
                <a:spcPct val="90000"/>
              </a:lnSpc>
              <a:buClr>
                <a:srgbClr val="6A6432"/>
              </a:buClr>
              <a:buFont typeface="Arial" panose="020B0604020202020204" pitchFamily="34" charset="0"/>
              <a:buChar char="•"/>
            </a:pPr>
            <a:endParaRPr lang="de-DE" sz="1800" kern="0" dirty="0">
              <a:latin typeface="Century Schoolbook" panose="02040604050505020304" pitchFamily="18" charset="0"/>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376635" y="446037"/>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 43 StROG – Zivilrechtliche Vereinbarungen</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2843834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CAC8B6">
            <a:alpha val="69000"/>
          </a:srgbClr>
        </a:solid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C190CD-CC3A-4912-A42E-BBC43DCB6945}"/>
              </a:ext>
            </a:extLst>
          </p:cNvPr>
          <p:cNvSpPr/>
          <p:nvPr/>
        </p:nvSpPr>
        <p:spPr>
          <a:xfrm>
            <a:off x="1" y="2318151"/>
            <a:ext cx="9143999" cy="1397819"/>
          </a:xfrm>
          <a:prstGeom prst="rect">
            <a:avLst/>
          </a:prstGeom>
        </p:spPr>
        <p:txBody>
          <a:bodyPr wrap="square">
            <a:spAutoFit/>
          </a:bodyPr>
          <a:lstStyle/>
          <a:p>
            <a:pPr algn="ctr">
              <a:spcAft>
                <a:spcPts val="450"/>
              </a:spcAft>
            </a:pPr>
            <a:r>
              <a:rPr lang="de-DE" sz="2550" b="1" dirty="0">
                <a:solidFill>
                  <a:srgbClr val="6B6634"/>
                </a:solidFill>
                <a:latin typeface="Century Schoolbook" panose="02040604050505020304" pitchFamily="18" charset="0"/>
              </a:rPr>
              <a:t>Neuerungen </a:t>
            </a:r>
          </a:p>
          <a:p>
            <a:pPr algn="ctr">
              <a:spcAft>
                <a:spcPts val="450"/>
              </a:spcAft>
            </a:pPr>
            <a:r>
              <a:rPr lang="de-DE" sz="2550" b="1" dirty="0">
                <a:solidFill>
                  <a:srgbClr val="6B6634"/>
                </a:solidFill>
                <a:latin typeface="Century Schoolbook" panose="02040604050505020304" pitchFamily="18" charset="0"/>
              </a:rPr>
              <a:t>iZm</a:t>
            </a:r>
          </a:p>
          <a:p>
            <a:pPr algn="ctr">
              <a:spcAft>
                <a:spcPts val="450"/>
              </a:spcAft>
            </a:pPr>
            <a:r>
              <a:rPr lang="de-DE" sz="2550" b="1" dirty="0">
                <a:solidFill>
                  <a:srgbClr val="6B6634"/>
                </a:solidFill>
                <a:latin typeface="Century Schoolbook" panose="02040604050505020304" pitchFamily="18" charset="0"/>
              </a:rPr>
              <a:t>Bausperre gem § 9 StROG</a:t>
            </a:r>
            <a:endParaRPr lang="de-AT" sz="2550" b="1" dirty="0">
              <a:solidFill>
                <a:srgbClr val="6B6634"/>
              </a:solidFill>
              <a:latin typeface="Century Schoolbook" panose="02040604050505020304" pitchFamily="18" charset="0"/>
            </a:endParaRPr>
          </a:p>
        </p:txBody>
      </p:sp>
      <p:pic>
        <p:nvPicPr>
          <p:cNvPr id="13" name="Grafik 12">
            <a:extLst>
              <a:ext uri="{FF2B5EF4-FFF2-40B4-BE49-F238E27FC236}">
                <a16:creationId xmlns:a16="http://schemas.microsoft.com/office/drawing/2014/main" id="{D94B2892-7FCC-46BD-B735-F6A2418D71F8}"/>
              </a:ext>
            </a:extLst>
          </p:cNvPr>
          <p:cNvPicPr>
            <a:picLocks noChangeAspect="1"/>
          </p:cNvPicPr>
          <p:nvPr/>
        </p:nvPicPr>
        <p:blipFill>
          <a:blip r:embed="rId3">
            <a:clrChange>
              <a:clrFrom>
                <a:srgbClr val="FFFFFF"/>
              </a:clrFrom>
              <a:clrTo>
                <a:srgbClr val="FFFFFF">
                  <a:alpha val="0"/>
                </a:srgbClr>
              </a:clrTo>
            </a:clrChange>
            <a:alphaModFix/>
          </a:blip>
          <a:stretch>
            <a:fillRect/>
          </a:stretch>
        </p:blipFill>
        <p:spPr>
          <a:xfrm>
            <a:off x="5569027" y="74131"/>
            <a:ext cx="3510000" cy="835961"/>
          </a:xfrm>
          <a:prstGeom prst="rect">
            <a:avLst/>
          </a:prstGeom>
          <a:solidFill>
            <a:srgbClr val="DAD9CD"/>
          </a:solidFill>
          <a:ln>
            <a:noFill/>
          </a:ln>
        </p:spPr>
      </p:pic>
    </p:spTree>
    <p:extLst>
      <p:ext uri="{BB962C8B-B14F-4D97-AF65-F5344CB8AC3E}">
        <p14:creationId xmlns:p14="http://schemas.microsoft.com/office/powerpoint/2010/main" val="16798552"/>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92893" y="490525"/>
            <a:ext cx="8474472" cy="5721308"/>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447675" marR="0" lvl="0" indent="-447675" algn="just" defTabSz="449263" rtl="0" eaLnBrk="0" fontAlgn="base" latinLnBrk="0" hangingPunct="0">
              <a:lnSpc>
                <a:spcPts val="2500"/>
              </a:lnSpc>
              <a:spcBef>
                <a:spcPts val="600"/>
              </a:spcBef>
              <a:spcAft>
                <a:spcPct val="0"/>
              </a:spcAft>
              <a:buClrTx/>
              <a:buSzPct val="110000"/>
              <a:buNone/>
              <a:tabLst>
                <a:tab pos="8710613" algn="l"/>
                <a:tab pos="9159875" algn="l"/>
              </a:tabLst>
              <a:defRPr/>
            </a:pPr>
            <a:r>
              <a:rPr kumimoji="0" lang="de-DE" sz="13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a:t>
            </a:r>
          </a:p>
          <a:p>
            <a:pPr marL="447675" marR="0" lvl="0" indent="-447675" algn="just" defTabSz="449263" rtl="0" eaLnBrk="0" fontAlgn="base" latinLnBrk="0" hangingPunct="0">
              <a:lnSpc>
                <a:spcPts val="1800"/>
              </a:lnSpc>
              <a:spcBef>
                <a:spcPts val="600"/>
              </a:spcBef>
              <a:spcAft>
                <a:spcPct val="0"/>
              </a:spcAft>
              <a:buClrTx/>
              <a:buSzPct val="110000"/>
              <a:buAutoNum type="arabicParenBoth" startAt="2"/>
              <a:tabLst>
                <a:tab pos="8710613" algn="l"/>
                <a:tab pos="9159875" algn="l"/>
              </a:tabLst>
              <a:defRPr/>
            </a:pP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Der Gemeinderat </a:t>
            </a:r>
            <a:r>
              <a:rPr kumimoji="0" lang="de-DE" sz="1800" i="0" u="none" strike="sngStrike" kern="1200" cap="none" spc="0" normalizeH="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hat</a:t>
            </a: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 </a:t>
            </a:r>
            <a:r>
              <a:rPr kumimoji="0" lang="de-DE" sz="1800"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kann</a:t>
            </a: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 wenn dies zur Sicherung der Zielsetzungen eines zu erlassenden örtlichen </a:t>
            </a:r>
            <a:r>
              <a:rPr kumimoji="0" lang="de-DE" sz="1800" i="0" u="sng"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Entwicklungskonzeptes</a:t>
            </a: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 </a:t>
            </a:r>
            <a:r>
              <a:rPr kumimoji="0" lang="de-DE" sz="1800" i="0" u="sng"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Flächenwidmungsplanes</a:t>
            </a: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 oder </a:t>
            </a:r>
            <a:r>
              <a:rPr kumimoji="0" lang="de-DE" sz="1800" i="0" u="sng"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Bebauungsplanes</a:t>
            </a: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 notwendig ist, für das gesamte Gemeindegebiet oder für bestimmte Teile desselben durch Verordnung eine </a:t>
            </a:r>
            <a:r>
              <a:rPr kumimoji="0" lang="de-DE" sz="1800" b="1"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Bausperre </a:t>
            </a: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zu erlassen. </a:t>
            </a: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lang="de-DE" sz="1800" dirty="0">
              <a:solidFill>
                <a:prstClr val="black"/>
              </a:solidFill>
              <a:latin typeface="Century Schoolbook" panose="02040604050505020304" pitchFamily="18" charset="0"/>
              <a:ea typeface="ＭＳ Ｐゴシック" panose="020B0600070205080204" pitchFamily="34" charset="-128"/>
            </a:endParaRPr>
          </a:p>
          <a:p>
            <a:pPr marL="447675" marR="0" lvl="0" indent="-447675" algn="just" defTabSz="449263" rtl="0" eaLnBrk="0" fontAlgn="base" latinLnBrk="0" hangingPunct="0">
              <a:lnSpc>
                <a:spcPts val="1800"/>
              </a:lnSpc>
              <a:spcBef>
                <a:spcPts val="600"/>
              </a:spcBef>
              <a:spcAft>
                <a:spcPct val="0"/>
              </a:spcAft>
              <a:buClrTx/>
              <a:buSzPct val="110000"/>
              <a:buNone/>
              <a:tabLst>
                <a:tab pos="8710613" algn="l"/>
                <a:tab pos="9159875" algn="l"/>
              </a:tabLst>
              <a:defRPr/>
            </a:pPr>
            <a:r>
              <a:rPr kumimoji="0" lang="de-DE" sz="1800"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Der Beschluss über die Bausperre darf </a:t>
            </a:r>
            <a:r>
              <a:rPr kumimoji="0" lang="de-DE" sz="1800" i="0" u="sng"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frühestens</a:t>
            </a:r>
            <a:r>
              <a:rPr kumimoji="0" lang="de-DE" sz="1800"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mit dem </a:t>
            </a:r>
            <a:r>
              <a:rPr kumimoji="0" lang="de-DE" sz="1800" b="1"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Beschluss</a:t>
            </a:r>
            <a:r>
              <a:rPr lang="de-DE" sz="1800" dirty="0">
                <a:solidFill>
                  <a:srgbClr val="FF0000"/>
                </a:solidFill>
                <a:latin typeface="Century Schoolbook" panose="02040604050505020304" pitchFamily="18" charset="0"/>
                <a:ea typeface="ＭＳ Ｐゴシック" panose="020B0600070205080204" pitchFamily="34" charset="-128"/>
              </a:rPr>
              <a:t>, der </a:t>
            </a:r>
            <a:r>
              <a:rPr lang="de-DE" sz="1800" b="1" dirty="0">
                <a:solidFill>
                  <a:srgbClr val="FF0000"/>
                </a:solidFill>
                <a:latin typeface="Century Schoolbook" panose="02040604050505020304" pitchFamily="18" charset="0"/>
                <a:ea typeface="ＭＳ Ｐゴシック" panose="020B0600070205080204" pitchFamily="34" charset="-128"/>
              </a:rPr>
              <a:t>Verfügung der Auflage </a:t>
            </a:r>
            <a:r>
              <a:rPr lang="de-DE" sz="1800" dirty="0">
                <a:solidFill>
                  <a:srgbClr val="FF0000"/>
                </a:solidFill>
                <a:latin typeface="Century Schoolbook" panose="02040604050505020304" pitchFamily="18" charset="0"/>
                <a:ea typeface="ＭＳ Ｐゴシック" panose="020B0600070205080204" pitchFamily="34" charset="-128"/>
              </a:rPr>
              <a:t>bzw der </a:t>
            </a:r>
            <a:r>
              <a:rPr lang="de-DE" sz="1800" b="1" dirty="0">
                <a:solidFill>
                  <a:srgbClr val="FF0000"/>
                </a:solidFill>
                <a:latin typeface="Century Schoolbook" panose="02040604050505020304" pitchFamily="18" charset="0"/>
                <a:ea typeface="ＭＳ Ｐゴシック" panose="020B0600070205080204" pitchFamily="34" charset="-128"/>
              </a:rPr>
              <a:t>Verfügung der Anhörung </a:t>
            </a:r>
            <a:r>
              <a:rPr lang="de-DE" sz="1800" dirty="0">
                <a:solidFill>
                  <a:srgbClr val="FF0000"/>
                </a:solidFill>
                <a:latin typeface="Century Schoolbook" panose="02040604050505020304" pitchFamily="18" charset="0"/>
                <a:ea typeface="ＭＳ Ｐゴシック" panose="020B0600070205080204" pitchFamily="34" charset="-128"/>
              </a:rPr>
              <a:t>der genannten Planungsinstrumente erfolgen.</a:t>
            </a: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lang="de-DE" sz="1800" dirty="0">
              <a:solidFill>
                <a:srgbClr val="FF0000"/>
              </a:solidFill>
              <a:latin typeface="Century Schoolbook" panose="02040604050505020304" pitchFamily="18" charset="0"/>
              <a:ea typeface="ＭＳ Ｐゴシック" panose="020B0600070205080204" pitchFamily="34" charset="-128"/>
            </a:endParaRPr>
          </a:p>
          <a:p>
            <a:pPr marL="447675" marR="0" lvl="0" indent="-447675" algn="just" defTabSz="449263" rtl="0" eaLnBrk="0" fontAlgn="base" latinLnBrk="0" hangingPunct="0">
              <a:lnSpc>
                <a:spcPts val="1800"/>
              </a:lnSpc>
              <a:spcBef>
                <a:spcPts val="600"/>
              </a:spcBef>
              <a:spcAft>
                <a:spcPct val="0"/>
              </a:spcAft>
              <a:buClrTx/>
              <a:buSzPct val="110000"/>
              <a:buAutoNum type="arabicParenBoth" startAt="3"/>
              <a:tabLst>
                <a:tab pos="8710613" algn="l"/>
                <a:tab pos="9159875" algn="l"/>
              </a:tabLst>
              <a:defRPr/>
            </a:pPr>
            <a:r>
              <a:rPr lang="de-DE" sz="1800" dirty="0">
                <a:solidFill>
                  <a:prstClr val="black"/>
                </a:solidFill>
                <a:latin typeface="Century Schoolbook" panose="02040604050505020304" pitchFamily="18" charset="0"/>
                <a:ea typeface="ＭＳ Ｐゴシック" panose="020B0600070205080204" pitchFamily="34" charset="-128"/>
              </a:rPr>
              <a:t>Die Bausperre </a:t>
            </a:r>
            <a:r>
              <a:rPr lang="de-DE" sz="1800" b="1" dirty="0">
                <a:solidFill>
                  <a:prstClr val="black"/>
                </a:solidFill>
                <a:latin typeface="Century Schoolbook" panose="02040604050505020304" pitchFamily="18" charset="0"/>
                <a:ea typeface="ＭＳ Ｐゴシック" panose="020B0600070205080204" pitchFamily="34" charset="-128"/>
              </a:rPr>
              <a:t>tritt</a:t>
            </a:r>
            <a:r>
              <a:rPr lang="de-DE" sz="1800" dirty="0">
                <a:solidFill>
                  <a:prstClr val="black"/>
                </a:solidFill>
                <a:latin typeface="Century Schoolbook" panose="02040604050505020304" pitchFamily="18" charset="0"/>
                <a:ea typeface="ＭＳ Ｐゴシック" panose="020B0600070205080204" pitchFamily="34" charset="-128"/>
              </a:rPr>
              <a:t>, soweit sie nicht früher aufgehoben wird, </a:t>
            </a:r>
            <a:r>
              <a:rPr lang="de-DE" sz="1800" b="1" dirty="0">
                <a:solidFill>
                  <a:prstClr val="black"/>
                </a:solidFill>
                <a:latin typeface="Century Schoolbook" panose="02040604050505020304" pitchFamily="18" charset="0"/>
                <a:ea typeface="ＭＳ Ｐゴシック" panose="020B0600070205080204" pitchFamily="34" charset="-128"/>
              </a:rPr>
              <a:t>mit dem Inkrafttreten des Entwicklungsprogramms (Abs. 1), des örtlichen Entwicklungskonzeptes, des Flächenwidmungs- oder Bebauungsplanes (Abs. 2) </a:t>
            </a:r>
            <a:r>
              <a:rPr lang="de-DE" sz="1800" b="1" u="sng" dirty="0">
                <a:solidFill>
                  <a:prstClr val="black"/>
                </a:solidFill>
                <a:latin typeface="Century Schoolbook" panose="02040604050505020304" pitchFamily="18" charset="0"/>
                <a:ea typeface="ＭＳ Ｐゴシック" panose="020B0600070205080204" pitchFamily="34" charset="-128"/>
              </a:rPr>
              <a:t>außer Kraft</a:t>
            </a:r>
            <a:r>
              <a:rPr lang="de-DE" sz="1800" dirty="0">
                <a:solidFill>
                  <a:prstClr val="black"/>
                </a:solidFill>
                <a:latin typeface="Century Schoolbook" panose="02040604050505020304" pitchFamily="18" charset="0"/>
                <a:ea typeface="ＭＳ Ｐゴシック" panose="020B0600070205080204" pitchFamily="34" charset="-128"/>
              </a:rPr>
              <a:t>. </a:t>
            </a: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lang="de-DE" sz="1800" dirty="0">
              <a:solidFill>
                <a:prstClr val="black"/>
              </a:solidFill>
              <a:latin typeface="Century Schoolbook" panose="02040604050505020304" pitchFamily="18" charset="0"/>
              <a:ea typeface="ＭＳ Ｐゴシック" panose="020B0600070205080204" pitchFamily="34" charset="-128"/>
            </a:endParaRPr>
          </a:p>
          <a:p>
            <a:pPr marL="447675"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r>
              <a:rPr lang="de-DE" sz="1800" dirty="0">
                <a:solidFill>
                  <a:prstClr val="black"/>
                </a:solidFill>
                <a:latin typeface="Century Schoolbook" panose="02040604050505020304" pitchFamily="18" charset="0"/>
                <a:ea typeface="ＭＳ Ｐゴシック" panose="020B0600070205080204" pitchFamily="34" charset="-128"/>
              </a:rPr>
              <a:t>Wird das Entwicklungsprogramm, das örtliche Entwicklungskonzept, der Flächenwidmungs- oder der Bebauungsplan </a:t>
            </a:r>
            <a:r>
              <a:rPr lang="de-DE" sz="1800" b="1" dirty="0">
                <a:solidFill>
                  <a:prstClr val="black"/>
                </a:solidFill>
                <a:latin typeface="Century Schoolbook" panose="02040604050505020304" pitchFamily="18" charset="0"/>
                <a:ea typeface="ＭＳ Ｐゴシック" panose="020B0600070205080204" pitchFamily="34" charset="-128"/>
              </a:rPr>
              <a:t>nicht innerhalb von </a:t>
            </a:r>
            <a:r>
              <a:rPr lang="de-DE" sz="1800" b="1" u="sng" dirty="0">
                <a:solidFill>
                  <a:prstClr val="black"/>
                </a:solidFill>
                <a:latin typeface="Century Schoolbook" panose="02040604050505020304" pitchFamily="18" charset="0"/>
                <a:ea typeface="ＭＳ Ｐゴシック" panose="020B0600070205080204" pitchFamily="34" charset="-128"/>
              </a:rPr>
              <a:t>zwei Jahren</a:t>
            </a:r>
            <a:r>
              <a:rPr lang="de-DE" sz="1800" b="1" dirty="0">
                <a:solidFill>
                  <a:prstClr val="black"/>
                </a:solidFill>
                <a:latin typeface="Century Schoolbook" panose="02040604050505020304" pitchFamily="18" charset="0"/>
                <a:ea typeface="ＭＳ Ｐゴシック" panose="020B0600070205080204" pitchFamily="34" charset="-128"/>
              </a:rPr>
              <a:t> ab Inkrafttreten der Bausperre erlassen, dann tritt die Bausperre außer Kraft</a:t>
            </a:r>
            <a:r>
              <a:rPr lang="de-DE" sz="1800" dirty="0">
                <a:solidFill>
                  <a:prstClr val="black"/>
                </a:solidFill>
                <a:latin typeface="Century Schoolbook" panose="02040604050505020304" pitchFamily="18" charset="0"/>
                <a:ea typeface="ＭＳ Ｐゴシック" panose="020B0600070205080204" pitchFamily="34" charset="-128"/>
              </a:rPr>
              <a:t>. Die zweijährige Frist kann aus Gründen, die nicht in einer Säumigkeit der Gemeinde oder des Landes liegen, um </a:t>
            </a:r>
            <a:r>
              <a:rPr lang="de-DE" sz="1800" b="1" dirty="0">
                <a:solidFill>
                  <a:prstClr val="black"/>
                </a:solidFill>
                <a:latin typeface="Century Schoolbook" panose="02040604050505020304" pitchFamily="18" charset="0"/>
                <a:ea typeface="ＭＳ Ｐゴシック" panose="020B0600070205080204" pitchFamily="34" charset="-128"/>
              </a:rPr>
              <a:t>höchstens </a:t>
            </a:r>
            <a:r>
              <a:rPr lang="de-DE" sz="1800" b="1" u="sng" dirty="0">
                <a:solidFill>
                  <a:prstClr val="black"/>
                </a:solidFill>
                <a:latin typeface="Century Schoolbook" panose="02040604050505020304" pitchFamily="18" charset="0"/>
                <a:ea typeface="ＭＳ Ｐゴシック" panose="020B0600070205080204" pitchFamily="34" charset="-128"/>
              </a:rPr>
              <a:t>ein weiteres Jahr </a:t>
            </a:r>
            <a:r>
              <a:rPr lang="de-DE" sz="1800" b="1" dirty="0">
                <a:solidFill>
                  <a:prstClr val="black"/>
                </a:solidFill>
                <a:latin typeface="Century Schoolbook" panose="02040604050505020304" pitchFamily="18" charset="0"/>
                <a:ea typeface="ＭＳ Ｐゴシック" panose="020B0600070205080204" pitchFamily="34" charset="-128"/>
              </a:rPr>
              <a:t>verlängert </a:t>
            </a:r>
            <a:r>
              <a:rPr lang="de-DE" sz="1800" dirty="0">
                <a:solidFill>
                  <a:prstClr val="black"/>
                </a:solidFill>
                <a:latin typeface="Century Schoolbook" panose="02040604050505020304" pitchFamily="18" charset="0"/>
                <a:ea typeface="ＭＳ Ｐゴシック" panose="020B0600070205080204" pitchFamily="34" charset="-128"/>
              </a:rPr>
              <a:t>werden. </a:t>
            </a:r>
          </a:p>
          <a:p>
            <a:pPr marL="447675" marR="0" lvl="0" indent="-447675"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lang="de-DE" sz="1700" dirty="0">
              <a:solidFill>
                <a:prstClr val="black"/>
              </a:solidFill>
              <a:latin typeface="Century Schoolbook" panose="02040604050505020304" pitchFamily="18" charset="0"/>
              <a:ea typeface="ＭＳ Ｐゴシック" panose="020B0600070205080204" pitchFamily="34" charset="-128"/>
            </a:endParaRPr>
          </a:p>
          <a:p>
            <a:pPr marL="447675" marR="0" lvl="0" indent="-447675"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lang="de-DE" sz="1800" kern="0" dirty="0">
              <a:latin typeface="Century Schoolbook" panose="02040604050505020304" pitchFamily="18" charset="0"/>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92893" y="74135"/>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Bausperre gem § 9 StROG</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33940004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92893" y="719204"/>
            <a:ext cx="8474472" cy="5721308"/>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447675" marR="0" lvl="0" indent="-447675" algn="just" defTabSz="449263" rtl="0" eaLnBrk="0" fontAlgn="base" latinLnBrk="0" hangingPunct="0">
              <a:lnSpc>
                <a:spcPts val="2500"/>
              </a:lnSpc>
              <a:spcBef>
                <a:spcPts val="600"/>
              </a:spcBef>
              <a:spcAft>
                <a:spcPct val="0"/>
              </a:spcAft>
              <a:buClrTx/>
              <a:buSzPct val="110000"/>
              <a:buNone/>
              <a:tabLst>
                <a:tab pos="8710613" algn="l"/>
                <a:tab pos="9159875" algn="l"/>
              </a:tabLst>
              <a:defRPr/>
            </a:pPr>
            <a:r>
              <a:rPr kumimoji="0" lang="de-DE" sz="13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a:t>
            </a:r>
          </a:p>
          <a:p>
            <a:pPr marL="447675" marR="0" lvl="0" indent="-447675" algn="just" defTabSz="449263" rtl="0" eaLnBrk="0" fontAlgn="base" latinLnBrk="0" hangingPunct="0">
              <a:lnSpc>
                <a:spcPts val="1800"/>
              </a:lnSpc>
              <a:spcBef>
                <a:spcPts val="600"/>
              </a:spcBef>
              <a:spcAft>
                <a:spcPct val="0"/>
              </a:spcAft>
              <a:buClrTx/>
              <a:buSzPct val="110000"/>
              <a:buAutoNum type="arabicParenBoth" startAt="4"/>
              <a:tabLst>
                <a:tab pos="8710613" algn="l"/>
                <a:tab pos="9159875" algn="l"/>
              </a:tabLst>
              <a:defRPr/>
            </a:pPr>
            <a:r>
              <a:rPr kumimoji="0" lang="de-DE" sz="17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Die Bausperre hat die Wirkung, dass für raumbedeutsame Maßnahmen </a:t>
            </a:r>
            <a:r>
              <a:rPr kumimoji="0" lang="de-DE" sz="1700" b="1"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behördliche Bewilligungen</a:t>
            </a:r>
            <a:r>
              <a:rPr kumimoji="0" lang="de-DE" sz="17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 insbesondere nach dem Steiermärkischen Baugesetz, </a:t>
            </a:r>
            <a:r>
              <a:rPr kumimoji="0" lang="de-DE" sz="1700" i="0" u="sng"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die dem Planungsvorhaben, zu deren Sicherung die Bausperre erlassen wurde, widersprechen</a:t>
            </a:r>
            <a:r>
              <a:rPr kumimoji="0" lang="de-DE" sz="17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 </a:t>
            </a:r>
            <a:r>
              <a:rPr kumimoji="0" lang="de-DE" sz="1700" b="1"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nicht erlassen werden dürfen</a:t>
            </a:r>
            <a:r>
              <a:rPr kumimoji="0" lang="de-DE" sz="17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 </a:t>
            </a: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lang="de-DE" sz="1700" dirty="0">
              <a:solidFill>
                <a:srgbClr val="FF0000"/>
              </a:solidFill>
              <a:latin typeface="Century Schoolbook" panose="02040604050505020304" pitchFamily="18" charset="0"/>
              <a:ea typeface="ＭＳ Ｐゴシック" panose="020B0600070205080204" pitchFamily="34" charset="-128"/>
            </a:endParaRPr>
          </a:p>
          <a:p>
            <a:pPr marL="447675" marR="0" lvl="0" indent="-447675" algn="just" defTabSz="449263" rtl="0" eaLnBrk="0" fontAlgn="base" latinLnBrk="0" hangingPunct="0">
              <a:lnSpc>
                <a:spcPts val="1800"/>
              </a:lnSpc>
              <a:spcBef>
                <a:spcPts val="600"/>
              </a:spcBef>
              <a:spcAft>
                <a:spcPct val="0"/>
              </a:spcAft>
              <a:buClrTx/>
              <a:buSzPct val="110000"/>
              <a:buNone/>
              <a:tabLst>
                <a:tab pos="8710613" algn="l"/>
                <a:tab pos="9159875" algn="l"/>
              </a:tabLst>
              <a:defRPr/>
            </a:pPr>
            <a:r>
              <a:rPr kumimoji="0" lang="de-DE" sz="1700"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Ausgenommen sind baubehördliche Bewilligungsverfahren, die </a:t>
            </a:r>
            <a:r>
              <a:rPr kumimoji="0" lang="de-DE" sz="1700" i="0" u="sng"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zum Zeitpunkt des Inkrafttretens der Bausperre bereits anhängig sind</a:t>
            </a:r>
            <a:r>
              <a:rPr kumimoji="0" lang="de-DE" sz="1700"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wobei dem Bauansuchen zumindest Unterlagen über die Bauplatzeignung und das Projekt gem § 22 Abs 2 Z 5 und 6 Stmk BauG angeschlossen sein müssen.</a:t>
            </a:r>
          </a:p>
          <a:p>
            <a:pPr marL="447675" marR="0" lvl="0" indent="-447675"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lang="de-DE" sz="1700" b="0" dirty="0">
              <a:solidFill>
                <a:srgbClr val="FF0000"/>
              </a:solidFill>
              <a:latin typeface="Century Schoolbook" panose="02040604050505020304" pitchFamily="18" charset="0"/>
              <a:ea typeface="ＭＳ Ｐゴシック" panose="020B0600070205080204" pitchFamily="34" charset="-128"/>
            </a:endParaRPr>
          </a:p>
          <a:p>
            <a:pPr marL="0" marR="0" lvl="0" indent="0" algn="just" defTabSz="449263" rtl="0" eaLnBrk="0" fontAlgn="base" latinLnBrk="0" hangingPunct="0">
              <a:lnSpc>
                <a:spcPts val="2500"/>
              </a:lnSpc>
              <a:spcBef>
                <a:spcPts val="600"/>
              </a:spcBef>
              <a:spcAft>
                <a:spcPct val="0"/>
              </a:spcAft>
              <a:buClrTx/>
              <a:buSzPct val="110000"/>
              <a:buNone/>
              <a:tabLst>
                <a:tab pos="8710613" algn="l"/>
                <a:tab pos="9159875" algn="l"/>
              </a:tabLst>
              <a:defRPr/>
            </a:pPr>
            <a:r>
              <a:rPr kumimoji="0" lang="de-DE" sz="1700" i="0" u="sng"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Folgende begrüßenswerte Klarstellungen</a:t>
            </a:r>
            <a:r>
              <a:rPr kumimoji="0" lang="de-DE" sz="17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a:t>
            </a:r>
            <a:endParaRPr kumimoji="0" lang="de-DE" sz="1700" b="1"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endParaRPr>
          </a:p>
          <a:p>
            <a:pPr lvl="1" algn="just" defTabSz="449263" eaLnBrk="0" hangingPunct="0">
              <a:lnSpc>
                <a:spcPts val="2500"/>
              </a:lnSpc>
              <a:spcBef>
                <a:spcPts val="600"/>
              </a:spcBef>
              <a:buClrTx/>
              <a:buSzPct val="110000"/>
              <a:buFont typeface="Arial" panose="020B0604020202020204" pitchFamily="34" charset="0"/>
              <a:buChar char="•"/>
              <a:tabLst>
                <a:tab pos="8710613" algn="l"/>
                <a:tab pos="9159875" algn="l"/>
              </a:tabLst>
              <a:defRPr/>
            </a:pPr>
            <a:r>
              <a:rPr kumimoji="0" lang="de-DE" sz="17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Bausperre darf frühestens mit </a:t>
            </a:r>
            <a:r>
              <a:rPr kumimoji="0" lang="de-DE" sz="1700" b="1"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Auflage/Anhörung des ÖEK/FLÄWI/BBPL </a:t>
            </a:r>
            <a:r>
              <a:rPr kumimoji="0" lang="de-DE" sz="17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erlassen werden;</a:t>
            </a:r>
          </a:p>
          <a:p>
            <a:pPr lvl="1" algn="just" defTabSz="449263" eaLnBrk="0" hangingPunct="0">
              <a:lnSpc>
                <a:spcPts val="2500"/>
              </a:lnSpc>
              <a:spcBef>
                <a:spcPts val="600"/>
              </a:spcBef>
              <a:buClrTx/>
              <a:buSzPct val="110000"/>
              <a:buFont typeface="Arial" panose="020B0604020202020204" pitchFamily="34" charset="0"/>
              <a:buChar char="•"/>
              <a:tabLst>
                <a:tab pos="8710613" algn="l"/>
                <a:tab pos="9159875" algn="l"/>
              </a:tabLst>
              <a:defRPr/>
            </a:pPr>
            <a:r>
              <a:rPr kumimoji="0" lang="de-DE" sz="17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Das ist ein Zeitpunkt, zu dem der </a:t>
            </a:r>
            <a:r>
              <a:rPr kumimoji="0" lang="de-DE" sz="1700" b="1"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Wille des Verordnungsgebers zur Änderung bereits ausreichend dokumentiert </a:t>
            </a:r>
            <a:r>
              <a:rPr kumimoji="0" lang="de-DE" sz="17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ist;</a:t>
            </a:r>
          </a:p>
          <a:p>
            <a:pPr lvl="1" algn="just" defTabSz="449263" eaLnBrk="0" hangingPunct="0">
              <a:lnSpc>
                <a:spcPts val="2500"/>
              </a:lnSpc>
              <a:spcBef>
                <a:spcPts val="600"/>
              </a:spcBef>
              <a:buClrTx/>
              <a:buSzPct val="110000"/>
              <a:buFont typeface="Arial" panose="020B0604020202020204" pitchFamily="34" charset="0"/>
              <a:buChar char="•"/>
              <a:tabLst>
                <a:tab pos="8710613" algn="l"/>
                <a:tab pos="9159875" algn="l"/>
              </a:tabLst>
              <a:defRPr/>
            </a:pPr>
            <a:r>
              <a:rPr lang="de-DE" sz="1700" dirty="0">
                <a:solidFill>
                  <a:prstClr val="black"/>
                </a:solidFill>
                <a:latin typeface="Century Schoolbook" panose="02040604050505020304" pitchFamily="18" charset="0"/>
                <a:ea typeface="ＭＳ Ｐゴシック" panose="020B0600070205080204" pitchFamily="34" charset="-128"/>
              </a:rPr>
              <a:t>Gesetzlich statuierte Übergangsregelung schafft Rechtssicherheit (verhindert </a:t>
            </a:r>
            <a:r>
              <a:rPr lang="de-DE" sz="1700" b="1" dirty="0">
                <a:solidFill>
                  <a:prstClr val="black"/>
                </a:solidFill>
                <a:latin typeface="Century Schoolbook" panose="02040604050505020304" pitchFamily="18" charset="0"/>
                <a:ea typeface="ＭＳ Ｐゴシック" panose="020B0600070205080204" pitchFamily="34" charset="-128"/>
              </a:rPr>
              <a:t>frustrierte Planungskosten</a:t>
            </a:r>
            <a:r>
              <a:rPr lang="de-DE" sz="1700" dirty="0">
                <a:solidFill>
                  <a:prstClr val="black"/>
                </a:solidFill>
                <a:latin typeface="Century Schoolbook" panose="02040604050505020304" pitchFamily="18" charset="0"/>
                <a:ea typeface="ＭＳ Ｐゴシック" panose="020B0600070205080204" pitchFamily="34" charset="-128"/>
              </a:rPr>
              <a:t>);</a:t>
            </a:r>
            <a:endParaRPr kumimoji="0" lang="de-DE" sz="17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endParaRPr>
          </a:p>
          <a:p>
            <a:pPr marL="447675" marR="0" lvl="0" indent="-447675"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kumimoji="0" lang="de-DE" sz="1700" b="0"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endParaRPr>
          </a:p>
          <a:p>
            <a:pPr marL="982663" indent="-534988" algn="just">
              <a:lnSpc>
                <a:spcPct val="90000"/>
              </a:lnSpc>
              <a:buClr>
                <a:srgbClr val="6A6432"/>
              </a:buClr>
              <a:buFont typeface="Arial" panose="020B0604020202020204" pitchFamily="34" charset="0"/>
              <a:buChar char="•"/>
            </a:pPr>
            <a:endParaRPr lang="de-DE" sz="1800" kern="0" dirty="0">
              <a:latin typeface="Century Schoolbook" panose="02040604050505020304" pitchFamily="18" charset="0"/>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92893" y="74135"/>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Bausperre gem § 9 StROG</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682567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01537" y="709679"/>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marR="0" lvl="0" indent="0" algn="just" defTabSz="449263" rtl="0" eaLnBrk="0" fontAlgn="base" latinLnBrk="0" hangingPunct="0">
              <a:lnSpc>
                <a:spcPts val="2500"/>
              </a:lnSpc>
              <a:spcBef>
                <a:spcPts val="600"/>
              </a:spcBef>
              <a:spcAft>
                <a:spcPct val="0"/>
              </a:spcAft>
              <a:buClrTx/>
              <a:buSzPct val="110000"/>
              <a:buNone/>
              <a:tabLst>
                <a:tab pos="8710613" algn="l"/>
                <a:tab pos="9159875" algn="l"/>
              </a:tabLst>
              <a:defRPr/>
            </a:pPr>
            <a:r>
              <a:rPr lang="de-DE" sz="1700" u="sng" dirty="0">
                <a:solidFill>
                  <a:prstClr val="black"/>
                </a:solidFill>
                <a:latin typeface="Century Schoolbook" panose="02040604050505020304" pitchFamily="18" charset="0"/>
                <a:ea typeface="ＭＳ Ｐゴシック" panose="020B0600070205080204" pitchFamily="34" charset="-128"/>
              </a:rPr>
              <a:t>Zusätzliche Eckpunkte</a:t>
            </a:r>
            <a:r>
              <a:rPr lang="de-DE" sz="1700" dirty="0">
                <a:solidFill>
                  <a:prstClr val="black"/>
                </a:solidFill>
                <a:latin typeface="Century Schoolbook" panose="02040604050505020304" pitchFamily="18" charset="0"/>
                <a:ea typeface="ＭＳ Ｐゴシック" panose="020B0600070205080204" pitchFamily="34" charset="-128"/>
              </a:rPr>
              <a:t>:</a:t>
            </a:r>
            <a:endParaRPr kumimoji="0" lang="de-DE" sz="17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endParaRPr>
          </a:p>
          <a:p>
            <a:pPr marL="895350" marR="0" lvl="0" algn="just" defTabSz="449263" rtl="0" eaLnBrk="0" fontAlgn="base" latinLnBrk="0" hangingPunct="0">
              <a:lnSpc>
                <a:spcPts val="2500"/>
              </a:lnSpc>
              <a:spcBef>
                <a:spcPts val="600"/>
              </a:spcBef>
              <a:spcAft>
                <a:spcPct val="0"/>
              </a:spcAft>
              <a:buClrTx/>
              <a:buSzPct val="110000"/>
              <a:buFont typeface="Arial" panose="020B0604020202020204" pitchFamily="34" charset="0"/>
              <a:buChar char="•"/>
              <a:tabLst>
                <a:tab pos="8710613" algn="l"/>
                <a:tab pos="9159875" algn="l"/>
              </a:tabLst>
              <a:defRPr/>
            </a:pPr>
            <a:r>
              <a:rPr kumimoji="0" lang="de-DE" sz="1700" b="1"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Baubewilligungen </a:t>
            </a:r>
            <a:r>
              <a:rPr kumimoji="0" lang="de-DE" sz="17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können auch </a:t>
            </a:r>
            <a:r>
              <a:rPr kumimoji="0" lang="de-DE" sz="1700" b="1"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während aufrechter Bausperre erlassen </a:t>
            </a:r>
            <a:r>
              <a:rPr kumimoji="0" lang="de-DE" sz="17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werden </a:t>
            </a:r>
            <a:r>
              <a:rPr kumimoji="0" lang="de-DE" sz="17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sym typeface="Wingdings" panose="05000000000000000000" pitchFamily="2" charset="2"/>
              </a:rPr>
              <a:t> es darf nur </a:t>
            </a:r>
            <a:r>
              <a:rPr kumimoji="0" lang="de-DE" sz="1700" i="0" u="sng"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sym typeface="Wingdings" panose="05000000000000000000" pitchFamily="2" charset="2"/>
              </a:rPr>
              <a:t>keinen Widerspruch</a:t>
            </a:r>
            <a:r>
              <a:rPr kumimoji="0" lang="de-DE" sz="17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sym typeface="Wingdings" panose="05000000000000000000" pitchFamily="2" charset="2"/>
              </a:rPr>
              <a:t> zum Planungsvorhaben geben (bspw zukünftige Widmung);</a:t>
            </a:r>
          </a:p>
          <a:p>
            <a:pPr marL="425450" marR="0" lvl="0" indent="0" algn="just" defTabSz="449263" rtl="0" eaLnBrk="0" fontAlgn="base" latinLnBrk="0" hangingPunct="0">
              <a:lnSpc>
                <a:spcPts val="2500"/>
              </a:lnSpc>
              <a:spcBef>
                <a:spcPts val="600"/>
              </a:spcBef>
              <a:spcAft>
                <a:spcPct val="0"/>
              </a:spcAft>
              <a:buClrTx/>
              <a:buSzPct val="110000"/>
              <a:buNone/>
              <a:tabLst>
                <a:tab pos="8710613" algn="l"/>
                <a:tab pos="9159875" algn="l"/>
              </a:tabLst>
              <a:defRPr/>
            </a:pPr>
            <a:endParaRPr kumimoji="0" lang="de-DE" sz="17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sym typeface="Wingdings" panose="05000000000000000000" pitchFamily="2" charset="2"/>
            </a:endParaRPr>
          </a:p>
          <a:p>
            <a:pPr marL="895350" marR="0" lvl="0" algn="just" defTabSz="449263" rtl="0" eaLnBrk="0" fontAlgn="base" latinLnBrk="0" hangingPunct="0">
              <a:lnSpc>
                <a:spcPts val="2500"/>
              </a:lnSpc>
              <a:spcBef>
                <a:spcPts val="600"/>
              </a:spcBef>
              <a:spcAft>
                <a:spcPct val="0"/>
              </a:spcAft>
              <a:buClrTx/>
              <a:buSzPct val="110000"/>
              <a:buFont typeface="Arial" panose="020B0604020202020204" pitchFamily="34" charset="0"/>
              <a:buChar char="•"/>
              <a:tabLst>
                <a:tab pos="8710613" algn="l"/>
                <a:tab pos="9159875" algn="l"/>
              </a:tabLst>
              <a:defRPr/>
            </a:pPr>
            <a:r>
              <a:rPr lang="de-DE" sz="1700" dirty="0">
                <a:latin typeface="Century Schoolbook" panose="02040604050505020304" pitchFamily="18" charset="0"/>
                <a:ea typeface="ＭＳ Ｐゴシック" panose="020B0600070205080204" pitchFamily="34" charset="-128"/>
                <a:sym typeface="Wingdings" panose="05000000000000000000" pitchFamily="2" charset="2"/>
              </a:rPr>
              <a:t>Bausperren </a:t>
            </a:r>
            <a:r>
              <a:rPr lang="de-DE" sz="1700" b="1" dirty="0">
                <a:latin typeface="Century Schoolbook" panose="02040604050505020304" pitchFamily="18" charset="0"/>
                <a:ea typeface="ＭＳ Ｐゴシック" panose="020B0600070205080204" pitchFamily="34" charset="-128"/>
                <a:sym typeface="Wingdings" panose="05000000000000000000" pitchFamily="2" charset="2"/>
              </a:rPr>
              <a:t>dürfen nicht willkürlich lange aufrechterhalten </a:t>
            </a:r>
            <a:r>
              <a:rPr lang="de-DE" sz="1700" dirty="0">
                <a:latin typeface="Century Schoolbook" panose="02040604050505020304" pitchFamily="18" charset="0"/>
                <a:ea typeface="ＭＳ Ｐゴシック" panose="020B0600070205080204" pitchFamily="34" charset="-128"/>
                <a:sym typeface="Wingdings" panose="05000000000000000000" pitchFamily="2" charset="2"/>
              </a:rPr>
              <a:t>werden  </a:t>
            </a:r>
            <a:r>
              <a:rPr lang="de-DE" sz="1700" b="1" dirty="0">
                <a:solidFill>
                  <a:srgbClr val="FF0000"/>
                </a:solidFill>
                <a:latin typeface="Century Schoolbook" panose="02040604050505020304" pitchFamily="18" charset="0"/>
                <a:ea typeface="ＭＳ Ｐゴシック" panose="020B0600070205080204" pitchFamily="34" charset="-128"/>
                <a:sym typeface="Wingdings" panose="05000000000000000000" pitchFamily="2" charset="2"/>
              </a:rPr>
              <a:t>2 Jahre </a:t>
            </a:r>
            <a:r>
              <a:rPr lang="de-DE" sz="1700" dirty="0">
                <a:latin typeface="Century Schoolbook" panose="02040604050505020304" pitchFamily="18" charset="0"/>
                <a:ea typeface="ＭＳ Ｐゴシック" panose="020B0600070205080204" pitchFamily="34" charset="-128"/>
                <a:sym typeface="Wingdings" panose="05000000000000000000" pitchFamily="2" charset="2"/>
              </a:rPr>
              <a:t>mit max einjähriger Verlängerung;</a:t>
            </a:r>
            <a:endParaRPr kumimoji="0" lang="de-DE" sz="17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sym typeface="Wingdings" panose="05000000000000000000" pitchFamily="2" charset="2"/>
            </a:endParaRPr>
          </a:p>
          <a:p>
            <a:pPr marR="0" lvl="0" algn="just" defTabSz="449263" rtl="0" eaLnBrk="0" fontAlgn="base" latinLnBrk="0" hangingPunct="0">
              <a:lnSpc>
                <a:spcPts val="2500"/>
              </a:lnSpc>
              <a:spcBef>
                <a:spcPts val="600"/>
              </a:spcBef>
              <a:spcAft>
                <a:spcPct val="0"/>
              </a:spcAft>
              <a:buClrTx/>
              <a:buSzPct val="110000"/>
              <a:buFont typeface="Arial" panose="020B0604020202020204" pitchFamily="34" charset="0"/>
              <a:buChar char="•"/>
              <a:tabLst>
                <a:tab pos="8710613" algn="l"/>
                <a:tab pos="9159875" algn="l"/>
              </a:tabLst>
              <a:defRPr/>
            </a:pPr>
            <a:endParaRPr kumimoji="0" lang="de-DE" sz="17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endParaRPr>
          </a:p>
          <a:p>
            <a:pPr marL="1074738" marR="0" lvl="0" indent="-627063" algn="just" defTabSz="449263" rtl="0" eaLnBrk="0" fontAlgn="base" latinLnBrk="0" hangingPunct="0">
              <a:lnSpc>
                <a:spcPts val="2500"/>
              </a:lnSpc>
              <a:spcBef>
                <a:spcPts val="600"/>
              </a:spcBef>
              <a:spcAft>
                <a:spcPct val="0"/>
              </a:spcAft>
              <a:buClrTx/>
              <a:buSzPct val="110000"/>
              <a:buFont typeface="Arial" panose="020B0604020202020204" pitchFamily="34" charset="0"/>
              <a:buChar cha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endParaRPr kumimoji="0" lang="de-DE" sz="1700" b="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endParaRPr>
          </a:p>
          <a:p>
            <a:pPr marL="982663" indent="-534988" algn="just">
              <a:lnSpc>
                <a:spcPct val="90000"/>
              </a:lnSpc>
              <a:buClr>
                <a:srgbClr val="6A6432"/>
              </a:buClr>
              <a:buFont typeface="Arial" panose="020B0604020202020204" pitchFamily="34" charset="0"/>
              <a:buChar char="•"/>
            </a:pPr>
            <a:endParaRPr lang="de-DE" sz="1800" kern="0" dirty="0">
              <a:latin typeface="Century Schoolbook" panose="02040604050505020304" pitchFamily="18" charset="0"/>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01537" y="74134"/>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Bausperre gem § 9 StROG</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1274944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CAC8B6">
            <a:alpha val="69000"/>
          </a:srgbClr>
        </a:solid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C190CD-CC3A-4912-A42E-BBC43DCB6945}"/>
              </a:ext>
            </a:extLst>
          </p:cNvPr>
          <p:cNvSpPr/>
          <p:nvPr/>
        </p:nvSpPr>
        <p:spPr>
          <a:xfrm>
            <a:off x="1" y="2318151"/>
            <a:ext cx="9143999" cy="1397819"/>
          </a:xfrm>
          <a:prstGeom prst="rect">
            <a:avLst/>
          </a:prstGeom>
        </p:spPr>
        <p:txBody>
          <a:bodyPr wrap="square">
            <a:spAutoFit/>
          </a:bodyPr>
          <a:lstStyle/>
          <a:p>
            <a:pPr algn="ctr">
              <a:spcAft>
                <a:spcPts val="450"/>
              </a:spcAft>
            </a:pPr>
            <a:r>
              <a:rPr lang="de-DE" sz="2550" b="1" dirty="0">
                <a:solidFill>
                  <a:srgbClr val="6B6634"/>
                </a:solidFill>
                <a:latin typeface="Century Schoolbook" panose="02040604050505020304" pitchFamily="18" charset="0"/>
              </a:rPr>
              <a:t>Neuerungen </a:t>
            </a:r>
          </a:p>
          <a:p>
            <a:pPr algn="ctr">
              <a:spcAft>
                <a:spcPts val="450"/>
              </a:spcAft>
            </a:pPr>
            <a:r>
              <a:rPr lang="de-DE" sz="2550" b="1" dirty="0">
                <a:solidFill>
                  <a:srgbClr val="6B6634"/>
                </a:solidFill>
                <a:latin typeface="Century Schoolbook" panose="02040604050505020304" pitchFamily="18" charset="0"/>
              </a:rPr>
              <a:t>iZm</a:t>
            </a:r>
          </a:p>
          <a:p>
            <a:pPr algn="ctr">
              <a:spcAft>
                <a:spcPts val="450"/>
              </a:spcAft>
            </a:pPr>
            <a:r>
              <a:rPr lang="de-DE" sz="2550" b="1" dirty="0">
                <a:solidFill>
                  <a:srgbClr val="6B6634"/>
                </a:solidFill>
                <a:latin typeface="Century Schoolbook" panose="02040604050505020304" pitchFamily="18" charset="0"/>
              </a:rPr>
              <a:t>Baugebieten gem § 30 StROG</a:t>
            </a:r>
            <a:endParaRPr lang="de-AT" sz="2550" b="1" dirty="0">
              <a:solidFill>
                <a:srgbClr val="6B6634"/>
              </a:solidFill>
              <a:latin typeface="Century Schoolbook" panose="02040604050505020304" pitchFamily="18" charset="0"/>
            </a:endParaRPr>
          </a:p>
        </p:txBody>
      </p:sp>
      <p:pic>
        <p:nvPicPr>
          <p:cNvPr id="13" name="Grafik 12">
            <a:extLst>
              <a:ext uri="{FF2B5EF4-FFF2-40B4-BE49-F238E27FC236}">
                <a16:creationId xmlns:a16="http://schemas.microsoft.com/office/drawing/2014/main" id="{D94B2892-7FCC-46BD-B735-F6A2418D71F8}"/>
              </a:ext>
            </a:extLst>
          </p:cNvPr>
          <p:cNvPicPr>
            <a:picLocks noChangeAspect="1"/>
          </p:cNvPicPr>
          <p:nvPr/>
        </p:nvPicPr>
        <p:blipFill>
          <a:blip r:embed="rId3">
            <a:clrChange>
              <a:clrFrom>
                <a:srgbClr val="FFFFFF"/>
              </a:clrFrom>
              <a:clrTo>
                <a:srgbClr val="FFFFFF">
                  <a:alpha val="0"/>
                </a:srgbClr>
              </a:clrTo>
            </a:clrChange>
            <a:alphaModFix/>
          </a:blip>
          <a:stretch>
            <a:fillRect/>
          </a:stretch>
        </p:blipFill>
        <p:spPr>
          <a:xfrm>
            <a:off x="5569027" y="74131"/>
            <a:ext cx="3510000" cy="835961"/>
          </a:xfrm>
          <a:prstGeom prst="rect">
            <a:avLst/>
          </a:prstGeom>
          <a:solidFill>
            <a:srgbClr val="DAD9CD"/>
          </a:solidFill>
          <a:ln>
            <a:noFill/>
          </a:ln>
        </p:spPr>
      </p:pic>
    </p:spTree>
    <p:extLst>
      <p:ext uri="{BB962C8B-B14F-4D97-AF65-F5344CB8AC3E}">
        <p14:creationId xmlns:p14="http://schemas.microsoft.com/office/powerpoint/2010/main" val="486207061"/>
      </p:ext>
    </p:extLst>
  </p:cSld>
  <p:clrMapOvr>
    <a:overrideClrMapping bg1="dk1" tx1="lt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92893" y="709679"/>
            <a:ext cx="8474472" cy="5721308"/>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r>
              <a:rPr kumimoji="0" lang="de-DE" sz="1800" b="1"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 30 Abs 1 Z 3 StROG: Kerngebiete</a:t>
            </a: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 das sind Flächen </a:t>
            </a:r>
            <a:r>
              <a:rPr kumimoji="0" lang="de-DE" sz="1800" b="1"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in </a:t>
            </a:r>
            <a:r>
              <a:rPr kumimoji="0" lang="de-DE" sz="1800" b="1" i="0" u="sng"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Zentrumszonen</a:t>
            </a:r>
            <a:r>
              <a:rPr kumimoji="0" lang="de-DE" sz="1800" b="1"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gem §22 Abs 5 </a:t>
            </a: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mit einer im Vergleich zu anderen Baugebieten </a:t>
            </a:r>
            <a:r>
              <a:rPr kumimoji="0" lang="de-DE" sz="1800" i="0" u="sng"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höheren Nutzungsvielfalt</a:t>
            </a: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 und </a:t>
            </a:r>
            <a:r>
              <a:rPr kumimoji="0" lang="de-DE" sz="1800" i="0" u="sng"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Bebauungsdichte</a:t>
            </a: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 in entsprechender Verkehrslage, die vornehmlich für bauliche Anlagen für</a:t>
            </a:r>
          </a:p>
          <a:p>
            <a:pPr marL="447675" marR="0" lvl="0" indent="-447675"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lang="de-DE" sz="1800" dirty="0">
              <a:solidFill>
                <a:prstClr val="black"/>
              </a:solidFill>
              <a:latin typeface="Century Schoolbook" panose="02040604050505020304" pitchFamily="18" charset="0"/>
              <a:ea typeface="ＭＳ Ｐゴシック" panose="020B0600070205080204" pitchFamily="34" charset="-128"/>
            </a:endParaRPr>
          </a:p>
          <a:p>
            <a:pPr marL="447675" marR="0" lvl="0" indent="-447675" algn="just" defTabSz="449263" rtl="0" eaLnBrk="0" fontAlgn="base" latinLnBrk="0" hangingPunct="0">
              <a:lnSpc>
                <a:spcPts val="1800"/>
              </a:lnSpc>
              <a:spcBef>
                <a:spcPts val="600"/>
              </a:spcBef>
              <a:spcAft>
                <a:spcPct val="0"/>
              </a:spcAft>
              <a:buClrTx/>
              <a:buSzPct val="110000"/>
              <a:buNone/>
              <a:tabLst>
                <a:tab pos="8710613" algn="l"/>
                <a:tab pos="9159875" algn="l"/>
              </a:tabLst>
              <a:defRPr/>
            </a:pP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	Erziehungs-, Bildungs- und sonstige kulturelle und soziale Zwecke,</a:t>
            </a:r>
          </a:p>
          <a:p>
            <a:pPr marR="0" lvl="0" algn="just" defTabSz="449263" rtl="0" eaLnBrk="0" fontAlgn="base" latinLnBrk="0" hangingPunct="0">
              <a:lnSpc>
                <a:spcPts val="1800"/>
              </a:lnSpc>
              <a:spcBef>
                <a:spcPts val="600"/>
              </a:spcBef>
              <a:spcAft>
                <a:spcPct val="0"/>
              </a:spcAft>
              <a:buClrTx/>
              <a:buSzPct val="110000"/>
              <a:buFontTx/>
              <a:buChar char="-"/>
              <a:tabLst>
                <a:tab pos="8710613" algn="l"/>
                <a:tab pos="9159875" algn="l"/>
              </a:tabLst>
              <a:defRPr/>
            </a:pP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Handels- und Dienstleistungseinrichtungen,</a:t>
            </a:r>
          </a:p>
          <a:p>
            <a:pPr marR="0" lvl="0" algn="just" defTabSz="449263" rtl="0" eaLnBrk="0" fontAlgn="base" latinLnBrk="0" hangingPunct="0">
              <a:lnSpc>
                <a:spcPts val="1800"/>
              </a:lnSpc>
              <a:spcBef>
                <a:spcPts val="600"/>
              </a:spcBef>
              <a:spcAft>
                <a:spcPct val="0"/>
              </a:spcAft>
              <a:buClrTx/>
              <a:buSzPct val="110000"/>
              <a:buFontTx/>
              <a:buChar char="-"/>
              <a:tabLst>
                <a:tab pos="8710613" algn="l"/>
                <a:tab pos="9159875" algn="l"/>
              </a:tabLst>
              <a:defRPr/>
            </a:pP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Hotels, Gast- und Vergnügungsstätten,</a:t>
            </a:r>
          </a:p>
          <a:p>
            <a:pPr marR="0" lvl="0" algn="just" defTabSz="449263" rtl="0" eaLnBrk="0" fontAlgn="base" latinLnBrk="0" hangingPunct="0">
              <a:lnSpc>
                <a:spcPts val="1800"/>
              </a:lnSpc>
              <a:spcBef>
                <a:spcPts val="600"/>
              </a:spcBef>
              <a:spcAft>
                <a:spcPct val="0"/>
              </a:spcAft>
              <a:buClrTx/>
              <a:buSzPct val="110000"/>
              <a:buFontTx/>
              <a:buChar char="-"/>
              <a:tabLst>
                <a:tab pos="8710613" algn="l"/>
                <a:tab pos="9159875" algn="l"/>
              </a:tabLst>
              <a:defRPr/>
            </a:pP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Verwaltung und Büros</a:t>
            </a: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endParaRP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und dergleichen bestimmt sind, wobei </a:t>
            </a:r>
            <a:r>
              <a:rPr kumimoji="0" lang="de-DE" sz="1800" b="1"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auch Wohngebäude und Garagen </a:t>
            </a: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sowie </a:t>
            </a:r>
            <a:r>
              <a:rPr kumimoji="0" lang="de-DE" sz="1800" b="1"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Betriebe </a:t>
            </a: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zulässig sind. </a:t>
            </a: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lang="de-DE" sz="1800" dirty="0">
              <a:solidFill>
                <a:prstClr val="black"/>
              </a:solidFill>
              <a:latin typeface="Century Schoolbook" panose="02040604050505020304" pitchFamily="18" charset="0"/>
              <a:ea typeface="ＭＳ Ｐゴシック" panose="020B0600070205080204" pitchFamily="34" charset="-128"/>
            </a:endParaRP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Sämtliche Nutzungen müssen sich der Eigenart des Kerngebietes entsprechend einordnen lassen und </a:t>
            </a:r>
            <a:r>
              <a:rPr kumimoji="0" lang="de-DE" sz="1800" b="1"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dürfen keine das ortsübliche Ausmaß übersteigenden Belästigungen </a:t>
            </a:r>
            <a:r>
              <a:rPr kumimoji="0" lang="de-DE" sz="1800" b="1" i="0" u="sng"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in benachbarten Baugebieten</a:t>
            </a:r>
            <a:r>
              <a:rPr kumimoji="0" lang="de-DE" sz="1800" b="1"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 verursachen</a:t>
            </a:r>
            <a:r>
              <a:rPr kumimoji="0" lang="de-DE" sz="180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 Ist ein Widerspruch zur Eigenart des Kerngebietes gegeben, kann die Zulässigkeit der Errichtung von Wohnnutzungen ausgeschlossen werden.</a:t>
            </a:r>
          </a:p>
          <a:p>
            <a:pPr marL="982663" indent="-534988" algn="just">
              <a:lnSpc>
                <a:spcPct val="90000"/>
              </a:lnSpc>
              <a:buClr>
                <a:srgbClr val="6A6432"/>
              </a:buClr>
              <a:buFont typeface="Arial" panose="020B0604020202020204" pitchFamily="34" charset="0"/>
              <a:buChar char="•"/>
            </a:pPr>
            <a:endParaRPr lang="de-DE" sz="1800" kern="0" dirty="0">
              <a:latin typeface="Century Schoolbook" panose="02040604050505020304" pitchFamily="18" charset="0"/>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92893" y="74135"/>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Ausweisung von Kerngebiet?</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33223947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92893" y="798954"/>
            <a:ext cx="8685737" cy="6042346"/>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r>
              <a:rPr kumimoji="0" lang="de-DE" sz="1800" b="1"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2 Z 39a StROG </a:t>
            </a:r>
            <a:r>
              <a:rPr kumimoji="0" lang="de-DE" sz="1800" b="1" i="0" u="sng"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Zentrumszonen</a:t>
            </a:r>
            <a:r>
              <a:rPr kumimoji="0" lang="de-DE" sz="1800" b="1"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a:t>
            </a:r>
            <a:r>
              <a:rPr kumimoji="0" lang="de-DE" sz="1800"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Bereiche, die </a:t>
            </a:r>
            <a:r>
              <a:rPr kumimoji="0" lang="de-DE" sz="1800" i="0" u="sng"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in zentraler Lage gewachsene</a:t>
            </a:r>
            <a:r>
              <a:rPr kumimoji="0" lang="de-DE" sz="1800"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a:t>
            </a:r>
            <a:r>
              <a:rPr kumimoji="0" lang="de-DE" sz="1800" i="0" u="sng"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dichtere Baustrukturen</a:t>
            </a:r>
            <a:r>
              <a:rPr kumimoji="0" lang="de-DE" sz="1800"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als der Umgebungsbereich und eine </a:t>
            </a:r>
            <a:r>
              <a:rPr kumimoji="0" lang="de-DE" sz="1800" i="0" u="sng"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Durchmischung von Wohn- und anderen Nutzungen</a:t>
            </a:r>
            <a:r>
              <a:rPr kumimoji="0" lang="de-DE" sz="1800"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(Öffentliche Einrichtungen, Büros, Handels- und Dienstleistungsbetriebe) aufweisen.</a:t>
            </a: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lang="de-DE" sz="1800" dirty="0">
              <a:solidFill>
                <a:srgbClr val="FF0000"/>
              </a:solidFill>
              <a:latin typeface="Century Schoolbook" panose="02040604050505020304" pitchFamily="18" charset="0"/>
              <a:ea typeface="ＭＳ Ｐゴシック" panose="020B0600070205080204" pitchFamily="34" charset="-128"/>
            </a:endParaRP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r>
              <a:rPr kumimoji="0" lang="de-DE" sz="1800" b="1"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22 Abs 5 StROG</a:t>
            </a:r>
            <a:r>
              <a:rPr kumimoji="0" lang="de-DE" sz="1800"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 In </a:t>
            </a:r>
            <a:r>
              <a:rPr kumimoji="0" lang="de-DE" sz="1800" i="0" u="sng"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Siedlungsschwerpunkten</a:t>
            </a:r>
            <a:r>
              <a:rPr kumimoji="0" lang="de-DE" sz="1800"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können Zentrumszonen festgelegt werden.</a:t>
            </a:r>
            <a:endParaRPr kumimoji="0" lang="de-DE" sz="1800" i="0" u="none" strike="noStrike" kern="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endParaRP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lang="de-DE" sz="1800" kern="0" dirty="0">
              <a:solidFill>
                <a:srgbClr val="FF0000"/>
              </a:solidFill>
              <a:latin typeface="Century Schoolbook" panose="02040604050505020304" pitchFamily="18" charset="0"/>
              <a:ea typeface="ＭＳ Ｐゴシック" panose="020B0600070205080204" pitchFamily="34" charset="-128"/>
            </a:endParaRP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r>
              <a:rPr lang="de-DE" sz="1800" u="sng" kern="0" dirty="0">
                <a:latin typeface="Century Schoolbook" panose="02040604050505020304" pitchFamily="18" charset="0"/>
                <a:ea typeface="ＭＳ Ｐゴシック" panose="020B0600070205080204" pitchFamily="34" charset="-128"/>
              </a:rPr>
              <a:t>Daraus folgt</a:t>
            </a:r>
            <a:r>
              <a:rPr lang="de-DE" sz="1800" kern="0" dirty="0">
                <a:latin typeface="Century Schoolbook" panose="02040604050505020304" pitchFamily="18" charset="0"/>
                <a:ea typeface="ＭＳ Ｐゴシック" panose="020B0600070205080204" pitchFamily="34" charset="-128"/>
              </a:rPr>
              <a:t>:</a:t>
            </a:r>
          </a:p>
          <a:p>
            <a:pPr algn="just" defTabSz="449263" eaLnBrk="0" hangingPunct="0">
              <a:lnSpc>
                <a:spcPts val="1800"/>
              </a:lnSpc>
              <a:spcBef>
                <a:spcPts val="600"/>
              </a:spcBef>
              <a:buClrTx/>
              <a:buSzPct val="110000"/>
              <a:buFont typeface="Wingdings" panose="05000000000000000000" pitchFamily="2" charset="2"/>
              <a:buChar char="§"/>
              <a:tabLst>
                <a:tab pos="8710613" algn="l"/>
                <a:tab pos="9159875" algn="l"/>
              </a:tabLst>
              <a:defRPr/>
            </a:pPr>
            <a:r>
              <a:rPr kumimoji="0" lang="de-DE" sz="1800" i="0" u="none" strike="noStrike" kern="0" cap="none" spc="0" normalizeH="0" baseline="0" noProof="0" dirty="0">
                <a:ln>
                  <a:noFill/>
                </a:ln>
                <a:effectLst/>
                <a:uLnTx/>
                <a:uFillTx/>
                <a:latin typeface="Century Schoolbook" panose="02040604050505020304" pitchFamily="18" charset="0"/>
                <a:ea typeface="ＭＳ Ｐゴシック" panose="020B0600070205080204" pitchFamily="34" charset="-128"/>
              </a:rPr>
              <a:t>in </a:t>
            </a:r>
            <a:r>
              <a:rPr kumimoji="0" lang="de-DE" sz="1800" b="1" i="0" u="none" strike="noStrike" kern="0" cap="none" spc="0" normalizeH="0" baseline="0" noProof="0" dirty="0">
                <a:ln>
                  <a:noFill/>
                </a:ln>
                <a:effectLst/>
                <a:uLnTx/>
                <a:uFillTx/>
                <a:latin typeface="Century Schoolbook" panose="02040604050505020304" pitchFamily="18" charset="0"/>
                <a:ea typeface="ＭＳ Ｐゴシック" panose="020B0600070205080204" pitchFamily="34" charset="-128"/>
              </a:rPr>
              <a:t>Siedlungsschwerpunkten </a:t>
            </a:r>
            <a:r>
              <a:rPr kumimoji="0" lang="de-DE" sz="1800" i="0" u="none" strike="noStrike" kern="0" cap="none" spc="0" normalizeH="0" baseline="0" noProof="0" dirty="0">
                <a:ln>
                  <a:noFill/>
                </a:ln>
                <a:effectLst/>
                <a:uLnTx/>
                <a:uFillTx/>
                <a:latin typeface="Century Schoolbook" panose="02040604050505020304" pitchFamily="18" charset="0"/>
                <a:ea typeface="ＭＳ Ｐゴシック" panose="020B0600070205080204" pitchFamily="34" charset="-128"/>
              </a:rPr>
              <a:t>können </a:t>
            </a:r>
            <a:r>
              <a:rPr kumimoji="0" lang="de-DE" sz="1800" b="1" i="0" u="sng" strike="noStrike" kern="0" cap="none" spc="0" normalizeH="0" baseline="0" noProof="0" dirty="0">
                <a:ln>
                  <a:noFill/>
                </a:ln>
                <a:effectLst/>
                <a:uLnTx/>
                <a:uFillTx/>
                <a:latin typeface="Century Schoolbook" panose="02040604050505020304" pitchFamily="18" charset="0"/>
                <a:ea typeface="ＭＳ Ｐゴシック" panose="020B0600070205080204" pitchFamily="34" charset="-128"/>
              </a:rPr>
              <a:t>Zentrumszonen</a:t>
            </a:r>
            <a:r>
              <a:rPr kumimoji="0" lang="de-DE" sz="1800" b="1" i="0" strike="noStrike" kern="0" cap="none" spc="0" normalizeH="0" baseline="0" noProof="0" dirty="0">
                <a:ln>
                  <a:noFill/>
                </a:ln>
                <a:effectLst/>
                <a:uLnTx/>
                <a:uFillTx/>
                <a:latin typeface="Century Schoolbook" panose="02040604050505020304" pitchFamily="18" charset="0"/>
                <a:ea typeface="ＭＳ Ｐゴシック" panose="020B0600070205080204" pitchFamily="34" charset="-128"/>
              </a:rPr>
              <a:t> </a:t>
            </a:r>
            <a:r>
              <a:rPr kumimoji="0" lang="de-DE" sz="1800" i="0" u="none" strike="noStrike" kern="0" cap="none" spc="0" normalizeH="0" baseline="0" noProof="0" dirty="0">
                <a:ln>
                  <a:noFill/>
                </a:ln>
                <a:effectLst/>
                <a:uLnTx/>
                <a:uFillTx/>
                <a:latin typeface="Century Schoolbook" panose="02040604050505020304" pitchFamily="18" charset="0"/>
                <a:ea typeface="ＭＳ Ｐゴシック" panose="020B0600070205080204" pitchFamily="34" charset="-128"/>
              </a:rPr>
              <a:t>im ÖEK festgelegt werden;</a:t>
            </a:r>
          </a:p>
          <a:p>
            <a:pPr algn="just" defTabSz="449263" eaLnBrk="0" hangingPunct="0">
              <a:lnSpc>
                <a:spcPts val="1800"/>
              </a:lnSpc>
              <a:spcBef>
                <a:spcPts val="600"/>
              </a:spcBef>
              <a:buClrTx/>
              <a:buSzPct val="110000"/>
              <a:buFont typeface="Wingdings" panose="05000000000000000000" pitchFamily="2" charset="2"/>
              <a:buChar char="§"/>
              <a:tabLst>
                <a:tab pos="8710613" algn="l"/>
                <a:tab pos="9159875" algn="l"/>
              </a:tabLst>
              <a:defRPr/>
            </a:pPr>
            <a:r>
              <a:rPr kumimoji="0" lang="de-DE" sz="1800" i="0" u="none" strike="noStrike" kern="0" cap="none" spc="0" normalizeH="0" baseline="0" noProof="0" dirty="0">
                <a:ln>
                  <a:noFill/>
                </a:ln>
                <a:effectLst/>
                <a:uLnTx/>
                <a:uFillTx/>
                <a:latin typeface="Century Schoolbook" panose="02040604050505020304" pitchFamily="18" charset="0"/>
                <a:ea typeface="ＭＳ Ｐゴシック" panose="020B0600070205080204" pitchFamily="34" charset="-128"/>
              </a:rPr>
              <a:t>Die </a:t>
            </a:r>
            <a:r>
              <a:rPr kumimoji="0" lang="de-DE" sz="1800" b="1" i="0" u="none" strike="noStrike" kern="0" cap="none" spc="0" normalizeH="0" baseline="0" noProof="0" dirty="0">
                <a:ln>
                  <a:noFill/>
                </a:ln>
                <a:effectLst/>
                <a:uLnTx/>
                <a:uFillTx/>
                <a:latin typeface="Century Schoolbook" panose="02040604050505020304" pitchFamily="18" charset="0"/>
                <a:ea typeface="ＭＳ Ｐゴシック" panose="020B0600070205080204" pitchFamily="34" charset="-128"/>
              </a:rPr>
              <a:t>Ausweisung von Kerngebiet </a:t>
            </a:r>
            <a:r>
              <a:rPr kumimoji="0" lang="de-DE" sz="1800" i="0" u="none" strike="noStrike" kern="0" cap="none" spc="0" normalizeH="0" baseline="0" noProof="0" dirty="0">
                <a:ln>
                  <a:noFill/>
                </a:ln>
                <a:effectLst/>
                <a:uLnTx/>
                <a:uFillTx/>
                <a:latin typeface="Century Schoolbook" panose="02040604050505020304" pitchFamily="18" charset="0"/>
                <a:ea typeface="ＭＳ Ｐゴシック" panose="020B0600070205080204" pitchFamily="34" charset="-128"/>
              </a:rPr>
              <a:t>ist nur in </a:t>
            </a:r>
            <a:r>
              <a:rPr kumimoji="0" lang="de-DE" sz="1800" i="0" u="sng" strike="noStrike" kern="0" cap="none" spc="0" normalizeH="0" baseline="0" noProof="0" dirty="0">
                <a:ln>
                  <a:noFill/>
                </a:ln>
                <a:effectLst/>
                <a:uLnTx/>
                <a:uFillTx/>
                <a:latin typeface="Century Schoolbook" panose="02040604050505020304" pitchFamily="18" charset="0"/>
                <a:ea typeface="ＭＳ Ｐゴシック" panose="020B0600070205080204" pitchFamily="34" charset="-128"/>
              </a:rPr>
              <a:t>Zentrumszonen</a:t>
            </a:r>
            <a:r>
              <a:rPr kumimoji="0" lang="de-DE" sz="1800" i="0" strike="noStrike" kern="0" cap="none" spc="0" normalizeH="0" baseline="0" noProof="0" dirty="0">
                <a:ln>
                  <a:noFill/>
                </a:ln>
                <a:effectLst/>
                <a:uLnTx/>
                <a:uFillTx/>
                <a:latin typeface="Century Schoolbook" panose="02040604050505020304" pitchFamily="18" charset="0"/>
                <a:ea typeface="ＭＳ Ｐゴシック" panose="020B0600070205080204" pitchFamily="34" charset="-128"/>
              </a:rPr>
              <a:t> </a:t>
            </a:r>
            <a:r>
              <a:rPr kumimoji="0" lang="de-DE" sz="1800" i="0" u="none" strike="noStrike" kern="0" cap="none" spc="0" normalizeH="0" baseline="0" noProof="0" dirty="0">
                <a:ln>
                  <a:noFill/>
                </a:ln>
                <a:effectLst/>
                <a:uLnTx/>
                <a:uFillTx/>
                <a:latin typeface="Century Schoolbook" panose="02040604050505020304" pitchFamily="18" charset="0"/>
                <a:ea typeface="ＭＳ Ｐゴシック" panose="020B0600070205080204" pitchFamily="34" charset="-128"/>
              </a:rPr>
              <a:t>zulässig;</a:t>
            </a:r>
          </a:p>
          <a:p>
            <a:pPr algn="just" defTabSz="449263" eaLnBrk="0" hangingPunct="0">
              <a:lnSpc>
                <a:spcPts val="1800"/>
              </a:lnSpc>
              <a:spcBef>
                <a:spcPts val="600"/>
              </a:spcBef>
              <a:buClrTx/>
              <a:buSzPct val="110000"/>
              <a:buFont typeface="Wingdings" panose="05000000000000000000" pitchFamily="2" charset="2"/>
              <a:buChar char="§"/>
              <a:tabLst>
                <a:tab pos="8710613" algn="l"/>
                <a:tab pos="9159875" algn="l"/>
              </a:tabLst>
              <a:defRPr/>
            </a:pPr>
            <a:r>
              <a:rPr lang="de-DE" sz="1800" dirty="0">
                <a:latin typeface="Century Schoolbook" panose="02040604050505020304" pitchFamily="18" charset="0"/>
                <a:ea typeface="ＭＳ Ｐゴシック" panose="020B0600070205080204" pitchFamily="34" charset="-128"/>
              </a:rPr>
              <a:t>Die </a:t>
            </a:r>
            <a:r>
              <a:rPr lang="de-DE" sz="1800" b="1" dirty="0">
                <a:latin typeface="Century Schoolbook" panose="02040604050505020304" pitchFamily="18" charset="0"/>
                <a:ea typeface="ＭＳ Ｐゴシック" panose="020B0600070205080204" pitchFamily="34" charset="-128"/>
              </a:rPr>
              <a:t>Ausweisung von Kerngebiet </a:t>
            </a:r>
            <a:r>
              <a:rPr lang="de-DE" sz="1800" dirty="0">
                <a:latin typeface="Century Schoolbook" panose="02040604050505020304" pitchFamily="18" charset="0"/>
                <a:ea typeface="ＭＳ Ｐゴシック" panose="020B0600070205080204" pitchFamily="34" charset="-128"/>
              </a:rPr>
              <a:t>ist solcherart </a:t>
            </a:r>
            <a:r>
              <a:rPr lang="de-DE" sz="1800" b="1" dirty="0">
                <a:solidFill>
                  <a:srgbClr val="FF0000"/>
                </a:solidFill>
                <a:latin typeface="Century Schoolbook" panose="02040604050505020304" pitchFamily="18" charset="0"/>
                <a:ea typeface="ＭＳ Ｐゴシック" panose="020B0600070205080204" pitchFamily="34" charset="-128"/>
              </a:rPr>
              <a:t>nur in im ÖEK festgelegten Siedlungsschwerpunkten </a:t>
            </a:r>
            <a:r>
              <a:rPr lang="de-DE" sz="1800" dirty="0">
                <a:latin typeface="Century Schoolbook" panose="02040604050505020304" pitchFamily="18" charset="0"/>
                <a:ea typeface="ＭＳ Ｐゴシック" panose="020B0600070205080204" pitchFamily="34" charset="-128"/>
              </a:rPr>
              <a:t>in den dortigen </a:t>
            </a:r>
            <a:r>
              <a:rPr lang="de-DE" sz="1800" b="1" dirty="0">
                <a:solidFill>
                  <a:srgbClr val="FF0000"/>
                </a:solidFill>
                <a:latin typeface="Century Schoolbook" panose="02040604050505020304" pitchFamily="18" charset="0"/>
                <a:ea typeface="ＭＳ Ｐゴシック" panose="020B0600070205080204" pitchFamily="34" charset="-128"/>
              </a:rPr>
              <a:t>Zentrumszonen</a:t>
            </a:r>
            <a:r>
              <a:rPr lang="de-DE" sz="1800" dirty="0">
                <a:latin typeface="Century Schoolbook" panose="02040604050505020304" pitchFamily="18" charset="0"/>
                <a:ea typeface="ＭＳ Ｐゴシック" panose="020B0600070205080204" pitchFamily="34" charset="-128"/>
              </a:rPr>
              <a:t> zulässig;</a:t>
            </a:r>
          </a:p>
          <a:p>
            <a:pPr algn="just" defTabSz="449263" eaLnBrk="0" hangingPunct="0">
              <a:lnSpc>
                <a:spcPts val="1800"/>
              </a:lnSpc>
              <a:spcBef>
                <a:spcPts val="600"/>
              </a:spcBef>
              <a:buClrTx/>
              <a:buSzPct val="110000"/>
              <a:buFont typeface="Wingdings" panose="05000000000000000000" pitchFamily="2" charset="2"/>
              <a:buChar char="§"/>
              <a:tabLst>
                <a:tab pos="8710613" algn="l"/>
                <a:tab pos="9159875" algn="l"/>
              </a:tabLst>
              <a:defRPr/>
            </a:pPr>
            <a:r>
              <a:rPr lang="de-DE" sz="1800" dirty="0">
                <a:latin typeface="Century Schoolbook" panose="02040604050505020304" pitchFamily="18" charset="0"/>
                <a:ea typeface="ＭＳ Ｐゴシック" panose="020B0600070205080204" pitchFamily="34" charset="-128"/>
              </a:rPr>
              <a:t>Damit soll verhindert werden, dass typische zentrale Nutzungen und Nahversorgungseinrichtungen (bspw Lebensmittelhandel) in Randlagen geplant werden </a:t>
            </a:r>
            <a:r>
              <a:rPr lang="de-DE" sz="1800" dirty="0">
                <a:latin typeface="Century Schoolbook" panose="02040604050505020304" pitchFamily="18" charset="0"/>
                <a:ea typeface="ＭＳ Ｐゴシック" panose="020B0600070205080204" pitchFamily="34" charset="-128"/>
                <a:sym typeface="Wingdings" panose="05000000000000000000" pitchFamily="2" charset="2"/>
              </a:rPr>
              <a:t> Zweck: Stärkung der Ortskerne!</a:t>
            </a:r>
            <a:endParaRPr lang="de-DE" sz="1800" dirty="0">
              <a:latin typeface="Century Schoolbook" panose="02040604050505020304" pitchFamily="18" charset="0"/>
              <a:ea typeface="ＭＳ Ｐゴシック" panose="020B0600070205080204" pitchFamily="34" charset="-128"/>
            </a:endParaRPr>
          </a:p>
          <a:p>
            <a:pPr marL="0" indent="0" algn="just" defTabSz="449263" eaLnBrk="0" hangingPunct="0">
              <a:lnSpc>
                <a:spcPts val="1800"/>
              </a:lnSpc>
              <a:spcBef>
                <a:spcPts val="600"/>
              </a:spcBef>
              <a:buClrTx/>
              <a:buSzPct val="110000"/>
              <a:buNone/>
              <a:tabLst>
                <a:tab pos="8710613" algn="l"/>
                <a:tab pos="9159875" algn="l"/>
              </a:tabLst>
              <a:defRPr/>
            </a:pPr>
            <a:endParaRPr lang="de-DE" sz="1800" kern="0" dirty="0">
              <a:solidFill>
                <a:srgbClr val="FF0000"/>
              </a:solidFill>
              <a:latin typeface="Century Schoolbook" panose="02040604050505020304" pitchFamily="18" charset="0"/>
              <a:ea typeface="ＭＳ Ｐゴシック" panose="020B0600070205080204" pitchFamily="34" charset="-128"/>
            </a:endParaRPr>
          </a:p>
          <a:p>
            <a:pPr marL="0" indent="0" algn="just" defTabSz="449263" eaLnBrk="0" hangingPunct="0">
              <a:lnSpc>
                <a:spcPts val="1800"/>
              </a:lnSpc>
              <a:spcBef>
                <a:spcPts val="600"/>
              </a:spcBef>
              <a:buClrTx/>
              <a:buSzPct val="110000"/>
              <a:buNone/>
              <a:tabLst>
                <a:tab pos="8710613" algn="l"/>
                <a:tab pos="9159875" algn="l"/>
              </a:tabLst>
              <a:defRPr/>
            </a:pPr>
            <a:r>
              <a:rPr lang="de-DE" sz="1800" u="sng" kern="0" dirty="0">
                <a:latin typeface="Century Schoolbook" panose="02040604050505020304" pitchFamily="18" charset="0"/>
                <a:ea typeface="ＭＳ Ｐゴシック" panose="020B0600070205080204" pitchFamily="34" charset="-128"/>
              </a:rPr>
              <a:t>Hinweis</a:t>
            </a:r>
            <a:r>
              <a:rPr lang="de-DE" sz="1800" kern="0" dirty="0">
                <a:latin typeface="Century Schoolbook" panose="02040604050505020304" pitchFamily="18" charset="0"/>
                <a:ea typeface="ＭＳ Ｐゴシック" panose="020B0600070205080204" pitchFamily="34" charset="-128"/>
              </a:rPr>
              <a:t>: die grundsätzlich verpflichtenden Maßnahmen zur aktiven Bodenpolitik können für </a:t>
            </a:r>
            <a:r>
              <a:rPr lang="de-DE" sz="1800" u="sng" kern="0" dirty="0">
                <a:solidFill>
                  <a:srgbClr val="FF0000"/>
                </a:solidFill>
                <a:latin typeface="Century Schoolbook" panose="02040604050505020304" pitchFamily="18" charset="0"/>
                <a:ea typeface="ＭＳ Ｐゴシック" panose="020B0600070205080204" pitchFamily="34" charset="-128"/>
              </a:rPr>
              <a:t>Zentrumszonen der Kernstadt Graz</a:t>
            </a:r>
            <a:r>
              <a:rPr lang="de-DE" sz="1800" kern="0" dirty="0">
                <a:solidFill>
                  <a:srgbClr val="FF0000"/>
                </a:solidFill>
                <a:latin typeface="Century Schoolbook" panose="02040604050505020304" pitchFamily="18" charset="0"/>
                <a:ea typeface="ＭＳ Ｐゴシック" panose="020B0600070205080204" pitchFamily="34" charset="-128"/>
              </a:rPr>
              <a:t> </a:t>
            </a:r>
            <a:r>
              <a:rPr lang="de-DE" sz="1800" kern="0" dirty="0">
                <a:latin typeface="Century Schoolbook" panose="02040604050505020304" pitchFamily="18" charset="0"/>
                <a:ea typeface="ＭＳ Ｐゴシック" panose="020B0600070205080204" pitchFamily="34" charset="-128"/>
              </a:rPr>
              <a:t>sowie der </a:t>
            </a:r>
            <a:r>
              <a:rPr lang="de-DE" sz="1800" u="sng" kern="0" dirty="0">
                <a:solidFill>
                  <a:srgbClr val="FF0000"/>
                </a:solidFill>
                <a:latin typeface="Century Schoolbook" panose="02040604050505020304" pitchFamily="18" charset="0"/>
                <a:ea typeface="ＭＳ Ｐゴシック" panose="020B0600070205080204" pitchFamily="34" charset="-128"/>
              </a:rPr>
              <a:t>regionalen Zentren</a:t>
            </a:r>
            <a:r>
              <a:rPr lang="de-DE" sz="1800" kern="0" dirty="0">
                <a:solidFill>
                  <a:srgbClr val="FF0000"/>
                </a:solidFill>
                <a:latin typeface="Century Schoolbook" panose="02040604050505020304" pitchFamily="18" charset="0"/>
                <a:ea typeface="ＭＳ Ｐゴシック" panose="020B0600070205080204" pitchFamily="34" charset="-128"/>
              </a:rPr>
              <a:t> </a:t>
            </a:r>
            <a:r>
              <a:rPr lang="de-DE" sz="1800" kern="0" dirty="0">
                <a:latin typeface="Century Schoolbook" panose="02040604050505020304" pitchFamily="18" charset="0"/>
                <a:ea typeface="ＭＳ Ｐゴシック" panose="020B0600070205080204" pitchFamily="34" charset="-128"/>
              </a:rPr>
              <a:t>im ÖEK ausgeschlossen werden (§ 22 Abs 5a StROG);</a:t>
            </a: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92893" y="74135"/>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Ausweisung von Kerngebiet?</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7923252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92892" y="490525"/>
            <a:ext cx="8685737" cy="6042346"/>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lang="de-DE" sz="1300" dirty="0">
              <a:solidFill>
                <a:prstClr val="black"/>
              </a:solidFill>
              <a:latin typeface="Century Schoolbook" panose="02040604050505020304" pitchFamily="18" charset="0"/>
              <a:ea typeface="ＭＳ Ｐゴシック" panose="020B0600070205080204" pitchFamily="34" charset="-128"/>
            </a:endParaRP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r>
              <a:rPr kumimoji="0" lang="de-DE" sz="1800" b="1"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 30 Abs 1 </a:t>
            </a:r>
            <a:r>
              <a:rPr kumimoji="0" lang="de-DE" sz="1800" b="1"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Z 9 </a:t>
            </a:r>
            <a:r>
              <a:rPr kumimoji="0" lang="de-DE" sz="1800" b="1"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rPr>
              <a:t>StROG: </a:t>
            </a:r>
            <a:r>
              <a:rPr kumimoji="0" lang="de-DE" sz="1800" b="1" i="0"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Erholungsgebiete</a:t>
            </a:r>
            <a:r>
              <a:rPr kumimoji="0" lang="de-DE" sz="18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 das sind Flächen, die vornehmlich für </a:t>
            </a:r>
            <a:r>
              <a:rPr kumimoji="0" lang="de-DE" sz="1800" i="0" u="none" strike="sngStrike" kern="1200" cap="none" spc="0" normalizeH="0" noProof="0" dirty="0">
                <a:ln>
                  <a:noFill/>
                </a:ln>
                <a:effectLst/>
                <a:uLnTx/>
                <a:uFillTx/>
                <a:latin typeface="Century Schoolbook" panose="02040604050505020304" pitchFamily="18" charset="0"/>
                <a:ea typeface="ＭＳ Ｐゴシック" panose="020B0600070205080204" pitchFamily="34" charset="-128"/>
              </a:rPr>
              <a:t>Beherbergungsbetriebe </a:t>
            </a:r>
            <a:r>
              <a:rPr kumimoji="0" lang="de-DE" sz="1800" b="1" i="0" u="none" kern="1200" cap="none" spc="0" normalizeH="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für die touristische Beherbergung</a:t>
            </a:r>
            <a:r>
              <a:rPr kumimoji="0" lang="de-DE" sz="18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 im Übrigen nur für </a:t>
            </a:r>
            <a:r>
              <a:rPr kumimoji="0" lang="de-DE" sz="1800" b="1"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Einrichtungen und Gebäude, die dem Tourismus dienen </a:t>
            </a:r>
            <a:r>
              <a:rPr kumimoji="0" lang="de-DE" sz="18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und die für die Aufrechterhaltung von Betrieben und Anlagen betrieblich erforderlichen Wohnungen, wenn diese mit dem Betriebsgebäude eine bauliche Einheit bilden, bestimmt sind. Im Interesse der Erhaltung ihres Charakters können Flächen bezeichnet werden, die nicht bebaut werden dürfen;</a:t>
            </a: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lang="de-DE" sz="1800" dirty="0">
              <a:latin typeface="Century Schoolbook" panose="02040604050505020304" pitchFamily="18" charset="0"/>
              <a:ea typeface="ＭＳ Ｐゴシック" panose="020B0600070205080204" pitchFamily="34" charset="-128"/>
            </a:endParaRP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r>
              <a:rPr kumimoji="0" lang="de-DE" sz="1800" b="1"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 2 Z 32a StROG:</a:t>
            </a:r>
            <a:r>
              <a:rPr kumimoji="0" lang="de-DE" sz="18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 </a:t>
            </a:r>
            <a:r>
              <a:rPr kumimoji="0" lang="de-DE" sz="1800" b="1"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Touristische Beherbergung</a:t>
            </a:r>
            <a:r>
              <a:rPr kumimoji="0" lang="de-DE" sz="18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 die Beherbergung von Gästen in Beherbergungsbetrieben im Rahmen eines Beherbergungsvertrages.“</a:t>
            </a: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kumimoji="0" lang="de-DE" sz="18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endParaRPr>
          </a:p>
          <a:p>
            <a:pPr algn="just" defTabSz="449263" eaLnBrk="0" hangingPunct="0">
              <a:lnSpc>
                <a:spcPts val="1800"/>
              </a:lnSpc>
              <a:spcBef>
                <a:spcPts val="600"/>
              </a:spcBef>
              <a:buClrTx/>
              <a:buSzPct val="110000"/>
              <a:tabLst>
                <a:tab pos="8710613" algn="l"/>
                <a:tab pos="9159875" algn="l"/>
              </a:tabLst>
              <a:defRPr/>
            </a:pPr>
            <a:r>
              <a:rPr lang="de-DE" sz="1800" dirty="0">
                <a:latin typeface="Century Schoolbook" panose="02040604050505020304" pitchFamily="18" charset="0"/>
                <a:ea typeface="ＭＳ Ｐゴシック" panose="020B0600070205080204" pitchFamily="34" charset="-128"/>
              </a:rPr>
              <a:t>Abgrenzung zum Begriff „Zweitwohnsitz“</a:t>
            </a:r>
          </a:p>
          <a:p>
            <a:pPr algn="just" defTabSz="449263" eaLnBrk="0" hangingPunct="0">
              <a:lnSpc>
                <a:spcPts val="1800"/>
              </a:lnSpc>
              <a:spcBef>
                <a:spcPts val="600"/>
              </a:spcBef>
              <a:buClrTx/>
              <a:buSzPct val="110000"/>
              <a:tabLst>
                <a:tab pos="8710613" algn="l"/>
                <a:tab pos="9159875" algn="l"/>
              </a:tabLst>
              <a:defRPr/>
            </a:pPr>
            <a:r>
              <a:rPr lang="de-DE" sz="1800" dirty="0">
                <a:latin typeface="Century Schoolbook" panose="02040604050505020304" pitchFamily="18" charset="0"/>
                <a:ea typeface="ＭＳ Ｐゴシック" panose="020B0600070205080204" pitchFamily="34" charset="-128"/>
              </a:rPr>
              <a:t>Beherbergungsvertrag </a:t>
            </a:r>
          </a:p>
          <a:p>
            <a:pPr lvl="1" algn="just" defTabSz="449263" eaLnBrk="0" hangingPunct="0">
              <a:lnSpc>
                <a:spcPts val="1800"/>
              </a:lnSpc>
              <a:spcBef>
                <a:spcPts val="600"/>
              </a:spcBef>
              <a:buClrTx/>
              <a:buSzPct val="110000"/>
              <a:tabLst>
                <a:tab pos="8710613" algn="l"/>
                <a:tab pos="9159875" algn="l"/>
              </a:tabLst>
              <a:defRPr/>
            </a:pPr>
            <a:r>
              <a:rPr lang="de-DE" sz="1800" dirty="0">
                <a:latin typeface="Century Schoolbook" panose="02040604050505020304" pitchFamily="18" charset="0"/>
                <a:ea typeface="ＭＳ Ｐゴシック" panose="020B0600070205080204" pitchFamily="34" charset="-128"/>
                <a:sym typeface="Wingdings" panose="05000000000000000000" pitchFamily="2" charset="2"/>
              </a:rPr>
              <a:t>Zweiseitiger Vertrag, bei dem die Leistung des Gastes der Leistung des Beherbergungsbetriebes gegenüber steht;</a:t>
            </a:r>
          </a:p>
          <a:p>
            <a:pPr algn="just" defTabSz="449263" eaLnBrk="0" hangingPunct="0">
              <a:lnSpc>
                <a:spcPts val="1800"/>
              </a:lnSpc>
              <a:spcBef>
                <a:spcPts val="600"/>
              </a:spcBef>
              <a:buClrTx/>
              <a:buSzPct val="110000"/>
              <a:tabLst>
                <a:tab pos="8710613" algn="l"/>
                <a:tab pos="9159875" algn="l"/>
              </a:tabLst>
              <a:defRPr/>
            </a:pPr>
            <a:r>
              <a:rPr lang="de-DE" sz="1800" dirty="0">
                <a:latin typeface="Century Schoolbook" panose="02040604050505020304" pitchFamily="18" charset="0"/>
                <a:ea typeface="ＭＳ Ｐゴシック" panose="020B0600070205080204" pitchFamily="34" charset="-128"/>
                <a:sym typeface="Wingdings" panose="05000000000000000000" pitchFamily="2" charset="2"/>
              </a:rPr>
              <a:t>Zentrales Element des Beherbergungsgvertrages:</a:t>
            </a:r>
          </a:p>
          <a:p>
            <a:pPr lvl="1" algn="just" defTabSz="449263" eaLnBrk="0" hangingPunct="0">
              <a:lnSpc>
                <a:spcPts val="1800"/>
              </a:lnSpc>
              <a:spcBef>
                <a:spcPts val="600"/>
              </a:spcBef>
              <a:buClrTx/>
              <a:buSzPct val="110000"/>
              <a:tabLst>
                <a:tab pos="8710613" algn="l"/>
                <a:tab pos="9159875" algn="l"/>
              </a:tabLst>
              <a:defRPr/>
            </a:pPr>
            <a:r>
              <a:rPr lang="de-DE" sz="1800" dirty="0">
                <a:latin typeface="Century Schoolbook" panose="02040604050505020304" pitchFamily="18" charset="0"/>
                <a:ea typeface="ＭＳ Ｐゴシック" panose="020B0600070205080204" pitchFamily="34" charset="-128"/>
                <a:sym typeface="Wingdings" panose="05000000000000000000" pitchFamily="2" charset="2"/>
              </a:rPr>
              <a:t>Zurverfügungstellung eines Raumes</a:t>
            </a:r>
          </a:p>
          <a:p>
            <a:pPr lvl="1" algn="just" defTabSz="449263" eaLnBrk="0" hangingPunct="0">
              <a:lnSpc>
                <a:spcPts val="1800"/>
              </a:lnSpc>
              <a:spcBef>
                <a:spcPts val="600"/>
              </a:spcBef>
              <a:buClrTx/>
              <a:buSzPct val="110000"/>
              <a:tabLst>
                <a:tab pos="8710613" algn="l"/>
                <a:tab pos="9159875" algn="l"/>
              </a:tabLst>
              <a:defRPr/>
            </a:pPr>
            <a:r>
              <a:rPr lang="de-DE" sz="1800" dirty="0">
                <a:latin typeface="Century Schoolbook" panose="02040604050505020304" pitchFamily="18" charset="0"/>
                <a:ea typeface="ＭＳ Ｐゴシック" panose="020B0600070205080204" pitchFamily="34" charset="-128"/>
                <a:sym typeface="Wingdings" panose="05000000000000000000" pitchFamily="2" charset="2"/>
              </a:rPr>
              <a:t>Hinzutreten weiterer  Elemente, wie </a:t>
            </a:r>
            <a:r>
              <a:rPr lang="de-DE" sz="1800" i="1" dirty="0">
                <a:latin typeface="Century Schoolbook" panose="02040604050505020304" pitchFamily="18" charset="0"/>
                <a:ea typeface="ＭＳ Ｐゴシック" panose="020B0600070205080204" pitchFamily="34" charset="-128"/>
                <a:sym typeface="Wingdings" panose="05000000000000000000" pitchFamily="2" charset="2"/>
              </a:rPr>
              <a:t>Verpflegung</a:t>
            </a:r>
            <a:r>
              <a:rPr lang="de-DE" sz="1800" dirty="0">
                <a:latin typeface="Century Schoolbook" panose="02040604050505020304" pitchFamily="18" charset="0"/>
                <a:ea typeface="ＭＳ Ｐゴシック" panose="020B0600070205080204" pitchFamily="34" charset="-128"/>
                <a:sym typeface="Wingdings" panose="05000000000000000000" pitchFamily="2" charset="2"/>
              </a:rPr>
              <a:t>, </a:t>
            </a:r>
            <a:r>
              <a:rPr lang="de-DE" sz="1800" i="1" dirty="0">
                <a:latin typeface="Century Schoolbook" panose="02040604050505020304" pitchFamily="18" charset="0"/>
                <a:ea typeface="ＭＳ Ｐゴシック" panose="020B0600070205080204" pitchFamily="34" charset="-128"/>
                <a:sym typeface="Wingdings" panose="05000000000000000000" pitchFamily="2" charset="2"/>
              </a:rPr>
              <a:t>Reinigung </a:t>
            </a:r>
            <a:r>
              <a:rPr lang="de-DE" sz="1800" dirty="0">
                <a:latin typeface="Century Schoolbook" panose="02040604050505020304" pitchFamily="18" charset="0"/>
                <a:ea typeface="ＭＳ Ｐゴシック" panose="020B0600070205080204" pitchFamily="34" charset="-128"/>
                <a:sym typeface="Wingdings" panose="05000000000000000000" pitchFamily="2" charset="2"/>
              </a:rPr>
              <a:t>und </a:t>
            </a:r>
            <a:r>
              <a:rPr lang="de-DE" sz="1800" i="1" dirty="0">
                <a:latin typeface="Century Schoolbook" panose="02040604050505020304" pitchFamily="18" charset="0"/>
                <a:ea typeface="ＭＳ Ｐゴシック" panose="020B0600070205080204" pitchFamily="34" charset="-128"/>
                <a:sym typeface="Wingdings" panose="05000000000000000000" pitchFamily="2" charset="2"/>
              </a:rPr>
              <a:t>Service</a:t>
            </a:r>
            <a:endParaRPr lang="de-DE" sz="1800" i="1" dirty="0">
              <a:latin typeface="Century Schoolbook" panose="02040604050505020304" pitchFamily="18" charset="0"/>
              <a:ea typeface="ＭＳ Ｐゴシック" panose="020B0600070205080204" pitchFamily="34" charset="-128"/>
            </a:endParaRP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lang="de-DE" sz="1800" strike="sngStrike" kern="0" dirty="0">
              <a:latin typeface="Century Schoolbook" panose="02040604050505020304" pitchFamily="18" charset="0"/>
              <a:ea typeface="ＭＳ Ｐゴシック" panose="020B0600070205080204" pitchFamily="34" charset="-128"/>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92893" y="74135"/>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Touristische Nutzung/Zweitwohnsitze</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35495249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92892" y="490525"/>
            <a:ext cx="8685737" cy="6042346"/>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lang="de-DE" sz="1300" dirty="0">
              <a:solidFill>
                <a:prstClr val="black"/>
              </a:solidFill>
              <a:latin typeface="Century Schoolbook" panose="02040604050505020304" pitchFamily="18" charset="0"/>
              <a:ea typeface="ＭＳ Ｐゴシック" panose="020B0600070205080204" pitchFamily="34" charset="-128"/>
            </a:endParaRPr>
          </a:p>
          <a:p>
            <a:pPr marL="0" indent="0" algn="just" defTabSz="449263" eaLnBrk="0" hangingPunct="0">
              <a:lnSpc>
                <a:spcPts val="1800"/>
              </a:lnSpc>
              <a:spcBef>
                <a:spcPts val="600"/>
              </a:spcBef>
              <a:buClrTx/>
              <a:buSzPct val="110000"/>
              <a:buNone/>
              <a:tabLst>
                <a:tab pos="8710613" algn="l"/>
                <a:tab pos="9159875" algn="l"/>
              </a:tabLst>
              <a:defRPr/>
            </a:pPr>
            <a:r>
              <a:rPr lang="de-DE" sz="1800" b="1" kern="0" dirty="0">
                <a:latin typeface="Century Schoolbook" panose="02040604050505020304" pitchFamily="18" charset="0"/>
                <a:ea typeface="ＭＳ Ｐゴシック" panose="020B0600070205080204" pitchFamily="34" charset="-128"/>
              </a:rPr>
              <a:t>§ 30 Abs 1 Z </a:t>
            </a:r>
            <a:r>
              <a:rPr lang="de-DE" sz="1800" b="1" kern="0" dirty="0">
                <a:solidFill>
                  <a:srgbClr val="FF0000"/>
                </a:solidFill>
                <a:latin typeface="Century Schoolbook" panose="02040604050505020304" pitchFamily="18" charset="0"/>
                <a:ea typeface="ＭＳ Ｐゴシック" panose="020B0600070205080204" pitchFamily="34" charset="-128"/>
              </a:rPr>
              <a:t>10 </a:t>
            </a:r>
            <a:r>
              <a:rPr lang="de-DE" sz="1800" b="1" kern="0" dirty="0">
                <a:latin typeface="Century Schoolbook" panose="02040604050505020304" pitchFamily="18" charset="0"/>
                <a:ea typeface="ＭＳ Ｐゴシック" panose="020B0600070205080204" pitchFamily="34" charset="-128"/>
              </a:rPr>
              <a:t>StROG: </a:t>
            </a:r>
          </a:p>
          <a:p>
            <a:pPr marL="0" indent="0" algn="just" defTabSz="449263" eaLnBrk="0" hangingPunct="0">
              <a:lnSpc>
                <a:spcPts val="1800"/>
              </a:lnSpc>
              <a:spcBef>
                <a:spcPts val="600"/>
              </a:spcBef>
              <a:buClrTx/>
              <a:buSzPct val="110000"/>
              <a:buNone/>
              <a:tabLst>
                <a:tab pos="8710613" algn="l"/>
                <a:tab pos="9159875" algn="l"/>
              </a:tabLst>
              <a:defRPr/>
            </a:pPr>
            <a:r>
              <a:rPr lang="de-DE" sz="1800" strike="sngStrike" kern="0" dirty="0">
                <a:latin typeface="Century Schoolbook" panose="02040604050505020304" pitchFamily="18" charset="0"/>
                <a:ea typeface="ＭＳ Ｐゴシック" panose="020B0600070205080204" pitchFamily="34" charset="-128"/>
              </a:rPr>
              <a:t>Ferienwohngebiete </a:t>
            </a:r>
            <a:r>
              <a:rPr lang="de-DE" sz="1800" b="1" kern="0" dirty="0">
                <a:solidFill>
                  <a:srgbClr val="FF0000"/>
                </a:solidFill>
                <a:latin typeface="Century Schoolbook" panose="02040604050505020304" pitchFamily="18" charset="0"/>
                <a:ea typeface="ＭＳ Ｐゴシック" panose="020B0600070205080204" pitchFamily="34" charset="-128"/>
              </a:rPr>
              <a:t>Zweitwohnsitzgebiete</a:t>
            </a:r>
            <a:r>
              <a:rPr lang="de-DE" sz="1800" kern="0" dirty="0">
                <a:latin typeface="Century Schoolbook" panose="02040604050505020304" pitchFamily="18" charset="0"/>
                <a:ea typeface="ＭＳ Ｐゴシック" panose="020B0600070205080204" pitchFamily="34" charset="-128"/>
              </a:rPr>
              <a:t>, das sind Flächen, die für Zweitwohnsitze </a:t>
            </a:r>
            <a:r>
              <a:rPr lang="de-DE" sz="1800" strike="sngStrike" kern="0" dirty="0">
                <a:latin typeface="Century Schoolbook" panose="02040604050505020304" pitchFamily="18" charset="0"/>
                <a:ea typeface="ＭＳ Ｐゴシック" panose="020B0600070205080204" pitchFamily="34" charset="-128"/>
              </a:rPr>
              <a:t>im Sinn des Steiermärkischen Grundverkehrsgesetzes </a:t>
            </a:r>
            <a:r>
              <a:rPr lang="de-DE" sz="1800" kern="0" dirty="0">
                <a:latin typeface="Century Schoolbook" panose="02040604050505020304" pitchFamily="18" charset="0"/>
                <a:ea typeface="ＭＳ Ｐゴシック" panose="020B0600070205080204" pitchFamily="34" charset="-128"/>
              </a:rPr>
              <a:t>bestimmt sind, </a:t>
            </a:r>
            <a:r>
              <a:rPr lang="de-DE" sz="1800" kern="0" dirty="0">
                <a:solidFill>
                  <a:srgbClr val="FF0000"/>
                </a:solidFill>
                <a:latin typeface="Century Schoolbook" panose="02040604050505020304" pitchFamily="18" charset="0"/>
                <a:ea typeface="ＭＳ Ｐゴシック" panose="020B0600070205080204" pitchFamily="34" charset="-128"/>
              </a:rPr>
              <a:t>wobei </a:t>
            </a:r>
            <a:r>
              <a:rPr lang="de-DE" sz="1800" b="1" kern="0" dirty="0">
                <a:solidFill>
                  <a:srgbClr val="FF0000"/>
                </a:solidFill>
                <a:latin typeface="Century Schoolbook" panose="02040604050505020304" pitchFamily="18" charset="0"/>
                <a:ea typeface="ＭＳ Ｐゴシック" panose="020B0600070205080204" pitchFamily="34" charset="-128"/>
              </a:rPr>
              <a:t>auch Nutzungen, die überwiegend der Deckung der täglichen Bedürfnisse der Bewohner des Gebietes dienen, zulässig sind.</a:t>
            </a:r>
            <a:r>
              <a:rPr lang="de-DE" sz="1800" kern="0" dirty="0">
                <a:latin typeface="Century Schoolbook" panose="02040604050505020304" pitchFamily="18" charset="0"/>
                <a:ea typeface="ＭＳ Ｐゴシック" panose="020B0600070205080204" pitchFamily="34" charset="-128"/>
              </a:rPr>
              <a:t> </a:t>
            </a:r>
          </a:p>
          <a:p>
            <a:pPr marL="0" indent="0" algn="just" defTabSz="449263" eaLnBrk="0" hangingPunct="0">
              <a:lnSpc>
                <a:spcPts val="1800"/>
              </a:lnSpc>
              <a:spcBef>
                <a:spcPts val="600"/>
              </a:spcBef>
              <a:buClrTx/>
              <a:buSzPct val="110000"/>
              <a:buNone/>
              <a:tabLst>
                <a:tab pos="8710613" algn="l"/>
                <a:tab pos="9159875" algn="l"/>
              </a:tabLst>
              <a:defRPr/>
            </a:pPr>
            <a:endParaRPr lang="de-DE" sz="1800" kern="0" dirty="0">
              <a:latin typeface="Century Schoolbook" panose="02040604050505020304" pitchFamily="18" charset="0"/>
              <a:ea typeface="ＭＳ Ｐゴシック" panose="020B0600070205080204" pitchFamily="34" charset="-128"/>
            </a:endParaRPr>
          </a:p>
          <a:p>
            <a:pPr marL="0" indent="0" algn="just" defTabSz="449263" eaLnBrk="0" hangingPunct="0">
              <a:lnSpc>
                <a:spcPts val="1800"/>
              </a:lnSpc>
              <a:spcBef>
                <a:spcPts val="600"/>
              </a:spcBef>
              <a:buClrTx/>
              <a:buSzPct val="110000"/>
              <a:buNone/>
              <a:tabLst>
                <a:tab pos="8710613" algn="l"/>
                <a:tab pos="9159875" algn="l"/>
              </a:tabLst>
              <a:defRPr/>
            </a:pPr>
            <a:r>
              <a:rPr lang="de-DE" sz="1800" kern="0" dirty="0">
                <a:latin typeface="Century Schoolbook" panose="02040604050505020304" pitchFamily="18" charset="0"/>
                <a:ea typeface="ＭＳ Ｐゴシック" panose="020B0600070205080204" pitchFamily="34" charset="-128"/>
              </a:rPr>
              <a:t>Das Verhältnis der Zweitwohnsitze zu den </a:t>
            </a:r>
            <a:r>
              <a:rPr lang="de-DE" sz="1800" strike="sngStrike" kern="0" dirty="0">
                <a:latin typeface="Century Schoolbook" panose="02040604050505020304" pitchFamily="18" charset="0"/>
                <a:ea typeface="ＭＳ Ｐゴシック" panose="020B0600070205080204" pitchFamily="34" charset="-128"/>
              </a:rPr>
              <a:t>sonstigen Wohnsitzen </a:t>
            </a:r>
            <a:r>
              <a:rPr lang="de-DE" sz="1800" kern="0" dirty="0">
                <a:solidFill>
                  <a:srgbClr val="FF0000"/>
                </a:solidFill>
                <a:latin typeface="Century Schoolbook" panose="02040604050505020304" pitchFamily="18" charset="0"/>
                <a:ea typeface="ＭＳ Ｐゴシック" panose="020B0600070205080204" pitchFamily="34" charset="-128"/>
              </a:rPr>
              <a:t>Hauptwohnsitzen</a:t>
            </a:r>
            <a:r>
              <a:rPr lang="de-DE" sz="1800" kern="0" dirty="0">
                <a:latin typeface="Century Schoolbook" panose="02040604050505020304" pitchFamily="18" charset="0"/>
                <a:ea typeface="ＭＳ Ｐゴシック" panose="020B0600070205080204" pitchFamily="34" charset="-128"/>
              </a:rPr>
              <a:t> im Gemeindegebiet soll nicht den Faktor 0,5 und darf nicht den Faktor 1 überschreiten. </a:t>
            </a:r>
            <a:r>
              <a:rPr lang="de-DE" sz="1800" kern="0" dirty="0">
                <a:solidFill>
                  <a:srgbClr val="FF0000"/>
                </a:solidFill>
                <a:latin typeface="Century Schoolbook" panose="02040604050505020304" pitchFamily="18" charset="0"/>
                <a:ea typeface="ＭＳ Ｐゴシック" panose="020B0600070205080204" pitchFamily="34" charset="-128"/>
              </a:rPr>
              <a:t>Die Gemeinde kann die Faktoren herabsetzen. </a:t>
            </a:r>
            <a:r>
              <a:rPr lang="de-DE" sz="1800" strike="sngStrike" kern="0" dirty="0">
                <a:latin typeface="Century Schoolbook" panose="02040604050505020304" pitchFamily="18" charset="0"/>
                <a:ea typeface="ＭＳ Ｐゴシック" panose="020B0600070205080204" pitchFamily="34" charset="-128"/>
              </a:rPr>
              <a:t>Die Errichtung von Appartementhäusern ist nur in Ferienwohngebieten zulässig.</a:t>
            </a: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lang="de-DE" sz="1800" b="1" kern="0" dirty="0">
              <a:latin typeface="Century Schoolbook" panose="02040604050505020304" pitchFamily="18" charset="0"/>
              <a:ea typeface="ＭＳ Ｐゴシック" panose="020B0600070205080204" pitchFamily="34" charset="-128"/>
            </a:endParaRP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r>
              <a:rPr lang="de-DE" sz="1800" b="1" kern="0" dirty="0">
                <a:latin typeface="Century Schoolbook" panose="02040604050505020304" pitchFamily="18" charset="0"/>
                <a:ea typeface="ＭＳ Ｐゴシック" panose="020B0600070205080204" pitchFamily="34" charset="-128"/>
              </a:rPr>
              <a:t>§ 2 Z 41 StROG: </a:t>
            </a: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r>
              <a:rPr lang="de-DE" sz="1800" b="1" kern="0" dirty="0">
                <a:solidFill>
                  <a:srgbClr val="FF0000"/>
                </a:solidFill>
                <a:latin typeface="Century Schoolbook" panose="02040604050505020304" pitchFamily="18" charset="0"/>
                <a:ea typeface="ＭＳ Ｐゴシック" panose="020B0600070205080204" pitchFamily="34" charset="-128"/>
              </a:rPr>
              <a:t>Zweitwohnsitz: </a:t>
            </a:r>
            <a:r>
              <a:rPr lang="de-DE" sz="1800" kern="0" dirty="0">
                <a:solidFill>
                  <a:srgbClr val="FF0000"/>
                </a:solidFill>
                <a:latin typeface="Century Schoolbook" panose="02040604050505020304" pitchFamily="18" charset="0"/>
                <a:ea typeface="ＭＳ Ｐゴシック" panose="020B0600070205080204" pitchFamily="34" charset="-128"/>
              </a:rPr>
              <a:t>ein Wohnsitz, der ausschließlich oder überwiegend dem vorübergehenden </a:t>
            </a:r>
            <a:r>
              <a:rPr lang="de-DE" sz="1800" b="1" kern="0" dirty="0">
                <a:solidFill>
                  <a:srgbClr val="FF0000"/>
                </a:solidFill>
                <a:latin typeface="Century Schoolbook" panose="02040604050505020304" pitchFamily="18" charset="0"/>
                <a:ea typeface="ＭＳ Ｐゴシック" panose="020B0600070205080204" pitchFamily="34" charset="-128"/>
              </a:rPr>
              <a:t>Wohnbedarf zum Zwecke der Erholung oder Freizeitgestaltung dient</a:t>
            </a:r>
            <a:r>
              <a:rPr lang="de-DE" sz="1800" kern="0" dirty="0">
                <a:solidFill>
                  <a:srgbClr val="FF0000"/>
                </a:solidFill>
                <a:latin typeface="Century Schoolbook" panose="02040604050505020304" pitchFamily="18" charset="0"/>
                <a:ea typeface="ＭＳ Ｐゴシック" panose="020B0600070205080204" pitchFamily="34" charset="-128"/>
              </a:rPr>
              <a:t>. </a:t>
            </a: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endParaRPr lang="de-DE" sz="1800" kern="0" dirty="0">
              <a:solidFill>
                <a:srgbClr val="FF0000"/>
              </a:solidFill>
              <a:latin typeface="Century Schoolbook" panose="02040604050505020304" pitchFamily="18" charset="0"/>
              <a:ea typeface="ＭＳ Ｐゴシック" panose="020B0600070205080204" pitchFamily="34" charset="-128"/>
            </a:endParaRPr>
          </a:p>
          <a:p>
            <a:pPr marL="0" marR="0" lvl="0" indent="0" algn="just" defTabSz="449263" rtl="0" eaLnBrk="0" fontAlgn="base" latinLnBrk="0" hangingPunct="0">
              <a:lnSpc>
                <a:spcPts val="1800"/>
              </a:lnSpc>
              <a:spcBef>
                <a:spcPts val="600"/>
              </a:spcBef>
              <a:spcAft>
                <a:spcPct val="0"/>
              </a:spcAft>
              <a:buClrTx/>
              <a:buSzPct val="110000"/>
              <a:buNone/>
              <a:tabLst>
                <a:tab pos="8710613" algn="l"/>
                <a:tab pos="9159875" algn="l"/>
              </a:tabLst>
              <a:defRPr/>
            </a:pPr>
            <a:r>
              <a:rPr lang="de-DE" sz="1800" kern="0" dirty="0">
                <a:solidFill>
                  <a:srgbClr val="FF0000"/>
                </a:solidFill>
                <a:latin typeface="Century Schoolbook" panose="02040604050505020304" pitchFamily="18" charset="0"/>
                <a:ea typeface="ＭＳ Ｐゴシック" panose="020B0600070205080204" pitchFamily="34" charset="-128"/>
              </a:rPr>
              <a:t>Ein Zweitwohnsitz </a:t>
            </a:r>
            <a:r>
              <a:rPr lang="de-DE" sz="1800" b="1" kern="0" dirty="0">
                <a:solidFill>
                  <a:srgbClr val="FF0000"/>
                </a:solidFill>
                <a:latin typeface="Century Schoolbook" panose="02040604050505020304" pitchFamily="18" charset="0"/>
                <a:ea typeface="ＭＳ Ｐゴシック" panose="020B0600070205080204" pitchFamily="34" charset="-128"/>
              </a:rPr>
              <a:t>liegt nicht vor </a:t>
            </a:r>
            <a:r>
              <a:rPr lang="de-DE" sz="1800" kern="0" dirty="0">
                <a:solidFill>
                  <a:srgbClr val="FF0000"/>
                </a:solidFill>
                <a:latin typeface="Century Schoolbook" panose="02040604050505020304" pitchFamily="18" charset="0"/>
                <a:ea typeface="ＭＳ Ｐゴシック" panose="020B0600070205080204" pitchFamily="34" charset="-128"/>
              </a:rPr>
              <a:t>bei einer </a:t>
            </a:r>
            <a:r>
              <a:rPr lang="de-DE" sz="1800" b="1" u="sng" kern="0" dirty="0">
                <a:solidFill>
                  <a:srgbClr val="FF0000"/>
                </a:solidFill>
                <a:latin typeface="Century Schoolbook" panose="02040604050505020304" pitchFamily="18" charset="0"/>
                <a:ea typeface="ＭＳ Ｐゴシック" panose="020B0600070205080204" pitchFamily="34" charset="-128"/>
              </a:rPr>
              <a:t>Verwendung für die touristische Beherbergung</a:t>
            </a:r>
            <a:r>
              <a:rPr lang="de-DE" sz="1800" b="1" kern="0" dirty="0">
                <a:solidFill>
                  <a:srgbClr val="FF0000"/>
                </a:solidFill>
                <a:latin typeface="Century Schoolbook" panose="02040604050505020304" pitchFamily="18" charset="0"/>
                <a:ea typeface="ＭＳ Ｐゴシック" panose="020B0600070205080204" pitchFamily="34" charset="-128"/>
              </a:rPr>
              <a:t> </a:t>
            </a:r>
            <a:r>
              <a:rPr lang="de-DE" sz="1800" kern="0" dirty="0">
                <a:solidFill>
                  <a:srgbClr val="FF0000"/>
                </a:solidFill>
                <a:latin typeface="Century Schoolbook" panose="02040604050505020304" pitchFamily="18" charset="0"/>
                <a:ea typeface="ＭＳ Ｐゴシック" panose="020B0600070205080204" pitchFamily="34" charset="-128"/>
              </a:rPr>
              <a:t>und zur </a:t>
            </a:r>
            <a:r>
              <a:rPr lang="de-DE" sz="1800" b="1" u="sng" kern="0" dirty="0">
                <a:solidFill>
                  <a:srgbClr val="FF0000"/>
                </a:solidFill>
                <a:latin typeface="Century Schoolbook" panose="02040604050505020304" pitchFamily="18" charset="0"/>
                <a:ea typeface="ＭＳ Ｐゴシック" panose="020B0600070205080204" pitchFamily="34" charset="-128"/>
              </a:rPr>
              <a:t>Deckung eines dringenden Wohnbedürfnisses</a:t>
            </a:r>
            <a:r>
              <a:rPr lang="de-DE" sz="1800" b="1" kern="0" dirty="0">
                <a:solidFill>
                  <a:srgbClr val="FF0000"/>
                </a:solidFill>
                <a:latin typeface="Century Schoolbook" panose="02040604050505020304" pitchFamily="18" charset="0"/>
                <a:ea typeface="ＭＳ Ｐゴシック" panose="020B0600070205080204" pitchFamily="34" charset="-128"/>
              </a:rPr>
              <a:t> </a:t>
            </a:r>
            <a:r>
              <a:rPr lang="de-DE" sz="1800" kern="0" dirty="0">
                <a:solidFill>
                  <a:srgbClr val="FF0000"/>
                </a:solidFill>
                <a:latin typeface="Century Schoolbook" panose="02040604050505020304" pitchFamily="18" charset="0"/>
                <a:ea typeface="ＭＳ Ｐゴシック" panose="020B0600070205080204" pitchFamily="34" charset="-128"/>
              </a:rPr>
              <a:t>für Zwecke der Ausbildung, der Berufsausübung und der notwendigen Pflege oder Betreuung von Menschen.“</a:t>
            </a: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92893" y="74135"/>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Touristische Nutzung/Zweitwohnsitze</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2983442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66701" y="415287"/>
            <a:ext cx="8696324" cy="6375316"/>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indent="0">
              <a:lnSpc>
                <a:spcPct val="90000"/>
              </a:lnSpc>
              <a:buNone/>
            </a:pPr>
            <a:endParaRPr lang="de-DE" altLang="de-DE" sz="1800" dirty="0">
              <a:solidFill>
                <a:srgbClr val="002060"/>
              </a:solidFill>
            </a:endParaRPr>
          </a:p>
          <a:p>
            <a:pPr algn="just">
              <a:lnSpc>
                <a:spcPct val="90000"/>
              </a:lnSpc>
              <a:buClrTx/>
              <a:buFont typeface="Arial" panose="020B0604020202020204" pitchFamily="34" charset="0"/>
              <a:buChar char="•"/>
            </a:pPr>
            <a:r>
              <a:rPr lang="de-DE" altLang="de-DE" sz="1800" dirty="0">
                <a:latin typeface="Century Schoolbook" panose="02040604050505020304" pitchFamily="18" charset="0"/>
              </a:rPr>
              <a:t>Der Bf ist </a:t>
            </a:r>
            <a:r>
              <a:rPr lang="de-DE" altLang="de-DE" sz="1800" b="1" dirty="0">
                <a:latin typeface="Century Schoolbook" panose="02040604050505020304" pitchFamily="18" charset="0"/>
              </a:rPr>
              <a:t>Eigentümer eines Grundstückes </a:t>
            </a:r>
            <a:r>
              <a:rPr lang="de-DE" altLang="de-DE" sz="1800" dirty="0">
                <a:latin typeface="Century Schoolbook" panose="02040604050505020304" pitchFamily="18" charset="0"/>
              </a:rPr>
              <a:t>in der Stadt Graz.</a:t>
            </a:r>
          </a:p>
          <a:p>
            <a:pPr marL="0" indent="0" algn="just">
              <a:lnSpc>
                <a:spcPct val="90000"/>
              </a:lnSpc>
              <a:buClrTx/>
              <a:buNone/>
            </a:pPr>
            <a:endParaRPr lang="de-DE" altLang="de-DE" sz="1800" dirty="0">
              <a:latin typeface="Century Schoolbook" panose="02040604050505020304" pitchFamily="18" charset="0"/>
            </a:endParaRPr>
          </a:p>
          <a:p>
            <a:pPr algn="just">
              <a:lnSpc>
                <a:spcPct val="90000"/>
              </a:lnSpc>
              <a:buClrTx/>
              <a:buFont typeface="Arial" panose="020B0604020202020204" pitchFamily="34" charset="0"/>
              <a:buChar char="•"/>
            </a:pPr>
            <a:r>
              <a:rPr lang="de-DE" altLang="de-DE" sz="1800" dirty="0">
                <a:latin typeface="Century Schoolbook" panose="02040604050505020304" pitchFamily="18" charset="0"/>
              </a:rPr>
              <a:t>Mit dem 4.0 FLWP Graz wurde für sein Baulandgrundstück die </a:t>
            </a:r>
            <a:r>
              <a:rPr lang="de-DE" altLang="de-DE" sz="1800" b="1" dirty="0">
                <a:latin typeface="Century Schoolbook" panose="02040604050505020304" pitchFamily="18" charset="0"/>
              </a:rPr>
              <a:t>Erforderlichkeit einer BebauungsP </a:t>
            </a:r>
            <a:r>
              <a:rPr lang="de-DE" altLang="de-DE" sz="1800" dirty="0">
                <a:latin typeface="Century Schoolbook" panose="02040604050505020304" pitchFamily="18" charset="0"/>
              </a:rPr>
              <a:t>verordnet (</a:t>
            </a:r>
            <a:r>
              <a:rPr lang="de-DE" altLang="de-DE" sz="1800" b="1" u="sng" dirty="0">
                <a:solidFill>
                  <a:srgbClr val="FF0000"/>
                </a:solidFill>
                <a:latin typeface="Century Schoolbook" panose="02040604050505020304" pitchFamily="18" charset="0"/>
              </a:rPr>
              <a:t>Bebauungsplanzonierungsplan</a:t>
            </a:r>
            <a:r>
              <a:rPr lang="de-DE" altLang="de-DE" sz="1800" dirty="0">
                <a:latin typeface="Century Schoolbook" panose="02040604050505020304" pitchFamily="18" charset="0"/>
              </a:rPr>
              <a:t>).</a:t>
            </a:r>
          </a:p>
          <a:p>
            <a:pPr marL="0" indent="0" algn="just">
              <a:lnSpc>
                <a:spcPct val="90000"/>
              </a:lnSpc>
              <a:buClrTx/>
              <a:buNone/>
            </a:pPr>
            <a:r>
              <a:rPr lang="de-DE" altLang="de-DE" sz="1800" dirty="0">
                <a:latin typeface="Century Schoolbook" panose="02040604050505020304" pitchFamily="18" charset="0"/>
              </a:rPr>
              <a:t> </a:t>
            </a:r>
          </a:p>
          <a:p>
            <a:pPr algn="just">
              <a:lnSpc>
                <a:spcPct val="90000"/>
              </a:lnSpc>
              <a:buClrTx/>
              <a:buFont typeface="Arial" panose="020B0604020202020204" pitchFamily="34" charset="0"/>
              <a:buChar char="•"/>
            </a:pPr>
            <a:r>
              <a:rPr lang="de-DE" altLang="de-DE" sz="1800" kern="0" dirty="0">
                <a:latin typeface="Century Schoolbook" panose="02040604050505020304" pitchFamily="18" charset="0"/>
              </a:rPr>
              <a:t>Der Bf </a:t>
            </a:r>
            <a:r>
              <a:rPr lang="de-DE" altLang="de-DE" sz="1800" b="1" u="sng" kern="0" dirty="0">
                <a:solidFill>
                  <a:srgbClr val="FF0000"/>
                </a:solidFill>
                <a:latin typeface="Century Schoolbook" panose="02040604050505020304" pitchFamily="18" charset="0"/>
              </a:rPr>
              <a:t>beantragte</a:t>
            </a:r>
            <a:r>
              <a:rPr lang="de-DE" altLang="de-DE" sz="1800" b="1" kern="0" dirty="0">
                <a:solidFill>
                  <a:srgbClr val="FF0000"/>
                </a:solidFill>
                <a:latin typeface="Century Schoolbook" panose="02040604050505020304" pitchFamily="18" charset="0"/>
              </a:rPr>
              <a:t> </a:t>
            </a:r>
            <a:r>
              <a:rPr lang="de-DE" altLang="de-DE" sz="1800" kern="0" dirty="0">
                <a:latin typeface="Century Schoolbook" panose="02040604050505020304" pitchFamily="18" charset="0"/>
              </a:rPr>
              <a:t>die </a:t>
            </a:r>
            <a:r>
              <a:rPr lang="de-DE" altLang="de-DE" sz="1800" b="1" kern="0" dirty="0">
                <a:latin typeface="Century Schoolbook" panose="02040604050505020304" pitchFamily="18" charset="0"/>
              </a:rPr>
              <a:t>Erlassung eines </a:t>
            </a:r>
            <a:r>
              <a:rPr lang="de-DE" altLang="de-DE" sz="1800" b="1" kern="0" dirty="0">
                <a:solidFill>
                  <a:srgbClr val="FF0000"/>
                </a:solidFill>
                <a:latin typeface="Century Schoolbook" panose="02040604050505020304" pitchFamily="18" charset="0"/>
              </a:rPr>
              <a:t>BebauungsP </a:t>
            </a:r>
            <a:r>
              <a:rPr lang="de-DE" altLang="de-DE" sz="1800" kern="0" dirty="0">
                <a:latin typeface="Century Schoolbook" panose="02040604050505020304" pitchFamily="18" charset="0"/>
              </a:rPr>
              <a:t>für sein Grundstück und legte erarbeitete BebauungsP-Vorschläge vor.</a:t>
            </a:r>
          </a:p>
          <a:p>
            <a:pPr marL="0" indent="0" algn="just">
              <a:lnSpc>
                <a:spcPct val="90000"/>
              </a:lnSpc>
              <a:buClrTx/>
              <a:buNone/>
            </a:pPr>
            <a:r>
              <a:rPr lang="de-DE" altLang="de-DE" sz="1800" kern="0" dirty="0">
                <a:latin typeface="Century Schoolbook" panose="02040604050505020304" pitchFamily="18" charset="0"/>
              </a:rPr>
              <a:t> </a:t>
            </a:r>
          </a:p>
          <a:p>
            <a:pPr algn="just">
              <a:lnSpc>
                <a:spcPct val="90000"/>
              </a:lnSpc>
              <a:buClrTx/>
              <a:buFont typeface="Arial" panose="020B0604020202020204" pitchFamily="34" charset="0"/>
              <a:buChar char="•"/>
            </a:pPr>
            <a:r>
              <a:rPr lang="de-DE" altLang="de-DE" sz="1800" kern="0" dirty="0">
                <a:latin typeface="Century Schoolbook" panose="02040604050505020304" pitchFamily="18" charset="0"/>
              </a:rPr>
              <a:t>Der aufgelegte </a:t>
            </a:r>
            <a:r>
              <a:rPr lang="de-DE" altLang="de-DE" sz="1800" b="1" kern="0" dirty="0">
                <a:solidFill>
                  <a:srgbClr val="FF0000"/>
                </a:solidFill>
                <a:latin typeface="Century Schoolbook" panose="02040604050505020304" pitchFamily="18" charset="0"/>
              </a:rPr>
              <a:t>Entwurf des BebauungsP </a:t>
            </a:r>
            <a:r>
              <a:rPr lang="de-DE" altLang="de-DE" sz="1800" kern="0" dirty="0">
                <a:latin typeface="Century Schoolbook" panose="02040604050505020304" pitchFamily="18" charset="0"/>
              </a:rPr>
              <a:t>von Graz bezog das Grundstück des Bf aber </a:t>
            </a:r>
            <a:r>
              <a:rPr lang="de-DE" altLang="de-DE" sz="1800" b="1" kern="0" dirty="0">
                <a:latin typeface="Century Schoolbook" panose="02040604050505020304" pitchFamily="18" charset="0"/>
              </a:rPr>
              <a:t>nicht </a:t>
            </a:r>
            <a:r>
              <a:rPr lang="de-DE" altLang="de-DE" sz="1800" kern="0" dirty="0">
                <a:latin typeface="Century Schoolbook" panose="02040604050505020304" pitchFamily="18" charset="0"/>
              </a:rPr>
              <a:t>mit ein.</a:t>
            </a:r>
          </a:p>
          <a:p>
            <a:pPr marL="0" indent="0" algn="just">
              <a:lnSpc>
                <a:spcPct val="90000"/>
              </a:lnSpc>
              <a:buClrTx/>
              <a:buNone/>
            </a:pPr>
            <a:endParaRPr lang="de-DE" altLang="de-DE" sz="1800" kern="0" dirty="0">
              <a:latin typeface="Century Schoolbook" panose="02040604050505020304" pitchFamily="18" charset="0"/>
            </a:endParaRPr>
          </a:p>
          <a:p>
            <a:pPr algn="just">
              <a:lnSpc>
                <a:spcPct val="90000"/>
              </a:lnSpc>
              <a:buClrTx/>
              <a:buFont typeface="Arial" panose="020B0604020202020204" pitchFamily="34" charset="0"/>
              <a:buChar char="•"/>
            </a:pPr>
            <a:r>
              <a:rPr lang="de-DE" altLang="de-DE" sz="1800" kern="0" dirty="0">
                <a:latin typeface="Century Schoolbook" panose="02040604050505020304" pitchFamily="18" charset="0"/>
              </a:rPr>
              <a:t>Der Bf hielt die für sein Grundstück festgelegte BebauungsP-Pflicht für gesetzwidrig und richtete einen </a:t>
            </a:r>
            <a:r>
              <a:rPr lang="de-DE" altLang="de-DE" sz="1800" b="1" kern="0" dirty="0">
                <a:latin typeface="Century Schoolbook" panose="02040604050505020304" pitchFamily="18" charset="0"/>
              </a:rPr>
              <a:t>Individualantrag (Art 139 Abs 1 Z 3 B-VG) </a:t>
            </a:r>
            <a:r>
              <a:rPr lang="de-DE" altLang="de-DE" sz="1800" kern="0" dirty="0">
                <a:latin typeface="Century Schoolbook" panose="02040604050505020304" pitchFamily="18" charset="0"/>
              </a:rPr>
              <a:t>an den VfGH </a:t>
            </a:r>
            <a:r>
              <a:rPr lang="de-DE" altLang="de-DE" sz="1800" kern="0" dirty="0">
                <a:latin typeface="Century Schoolbook" panose="02040604050505020304" pitchFamily="18" charset="0"/>
                <a:sym typeface="Wingdings" panose="05000000000000000000" pitchFamily="2" charset="2"/>
              </a:rPr>
              <a:t> zur Aufhebung </a:t>
            </a:r>
            <a:r>
              <a:rPr lang="de-DE" altLang="de-DE" sz="1800" kern="0" dirty="0">
                <a:latin typeface="Century Schoolbook" panose="02040604050505020304" pitchFamily="18" charset="0"/>
              </a:rPr>
              <a:t>des 4.0 FLWP wegen Gesetzwidrigkeit </a:t>
            </a:r>
          </a:p>
          <a:p>
            <a:pPr marL="0" indent="0" algn="just">
              <a:lnSpc>
                <a:spcPct val="90000"/>
              </a:lnSpc>
              <a:buClrTx/>
              <a:buNone/>
            </a:pPr>
            <a:endParaRPr lang="de-DE" altLang="de-DE" sz="1800" kern="0" dirty="0">
              <a:latin typeface="Century Schoolbook" panose="02040604050505020304" pitchFamily="18" charset="0"/>
            </a:endParaRPr>
          </a:p>
          <a:p>
            <a:pPr algn="just">
              <a:lnSpc>
                <a:spcPct val="90000"/>
              </a:lnSpc>
              <a:buClrTx/>
              <a:buFont typeface="Arial" panose="020B0604020202020204" pitchFamily="34" charset="0"/>
              <a:buChar char="•"/>
            </a:pPr>
            <a:r>
              <a:rPr lang="de-DE" altLang="de-DE" sz="1800" kern="0" dirty="0">
                <a:latin typeface="Century Schoolbook" panose="02040604050505020304" pitchFamily="18" charset="0"/>
              </a:rPr>
              <a:t>VfGH wies Individualantrag als </a:t>
            </a:r>
            <a:r>
              <a:rPr lang="de-DE" altLang="de-DE" sz="1800" b="1" kern="0" dirty="0">
                <a:latin typeface="Century Schoolbook" panose="02040604050505020304" pitchFamily="18" charset="0"/>
              </a:rPr>
              <a:t>unzulässig zurück</a:t>
            </a:r>
            <a:r>
              <a:rPr lang="de-DE" altLang="de-DE" sz="1800" kern="0" dirty="0">
                <a:latin typeface="Century Schoolbook" panose="02040604050505020304" pitchFamily="18" charset="0"/>
              </a:rPr>
              <a:t>.</a:t>
            </a:r>
          </a:p>
          <a:p>
            <a:pPr marL="0" indent="0" algn="just">
              <a:lnSpc>
                <a:spcPct val="90000"/>
              </a:lnSpc>
              <a:buClrTx/>
              <a:buNone/>
            </a:pPr>
            <a:endParaRPr lang="de-DE" altLang="de-DE" sz="1100" kern="0" dirty="0">
              <a:latin typeface="Century Schoolbook" panose="02040604050505020304" pitchFamily="18" charset="0"/>
            </a:endParaRPr>
          </a:p>
          <a:p>
            <a:pPr lvl="1" algn="just">
              <a:lnSpc>
                <a:spcPct val="90000"/>
              </a:lnSpc>
              <a:buClrTx/>
              <a:buFont typeface="Arial" panose="020B0604020202020204" pitchFamily="34" charset="0"/>
              <a:buChar char="•"/>
            </a:pPr>
            <a:r>
              <a:rPr lang="de-DE" altLang="de-DE" sz="1600" kern="0" dirty="0">
                <a:latin typeface="Century Schoolbook" panose="02040604050505020304" pitchFamily="18" charset="0"/>
              </a:rPr>
              <a:t>Antragsteller stehe ein </a:t>
            </a:r>
            <a:r>
              <a:rPr lang="de-DE" altLang="de-DE" sz="1600" u="sng" kern="0" dirty="0">
                <a:latin typeface="Century Schoolbook" panose="02040604050505020304" pitchFamily="18" charset="0"/>
              </a:rPr>
              <a:t>anderer</a:t>
            </a:r>
            <a:r>
              <a:rPr lang="de-DE" altLang="de-DE" sz="1600" kern="0" dirty="0">
                <a:latin typeface="Century Schoolbook" panose="02040604050505020304" pitchFamily="18" charset="0"/>
              </a:rPr>
              <a:t> </a:t>
            </a:r>
            <a:r>
              <a:rPr lang="de-DE" altLang="de-DE" sz="1600" b="1" kern="0" dirty="0">
                <a:latin typeface="Century Schoolbook" panose="02040604050505020304" pitchFamily="18" charset="0"/>
              </a:rPr>
              <a:t>zumutbarer Weg</a:t>
            </a:r>
            <a:r>
              <a:rPr lang="de-DE" altLang="de-DE" sz="1600" kern="0" dirty="0">
                <a:latin typeface="Century Schoolbook" panose="02040604050505020304" pitchFamily="18" charset="0"/>
              </a:rPr>
              <a:t>, seine Bedenken an den VfGH heranzutragen, offen </a:t>
            </a:r>
            <a:r>
              <a:rPr lang="de-DE" altLang="de-DE" sz="1600" kern="0" dirty="0">
                <a:latin typeface="Century Schoolbook" panose="02040604050505020304" pitchFamily="18" charset="0"/>
                <a:sym typeface="Wingdings" panose="05000000000000000000" pitchFamily="2" charset="2"/>
              </a:rPr>
              <a:t> nämlich </a:t>
            </a:r>
            <a:r>
              <a:rPr lang="de-DE" altLang="de-DE" sz="1600" kern="0" dirty="0">
                <a:solidFill>
                  <a:srgbClr val="FF0000"/>
                </a:solidFill>
                <a:latin typeface="Century Schoolbook" panose="02040604050505020304" pitchFamily="18" charset="0"/>
              </a:rPr>
              <a:t>Antrag einer </a:t>
            </a:r>
            <a:r>
              <a:rPr lang="de-DE" altLang="de-DE" sz="1600" b="1" kern="0" dirty="0">
                <a:solidFill>
                  <a:srgbClr val="FF0000"/>
                </a:solidFill>
                <a:latin typeface="Century Schoolbook" panose="02040604050505020304" pitchFamily="18" charset="0"/>
              </a:rPr>
              <a:t>Bauplatzerklärung gemäß § 18 Stmk BauG </a:t>
            </a:r>
            <a:r>
              <a:rPr lang="de-DE" altLang="de-DE" sz="1600" b="1" kern="0" dirty="0">
                <a:latin typeface="Century Schoolbook" panose="02040604050505020304" pitchFamily="18" charset="0"/>
                <a:sym typeface="Wingdings" panose="05000000000000000000" pitchFamily="2" charset="2"/>
              </a:rPr>
              <a:t> Bekämpfung eines abweisenden Bescheids vor den Verwaltungsgerichten</a:t>
            </a:r>
            <a:endParaRPr lang="de-DE" altLang="de-DE" sz="1600" kern="0" dirty="0">
              <a:latin typeface="Century Schoolbook" panose="02040604050505020304" pitchFamily="18" charset="0"/>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376635" y="67397"/>
            <a:ext cx="8255000" cy="666974"/>
          </a:xfrm>
        </p:spPr>
        <p:txBody>
          <a:bodyPr>
            <a:normAutofit/>
          </a:bodyPr>
          <a:lstStyle/>
          <a:p>
            <a:r>
              <a:rPr lang="de-DE" sz="2200" b="1" dirty="0">
                <a:solidFill>
                  <a:srgbClr val="6B6635"/>
                </a:solidFill>
                <a:effectLst>
                  <a:outerShdw blurRad="38100" dist="38100" dir="2700000" algn="tl">
                    <a:srgbClr val="000000">
                      <a:alpha val="43137"/>
                    </a:srgbClr>
                  </a:outerShdw>
                </a:effectLst>
                <a:latin typeface="Century Schoolbook" panose="02040604050505020304" pitchFamily="18" charset="0"/>
              </a:rPr>
              <a:t>Sachverhalt</a:t>
            </a: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222582" y="67397"/>
            <a:ext cx="2921418" cy="695780"/>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7231457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92893" y="741519"/>
            <a:ext cx="8685737" cy="6042346"/>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indent="0" defTabSz="914377" eaLnBrk="0" fontAlgn="base" hangingPunct="0">
              <a:spcBef>
                <a:spcPct val="20000"/>
              </a:spcBef>
              <a:spcAft>
                <a:spcPct val="0"/>
              </a:spcAft>
              <a:buNone/>
              <a:defRPr/>
            </a:pPr>
            <a:r>
              <a:rPr lang="de-DE" altLang="de-DE" sz="1800" b="1" kern="0" dirty="0">
                <a:solidFill>
                  <a:srgbClr val="FF0000"/>
                </a:solidFill>
                <a:latin typeface="Century Schoolbook" panose="02040604050505020304" pitchFamily="18" charset="0"/>
              </a:rPr>
              <a:t>Neu </a:t>
            </a:r>
            <a:r>
              <a:rPr lang="de-DE" altLang="de-DE" sz="1800" b="1" kern="0" dirty="0" err="1">
                <a:solidFill>
                  <a:srgbClr val="FF0000"/>
                </a:solidFill>
                <a:latin typeface="Century Schoolbook" panose="02040604050505020304" pitchFamily="18" charset="0"/>
              </a:rPr>
              <a:t>iZm</a:t>
            </a:r>
            <a:r>
              <a:rPr lang="de-DE" altLang="de-DE" sz="1800" b="1" kern="0" dirty="0">
                <a:solidFill>
                  <a:srgbClr val="FF0000"/>
                </a:solidFill>
                <a:latin typeface="Century Schoolbook" panose="02040604050505020304" pitchFamily="18" charset="0"/>
              </a:rPr>
              <a:t> Abgrenzung touristische Nutzung/Zweitwohnsitze : </a:t>
            </a:r>
          </a:p>
          <a:p>
            <a:pPr marL="0" indent="0" defTabSz="914377" eaLnBrk="0" fontAlgn="base" hangingPunct="0">
              <a:spcBef>
                <a:spcPct val="20000"/>
              </a:spcBef>
              <a:spcAft>
                <a:spcPct val="0"/>
              </a:spcAft>
              <a:buNone/>
              <a:defRPr/>
            </a:pPr>
            <a:endParaRPr lang="de-DE" altLang="de-DE" sz="1800" b="1" kern="0" dirty="0">
              <a:solidFill>
                <a:srgbClr val="FF0000"/>
              </a:solidFill>
              <a:latin typeface="Century Schoolbook" panose="02040604050505020304" pitchFamily="18" charset="0"/>
            </a:endParaRPr>
          </a:p>
          <a:p>
            <a:pPr algn="just" defTabSz="914377" eaLnBrk="0" fontAlgn="base" hangingPunct="0">
              <a:spcBef>
                <a:spcPct val="20000"/>
              </a:spcBef>
              <a:spcAft>
                <a:spcPct val="0"/>
              </a:spcAft>
              <a:buClrTx/>
              <a:buFont typeface="Wingdings" panose="05000000000000000000" pitchFamily="2" charset="2"/>
              <a:buChar char="§"/>
              <a:defRPr/>
            </a:pPr>
            <a:r>
              <a:rPr lang="de-DE" altLang="de-DE" sz="1800" b="1" kern="0" dirty="0">
                <a:latin typeface="Century Schoolbook" panose="02040604050505020304" pitchFamily="18" charset="0"/>
              </a:rPr>
              <a:t>Zulässigkeit der Festlegung von </a:t>
            </a:r>
            <a:r>
              <a:rPr lang="de-DE" altLang="de-DE" sz="1800" b="1" kern="0" dirty="0">
                <a:solidFill>
                  <a:srgbClr val="FF0000"/>
                </a:solidFill>
                <a:latin typeface="Century Schoolbook" panose="02040604050505020304" pitchFamily="18" charset="0"/>
              </a:rPr>
              <a:t>Vorbehaltsflächen</a:t>
            </a:r>
            <a:r>
              <a:rPr lang="de-DE" altLang="de-DE" sz="1800" kern="0" dirty="0">
                <a:solidFill>
                  <a:srgbClr val="000000"/>
                </a:solidFill>
                <a:latin typeface="Century Schoolbook" panose="02040604050505020304" pitchFamily="18" charset="0"/>
              </a:rPr>
              <a:t> zur Errichtung von </a:t>
            </a:r>
            <a:r>
              <a:rPr lang="de-DE" altLang="de-DE" sz="1800" b="1" kern="0" dirty="0">
                <a:solidFill>
                  <a:srgbClr val="000000"/>
                </a:solidFill>
                <a:latin typeface="Century Schoolbook" panose="02040604050505020304" pitchFamily="18" charset="0"/>
              </a:rPr>
              <a:t>Hauptwohnsitzen</a:t>
            </a:r>
            <a:r>
              <a:rPr lang="de-DE" altLang="de-DE" sz="1800" kern="0" dirty="0">
                <a:solidFill>
                  <a:srgbClr val="000000"/>
                </a:solidFill>
                <a:latin typeface="Century Schoolbook" panose="02040604050505020304" pitchFamily="18" charset="0"/>
              </a:rPr>
              <a:t> gem </a:t>
            </a:r>
            <a:r>
              <a:rPr lang="de-DE" altLang="de-DE" sz="1800" b="1" kern="0" dirty="0">
                <a:solidFill>
                  <a:srgbClr val="FF0000"/>
                </a:solidFill>
                <a:latin typeface="Century Schoolbook" panose="02040604050505020304" pitchFamily="18" charset="0"/>
              </a:rPr>
              <a:t>§ 26a StROG </a:t>
            </a:r>
            <a:r>
              <a:rPr lang="de-DE" altLang="de-DE" sz="1800" kern="0" dirty="0">
                <a:solidFill>
                  <a:srgbClr val="000000"/>
                </a:solidFill>
                <a:latin typeface="Century Schoolbook" panose="02040604050505020304" pitchFamily="18" charset="0"/>
                <a:sym typeface="Wingdings" panose="05000000000000000000" pitchFamily="2" charset="2"/>
              </a:rPr>
              <a:t> </a:t>
            </a:r>
            <a:r>
              <a:rPr lang="de-DE" altLang="de-DE" sz="1800" kern="0" dirty="0">
                <a:solidFill>
                  <a:srgbClr val="000000"/>
                </a:solidFill>
                <a:latin typeface="Century Schoolbook" panose="02040604050505020304" pitchFamily="18" charset="0"/>
              </a:rPr>
              <a:t>damit wirksame Beschränkung der Begründung von Zweitwohnsitzen möglich ist;</a:t>
            </a:r>
          </a:p>
          <a:p>
            <a:pPr marL="0" indent="0" algn="just" defTabSz="914377" eaLnBrk="0" fontAlgn="base" hangingPunct="0">
              <a:spcBef>
                <a:spcPct val="20000"/>
              </a:spcBef>
              <a:spcAft>
                <a:spcPct val="0"/>
              </a:spcAft>
              <a:buNone/>
              <a:defRPr/>
            </a:pPr>
            <a:endParaRPr lang="de-DE" altLang="de-DE" sz="1800" kern="0" dirty="0">
              <a:solidFill>
                <a:srgbClr val="000000"/>
              </a:solidFill>
              <a:latin typeface="Century Schoolbook" panose="02040604050505020304" pitchFamily="18" charset="0"/>
            </a:endParaRPr>
          </a:p>
          <a:p>
            <a:pPr algn="just" defTabSz="914377" eaLnBrk="0" fontAlgn="base" hangingPunct="0">
              <a:spcBef>
                <a:spcPct val="20000"/>
              </a:spcBef>
              <a:spcAft>
                <a:spcPct val="0"/>
              </a:spcAft>
              <a:buClrTx/>
              <a:buFont typeface="Arial" panose="020B0604020202020204" pitchFamily="34" charset="0"/>
              <a:buChar char="•"/>
              <a:defRPr/>
            </a:pPr>
            <a:r>
              <a:rPr lang="de-DE" altLang="de-DE" sz="1800" kern="0" dirty="0">
                <a:solidFill>
                  <a:srgbClr val="000000"/>
                </a:solidFill>
                <a:latin typeface="Century Schoolbook" panose="02040604050505020304" pitchFamily="18" charset="0"/>
              </a:rPr>
              <a:t>Möglichkeit gem </a:t>
            </a:r>
            <a:r>
              <a:rPr lang="de-DE" altLang="de-DE" sz="1800" b="1" kern="0" dirty="0">
                <a:solidFill>
                  <a:srgbClr val="FF0000"/>
                </a:solidFill>
                <a:latin typeface="Century Schoolbook" panose="02040604050505020304" pitchFamily="18" charset="0"/>
              </a:rPr>
              <a:t>§ 30 Abs 2a StROG</a:t>
            </a:r>
            <a:r>
              <a:rPr lang="de-DE" altLang="de-DE" sz="1800" kern="0" dirty="0">
                <a:solidFill>
                  <a:srgbClr val="000000"/>
                </a:solidFill>
                <a:latin typeface="Century Schoolbook" panose="02040604050505020304" pitchFamily="18" charset="0"/>
              </a:rPr>
              <a:t>, im FWP die </a:t>
            </a:r>
            <a:r>
              <a:rPr lang="de-DE" altLang="de-DE" sz="1800" b="1" kern="0" dirty="0">
                <a:solidFill>
                  <a:srgbClr val="000000"/>
                </a:solidFill>
                <a:latin typeface="Century Schoolbook" panose="02040604050505020304" pitchFamily="18" charset="0"/>
              </a:rPr>
              <a:t>touristische Nutzung zur </a:t>
            </a:r>
            <a:r>
              <a:rPr lang="de-DE" altLang="de-DE" sz="1800" kern="0" dirty="0">
                <a:solidFill>
                  <a:srgbClr val="000000"/>
                </a:solidFill>
                <a:latin typeface="Century Schoolbook" panose="02040604050505020304" pitchFamily="18" charset="0"/>
              </a:rPr>
              <a:t>Deckung des Wohnbedarfs der ortsansässigen Bevölkerung zu leistbaren Bedingungen </a:t>
            </a:r>
            <a:r>
              <a:rPr lang="de-DE" altLang="de-DE" sz="1800" b="1" kern="0" dirty="0">
                <a:solidFill>
                  <a:srgbClr val="000000"/>
                </a:solidFill>
                <a:latin typeface="Century Schoolbook" panose="02040604050505020304" pitchFamily="18" charset="0"/>
              </a:rPr>
              <a:t>auszuschließen;</a:t>
            </a:r>
            <a:r>
              <a:rPr lang="de-DE" altLang="de-DE" sz="1800" kern="0" dirty="0">
                <a:solidFill>
                  <a:srgbClr val="000000"/>
                </a:solidFill>
                <a:latin typeface="Century Schoolbook" panose="02040604050505020304" pitchFamily="18" charset="0"/>
              </a:rPr>
              <a:t> </a:t>
            </a:r>
          </a:p>
          <a:p>
            <a:pPr marL="0" indent="0" algn="just" defTabSz="914377" eaLnBrk="0" fontAlgn="base" hangingPunct="0">
              <a:spcBef>
                <a:spcPct val="20000"/>
              </a:spcBef>
              <a:spcAft>
                <a:spcPct val="0"/>
              </a:spcAft>
              <a:buClrTx/>
              <a:buNone/>
              <a:defRPr/>
            </a:pPr>
            <a:endParaRPr lang="de-DE" altLang="de-DE" sz="1800" kern="0" dirty="0">
              <a:solidFill>
                <a:srgbClr val="000000"/>
              </a:solidFill>
              <a:latin typeface="Century Schoolbook" panose="02040604050505020304" pitchFamily="18" charset="0"/>
            </a:endParaRPr>
          </a:p>
          <a:p>
            <a:pPr algn="just" defTabSz="914377" eaLnBrk="0" fontAlgn="base" hangingPunct="0">
              <a:spcBef>
                <a:spcPct val="20000"/>
              </a:spcBef>
              <a:spcAft>
                <a:spcPct val="0"/>
              </a:spcAft>
              <a:buClrTx/>
              <a:buFont typeface="Arial" panose="020B0604020202020204" pitchFamily="34" charset="0"/>
              <a:buChar char="•"/>
              <a:defRPr/>
            </a:pPr>
            <a:r>
              <a:rPr lang="de-DE" altLang="de-DE" sz="1800" kern="0" dirty="0">
                <a:solidFill>
                  <a:srgbClr val="000000"/>
                </a:solidFill>
                <a:latin typeface="Century Schoolbook" panose="02040604050505020304" pitchFamily="18" charset="0"/>
              </a:rPr>
              <a:t>In </a:t>
            </a:r>
            <a:r>
              <a:rPr lang="de-DE" altLang="de-DE" sz="1800" b="1" kern="0" dirty="0">
                <a:solidFill>
                  <a:srgbClr val="000000"/>
                </a:solidFill>
                <a:latin typeface="Century Schoolbook" panose="02040604050505020304" pitchFamily="18" charset="0"/>
              </a:rPr>
              <a:t>Zweitwohnsitzgebieten</a:t>
            </a:r>
            <a:r>
              <a:rPr lang="de-DE" altLang="de-DE" sz="1800" kern="0" dirty="0">
                <a:solidFill>
                  <a:srgbClr val="000000"/>
                </a:solidFill>
                <a:latin typeface="Century Schoolbook" panose="02040604050505020304" pitchFamily="18" charset="0"/>
              </a:rPr>
              <a:t> </a:t>
            </a:r>
          </a:p>
          <a:p>
            <a:pPr marL="742938" lvl="1" indent="-285750" algn="just" defTabSz="914377" eaLnBrk="0" fontAlgn="base" hangingPunct="0">
              <a:spcBef>
                <a:spcPct val="20000"/>
              </a:spcBef>
              <a:spcAft>
                <a:spcPct val="0"/>
              </a:spcAft>
              <a:buClrTx/>
              <a:buFont typeface="Arial" panose="020B0604020202020204" pitchFamily="34" charset="0"/>
              <a:buChar char="•"/>
              <a:defRPr/>
            </a:pPr>
            <a:r>
              <a:rPr lang="de-DE" altLang="de-DE" sz="1800" kern="0" dirty="0">
                <a:solidFill>
                  <a:srgbClr val="000000"/>
                </a:solidFill>
                <a:latin typeface="Century Schoolbook" panose="02040604050505020304" pitchFamily="18" charset="0"/>
              </a:rPr>
              <a:t>kann der Faktor 0,5 von der Gemeinde herabgesetzt werden;</a:t>
            </a:r>
          </a:p>
          <a:p>
            <a:pPr marL="742938" lvl="1" indent="-285750" algn="just" defTabSz="914377" eaLnBrk="0" fontAlgn="base" hangingPunct="0">
              <a:spcBef>
                <a:spcPct val="20000"/>
              </a:spcBef>
              <a:spcAft>
                <a:spcPct val="0"/>
              </a:spcAft>
              <a:buClrTx/>
              <a:buFont typeface="Arial" panose="020B0604020202020204" pitchFamily="34" charset="0"/>
              <a:buChar char="•"/>
              <a:defRPr/>
            </a:pPr>
            <a:r>
              <a:rPr lang="de-DE" altLang="de-DE" sz="1800" kern="0" dirty="0">
                <a:solidFill>
                  <a:srgbClr val="000000"/>
                </a:solidFill>
                <a:latin typeface="Century Schoolbook" panose="02040604050505020304" pitchFamily="18" charset="0"/>
              </a:rPr>
              <a:t>zulässig sind dennoch Nutzungen, die </a:t>
            </a:r>
            <a:r>
              <a:rPr lang="de-DE" altLang="de-DE" sz="1800" b="1" kern="0" dirty="0">
                <a:solidFill>
                  <a:srgbClr val="000000"/>
                </a:solidFill>
                <a:latin typeface="Century Schoolbook" panose="02040604050505020304" pitchFamily="18" charset="0"/>
              </a:rPr>
              <a:t>überwiegend der Deckung der täglichen Bedürfnisse der Bewohner des Gebietes </a:t>
            </a:r>
            <a:r>
              <a:rPr lang="de-DE" altLang="de-DE" sz="1800" kern="0" dirty="0">
                <a:solidFill>
                  <a:srgbClr val="000000"/>
                </a:solidFill>
                <a:latin typeface="Century Schoolbook" panose="02040604050505020304" pitchFamily="18" charset="0"/>
              </a:rPr>
              <a:t>dienen;</a:t>
            </a:r>
          </a:p>
          <a:p>
            <a:pPr marL="742938" lvl="1" indent="-285750" algn="just" defTabSz="914377" eaLnBrk="0" fontAlgn="base" hangingPunct="0">
              <a:spcBef>
                <a:spcPct val="20000"/>
              </a:spcBef>
              <a:spcAft>
                <a:spcPct val="0"/>
              </a:spcAft>
              <a:buClrTx/>
              <a:buFont typeface="Arial" panose="020B0604020202020204" pitchFamily="34" charset="0"/>
              <a:buChar char="•"/>
              <a:defRPr/>
            </a:pPr>
            <a:endParaRPr lang="de-DE" altLang="de-DE" sz="1800" kern="0" dirty="0">
              <a:solidFill>
                <a:srgbClr val="000000"/>
              </a:solidFill>
              <a:latin typeface="Century Schoolbook" panose="02040604050505020304" pitchFamily="18" charset="0"/>
            </a:endParaRPr>
          </a:p>
          <a:p>
            <a:pPr algn="just" defTabSz="914377" eaLnBrk="0" fontAlgn="base" hangingPunct="0">
              <a:spcBef>
                <a:spcPct val="20000"/>
              </a:spcBef>
              <a:spcAft>
                <a:spcPct val="0"/>
              </a:spcAft>
              <a:buClrTx/>
              <a:buFont typeface="Arial" panose="020B0604020202020204" pitchFamily="34" charset="0"/>
              <a:buChar char="•"/>
              <a:defRPr/>
            </a:pPr>
            <a:r>
              <a:rPr lang="de-DE" altLang="de-DE" sz="1800" b="1" kern="0" dirty="0">
                <a:solidFill>
                  <a:srgbClr val="FF0000"/>
                </a:solidFill>
                <a:latin typeface="Century Schoolbook" panose="02040604050505020304" pitchFamily="18" charset="0"/>
              </a:rPr>
              <a:t>Umkehrung der Beweislast </a:t>
            </a:r>
            <a:r>
              <a:rPr lang="de-DE" altLang="de-DE" sz="1800" kern="0" dirty="0">
                <a:solidFill>
                  <a:srgbClr val="000000"/>
                </a:solidFill>
                <a:latin typeface="Century Schoolbook" panose="02040604050505020304" pitchFamily="18" charset="0"/>
              </a:rPr>
              <a:t>bei konsenswidriger Zweitwohnsitznutzung: Eigentümer/Verfügungsberechtigte müssen im baupolizeilichen Verfahren </a:t>
            </a:r>
            <a:r>
              <a:rPr lang="de-DE" altLang="de-DE" sz="1800" b="1" kern="0" dirty="0">
                <a:solidFill>
                  <a:srgbClr val="000000"/>
                </a:solidFill>
                <a:latin typeface="Century Schoolbook" panose="02040604050505020304" pitchFamily="18" charset="0"/>
              </a:rPr>
              <a:t>nachweisen</a:t>
            </a:r>
            <a:r>
              <a:rPr lang="de-DE" altLang="de-DE" sz="1800" kern="0" dirty="0">
                <a:solidFill>
                  <a:srgbClr val="000000"/>
                </a:solidFill>
                <a:latin typeface="Century Schoolbook" panose="02040604050505020304" pitchFamily="18" charset="0"/>
              </a:rPr>
              <a:t>, dass eine solche (Zweitwohnsitznutzung) nicht vorliegt.</a:t>
            </a: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92893" y="74135"/>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Touristische Nutzung/Zweitwohnsitze</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10722646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CAC8B6">
            <a:alpha val="69000"/>
          </a:srgbClr>
        </a:solid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C190CD-CC3A-4912-A42E-BBC43DCB6945}"/>
              </a:ext>
            </a:extLst>
          </p:cNvPr>
          <p:cNvSpPr/>
          <p:nvPr/>
        </p:nvSpPr>
        <p:spPr>
          <a:xfrm>
            <a:off x="1" y="2318151"/>
            <a:ext cx="9143999" cy="1397819"/>
          </a:xfrm>
          <a:prstGeom prst="rect">
            <a:avLst/>
          </a:prstGeom>
        </p:spPr>
        <p:txBody>
          <a:bodyPr wrap="square">
            <a:spAutoFit/>
          </a:bodyPr>
          <a:lstStyle/>
          <a:p>
            <a:pPr algn="ctr">
              <a:spcAft>
                <a:spcPts val="450"/>
              </a:spcAft>
            </a:pPr>
            <a:r>
              <a:rPr lang="de-DE" sz="2550" b="1" dirty="0">
                <a:solidFill>
                  <a:srgbClr val="6B6634"/>
                </a:solidFill>
                <a:latin typeface="Century Schoolbook" panose="02040604050505020304" pitchFamily="18" charset="0"/>
              </a:rPr>
              <a:t>Neuerungen </a:t>
            </a:r>
          </a:p>
          <a:p>
            <a:pPr algn="ctr">
              <a:spcAft>
                <a:spcPts val="450"/>
              </a:spcAft>
            </a:pPr>
            <a:r>
              <a:rPr lang="de-DE" sz="2550" b="1" dirty="0">
                <a:solidFill>
                  <a:srgbClr val="6B6634"/>
                </a:solidFill>
                <a:latin typeface="Century Schoolbook" panose="02040604050505020304" pitchFamily="18" charset="0"/>
              </a:rPr>
              <a:t>iZm</a:t>
            </a:r>
          </a:p>
          <a:p>
            <a:pPr algn="ctr">
              <a:spcAft>
                <a:spcPts val="450"/>
              </a:spcAft>
            </a:pPr>
            <a:r>
              <a:rPr lang="de-DE" sz="2550" b="1" dirty="0">
                <a:solidFill>
                  <a:srgbClr val="6B6634"/>
                </a:solidFill>
                <a:latin typeface="Century Schoolbook" panose="02040604050505020304" pitchFamily="18" charset="0"/>
              </a:rPr>
              <a:t>Freiland gem § 33 StROG</a:t>
            </a:r>
            <a:endParaRPr lang="de-AT" sz="2550" b="1" dirty="0">
              <a:solidFill>
                <a:srgbClr val="6B6634"/>
              </a:solidFill>
              <a:latin typeface="Century Schoolbook" panose="02040604050505020304" pitchFamily="18" charset="0"/>
            </a:endParaRPr>
          </a:p>
        </p:txBody>
      </p:sp>
      <p:pic>
        <p:nvPicPr>
          <p:cNvPr id="13" name="Grafik 12">
            <a:extLst>
              <a:ext uri="{FF2B5EF4-FFF2-40B4-BE49-F238E27FC236}">
                <a16:creationId xmlns:a16="http://schemas.microsoft.com/office/drawing/2014/main" id="{D94B2892-7FCC-46BD-B735-F6A2418D71F8}"/>
              </a:ext>
            </a:extLst>
          </p:cNvPr>
          <p:cNvPicPr>
            <a:picLocks noChangeAspect="1"/>
          </p:cNvPicPr>
          <p:nvPr/>
        </p:nvPicPr>
        <p:blipFill>
          <a:blip r:embed="rId3">
            <a:clrChange>
              <a:clrFrom>
                <a:srgbClr val="FFFFFF"/>
              </a:clrFrom>
              <a:clrTo>
                <a:srgbClr val="FFFFFF">
                  <a:alpha val="0"/>
                </a:srgbClr>
              </a:clrTo>
            </a:clrChange>
            <a:alphaModFix/>
          </a:blip>
          <a:stretch>
            <a:fillRect/>
          </a:stretch>
        </p:blipFill>
        <p:spPr>
          <a:xfrm>
            <a:off x="5569027" y="74131"/>
            <a:ext cx="3510000" cy="835961"/>
          </a:xfrm>
          <a:prstGeom prst="rect">
            <a:avLst/>
          </a:prstGeom>
          <a:solidFill>
            <a:srgbClr val="DAD9CD"/>
          </a:solidFill>
          <a:ln>
            <a:noFill/>
          </a:ln>
        </p:spPr>
      </p:pic>
    </p:spTree>
    <p:extLst>
      <p:ext uri="{BB962C8B-B14F-4D97-AF65-F5344CB8AC3E}">
        <p14:creationId xmlns:p14="http://schemas.microsoft.com/office/powerpoint/2010/main" val="800976454"/>
      </p:ext>
    </p:extLst>
  </p:cSld>
  <p:clrMapOvr>
    <a:overrideClrMapping bg1="dk1" tx1="lt1" bg2="dk2" tx2="lt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01537" y="709679"/>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algn="just" defTabSz="914377" eaLnBrk="0" fontAlgn="base" hangingPunct="0">
              <a:spcBef>
                <a:spcPct val="20000"/>
              </a:spcBef>
              <a:spcAft>
                <a:spcPct val="0"/>
              </a:spcAft>
              <a:buClrTx/>
              <a:buFont typeface="Arial" panose="020B0604020202020204" pitchFamily="34" charset="0"/>
              <a:buChar char="•"/>
              <a:defRPr/>
            </a:pPr>
            <a:r>
              <a:rPr lang="de-DE" altLang="de-DE" sz="1800" kern="0" dirty="0">
                <a:solidFill>
                  <a:srgbClr val="000000"/>
                </a:solidFill>
                <a:latin typeface="Century Schoolbook" panose="02040604050505020304" pitchFamily="18" charset="0"/>
              </a:rPr>
              <a:t>Die Erweiterung der </a:t>
            </a:r>
            <a:r>
              <a:rPr lang="de-DE" altLang="de-DE" sz="1800" b="1" kern="0" dirty="0">
                <a:solidFill>
                  <a:srgbClr val="000000"/>
                </a:solidFill>
                <a:latin typeface="Century Schoolbook" panose="02040604050505020304" pitchFamily="18" charset="0"/>
              </a:rPr>
              <a:t>Auffüllungsgebiete</a:t>
            </a:r>
            <a:r>
              <a:rPr lang="de-DE" altLang="de-DE" sz="1800" kern="0" dirty="0">
                <a:solidFill>
                  <a:srgbClr val="000000"/>
                </a:solidFill>
                <a:latin typeface="Century Schoolbook" panose="02040604050505020304" pitchFamily="18" charset="0"/>
              </a:rPr>
              <a:t> </a:t>
            </a:r>
            <a:r>
              <a:rPr lang="de-DE" altLang="de-DE" sz="1800" b="1" kern="0" dirty="0">
                <a:solidFill>
                  <a:srgbClr val="FF0000"/>
                </a:solidFill>
                <a:latin typeface="Century Schoolbook" panose="02040604050505020304" pitchFamily="18" charset="0"/>
              </a:rPr>
              <a:t>nach außen entfällt</a:t>
            </a:r>
            <a:r>
              <a:rPr lang="de-DE" altLang="de-DE" sz="1800" kern="0" dirty="0">
                <a:solidFill>
                  <a:srgbClr val="000000"/>
                </a:solidFill>
                <a:latin typeface="Century Schoolbook" panose="02040604050505020304" pitchFamily="18" charset="0"/>
              </a:rPr>
              <a:t> (§ 33 Abs 2 Z 3 </a:t>
            </a:r>
            <a:r>
              <a:rPr lang="de-DE" altLang="de-DE" sz="1800" kern="0" dirty="0" err="1">
                <a:solidFill>
                  <a:srgbClr val="000000"/>
                </a:solidFill>
                <a:latin typeface="Century Schoolbook" panose="02040604050505020304" pitchFamily="18" charset="0"/>
              </a:rPr>
              <a:t>lit</a:t>
            </a:r>
            <a:r>
              <a:rPr lang="de-DE" altLang="de-DE" sz="1800" kern="0" dirty="0">
                <a:solidFill>
                  <a:srgbClr val="000000"/>
                </a:solidFill>
                <a:latin typeface="Century Schoolbook" panose="02040604050505020304" pitchFamily="18" charset="0"/>
              </a:rPr>
              <a:t> d) StROG)</a:t>
            </a:r>
          </a:p>
          <a:p>
            <a:pPr algn="just" defTabSz="914377" eaLnBrk="0" fontAlgn="base" hangingPunct="0">
              <a:spcBef>
                <a:spcPct val="20000"/>
              </a:spcBef>
              <a:spcAft>
                <a:spcPct val="0"/>
              </a:spcAft>
              <a:buClrTx/>
              <a:buFont typeface="Arial" panose="020B0604020202020204" pitchFamily="34" charset="0"/>
              <a:buChar char="•"/>
              <a:defRPr/>
            </a:pPr>
            <a:endParaRPr lang="de-DE" altLang="de-DE" sz="1800" kern="0" dirty="0">
              <a:solidFill>
                <a:srgbClr val="000000"/>
              </a:solidFill>
              <a:latin typeface="Century Schoolbook" panose="02040604050505020304" pitchFamily="18" charset="0"/>
            </a:endParaRPr>
          </a:p>
          <a:p>
            <a:pPr algn="just" defTabSz="914377" eaLnBrk="0" fontAlgn="base" hangingPunct="0">
              <a:spcBef>
                <a:spcPct val="20000"/>
              </a:spcBef>
              <a:spcAft>
                <a:spcPct val="0"/>
              </a:spcAft>
              <a:buClrTx/>
              <a:buFont typeface="Arial" panose="020B0604020202020204" pitchFamily="34" charset="0"/>
              <a:buChar char="•"/>
              <a:defRPr/>
            </a:pPr>
            <a:r>
              <a:rPr lang="de-AT" altLang="de-DE" sz="1800" b="1" kern="0" dirty="0">
                <a:solidFill>
                  <a:srgbClr val="000000"/>
                </a:solidFill>
                <a:latin typeface="Century Schoolbook" panose="02040604050505020304" pitchFamily="18" charset="0"/>
              </a:rPr>
              <a:t>Außerhalb der land- und forstwirtschaftlichen Nutzung (§ 33 Abs 5 StROG):</a:t>
            </a:r>
          </a:p>
          <a:p>
            <a:pPr marL="0" indent="0" algn="just" defTabSz="914377" eaLnBrk="0" fontAlgn="base" hangingPunct="0">
              <a:spcBef>
                <a:spcPct val="20000"/>
              </a:spcBef>
              <a:spcAft>
                <a:spcPct val="0"/>
              </a:spcAft>
              <a:buClrTx/>
              <a:buNone/>
              <a:defRPr/>
            </a:pPr>
            <a:endParaRPr lang="de-AT" altLang="de-DE" sz="1800" b="1" kern="0" dirty="0">
              <a:solidFill>
                <a:srgbClr val="000000"/>
              </a:solidFill>
              <a:latin typeface="Century Schoolbook" panose="02040604050505020304" pitchFamily="18" charset="0"/>
            </a:endParaRPr>
          </a:p>
          <a:p>
            <a:pPr lvl="1" algn="just" defTabSz="914377" eaLnBrk="0" hangingPunct="0">
              <a:buClrTx/>
              <a:buFont typeface="Arial" panose="020B0604020202020204" pitchFamily="34" charset="0"/>
              <a:buChar char="•"/>
              <a:defRPr/>
            </a:pPr>
            <a:r>
              <a:rPr lang="de-AT" altLang="de-DE" sz="1600" b="1" kern="0" dirty="0">
                <a:solidFill>
                  <a:srgbClr val="000000"/>
                </a:solidFill>
                <a:latin typeface="Century Schoolbook" panose="02040604050505020304" pitchFamily="18" charset="0"/>
              </a:rPr>
              <a:t>Erlaubte Erweiterung </a:t>
            </a:r>
            <a:r>
              <a:rPr lang="de-AT" altLang="de-DE" sz="1600" kern="0" dirty="0">
                <a:solidFill>
                  <a:srgbClr val="000000"/>
                </a:solidFill>
                <a:latin typeface="Century Schoolbook" panose="02040604050505020304" pitchFamily="18" charset="0"/>
              </a:rPr>
              <a:t>im Freiland (</a:t>
            </a:r>
            <a:r>
              <a:rPr lang="de-AT" altLang="de-DE" sz="1600" b="1" kern="0" dirty="0">
                <a:solidFill>
                  <a:srgbClr val="FF0000"/>
                </a:solidFill>
                <a:latin typeface="Century Schoolbook" panose="02040604050505020304" pitchFamily="18" charset="0"/>
              </a:rPr>
              <a:t>über die Verdoppelung hinaus</a:t>
            </a:r>
            <a:r>
              <a:rPr lang="de-AT" altLang="de-DE" sz="1600" kern="0" dirty="0">
                <a:solidFill>
                  <a:srgbClr val="000000"/>
                </a:solidFill>
                <a:latin typeface="Century Schoolbook" panose="02040604050505020304" pitchFamily="18" charset="0"/>
              </a:rPr>
              <a:t>): Vergrößerung von Wohngebäuden auf </a:t>
            </a:r>
            <a:r>
              <a:rPr lang="de-AT" altLang="de-DE" sz="1600" b="1" kern="0" dirty="0">
                <a:solidFill>
                  <a:srgbClr val="000000"/>
                </a:solidFill>
                <a:latin typeface="Century Schoolbook" panose="02040604050505020304" pitchFamily="18" charset="0"/>
              </a:rPr>
              <a:t>max. 250 m</a:t>
            </a:r>
            <a:r>
              <a:rPr lang="de-AT" altLang="de-DE" sz="1600" b="1" kern="0" baseline="30000" dirty="0">
                <a:solidFill>
                  <a:srgbClr val="000000"/>
                </a:solidFill>
                <a:latin typeface="Century Schoolbook" panose="02040604050505020304" pitchFamily="18" charset="0"/>
              </a:rPr>
              <a:t>2</a:t>
            </a:r>
            <a:r>
              <a:rPr lang="de-AT" altLang="de-DE" sz="1600" kern="0" dirty="0">
                <a:solidFill>
                  <a:srgbClr val="000000"/>
                </a:solidFill>
                <a:latin typeface="Century Schoolbook" panose="02040604050505020304" pitchFamily="18" charset="0"/>
              </a:rPr>
              <a:t>, wenn in den letzten 10 Jahren durchgehend die </a:t>
            </a:r>
            <a:r>
              <a:rPr lang="de-AT" altLang="de-DE" sz="1600" b="1" kern="0" dirty="0">
                <a:solidFill>
                  <a:srgbClr val="000000"/>
                </a:solidFill>
                <a:latin typeface="Century Schoolbook" panose="02040604050505020304" pitchFamily="18" charset="0"/>
              </a:rPr>
              <a:t>Hauptwohnsitznutzung </a:t>
            </a:r>
            <a:r>
              <a:rPr lang="de-AT" altLang="de-DE" sz="1600" kern="0" dirty="0">
                <a:solidFill>
                  <a:srgbClr val="000000"/>
                </a:solidFill>
                <a:latin typeface="Century Schoolbook" panose="02040604050505020304" pitchFamily="18" charset="0"/>
              </a:rPr>
              <a:t>gegeben war (durch den Bauwerber oder einen in direkter Linie Verwandten) – </a:t>
            </a:r>
            <a:r>
              <a:rPr lang="de-AT" altLang="de-DE" sz="1600" b="1" kern="0" dirty="0">
                <a:solidFill>
                  <a:srgbClr val="000000"/>
                </a:solidFill>
                <a:latin typeface="Century Schoolbook" panose="02040604050505020304" pitchFamily="18" charset="0"/>
              </a:rPr>
              <a:t>max. 2 Wohneinheiten</a:t>
            </a:r>
            <a:r>
              <a:rPr lang="de-AT" altLang="de-DE" sz="1600" kern="0" dirty="0">
                <a:solidFill>
                  <a:srgbClr val="000000"/>
                </a:solidFill>
                <a:latin typeface="Century Schoolbook" panose="02040604050505020304" pitchFamily="18" charset="0"/>
              </a:rPr>
              <a:t>.</a:t>
            </a:r>
          </a:p>
          <a:p>
            <a:pPr algn="just" defTabSz="914377" eaLnBrk="0" fontAlgn="base" hangingPunct="0">
              <a:spcBef>
                <a:spcPct val="20000"/>
              </a:spcBef>
              <a:spcAft>
                <a:spcPct val="0"/>
              </a:spcAft>
              <a:buClrTx/>
              <a:buFont typeface="Arial" panose="020B0604020202020204" pitchFamily="34" charset="0"/>
              <a:buChar char="•"/>
              <a:defRPr/>
            </a:pPr>
            <a:endParaRPr lang="de-AT" altLang="de-DE" sz="1800" kern="0" dirty="0">
              <a:solidFill>
                <a:srgbClr val="000000"/>
              </a:solidFill>
              <a:latin typeface="Century Schoolbook" panose="02040604050505020304" pitchFamily="18" charset="0"/>
            </a:endParaRPr>
          </a:p>
          <a:p>
            <a:pPr algn="just" defTabSz="914377" eaLnBrk="0" fontAlgn="base" hangingPunct="0">
              <a:spcBef>
                <a:spcPct val="20000"/>
              </a:spcBef>
              <a:spcAft>
                <a:spcPct val="0"/>
              </a:spcAft>
              <a:buClrTx/>
              <a:buFont typeface="Arial" panose="020B0604020202020204" pitchFamily="34" charset="0"/>
              <a:buChar char="•"/>
              <a:defRPr/>
            </a:pPr>
            <a:r>
              <a:rPr lang="de-DE" altLang="de-DE" sz="1800" b="1" kern="0" dirty="0">
                <a:solidFill>
                  <a:srgbClr val="000000"/>
                </a:solidFill>
                <a:latin typeface="Century Schoolbook" panose="02040604050505020304" pitchFamily="18" charset="0"/>
              </a:rPr>
              <a:t>Im Rahmen der land- und forstwirtschaftlichen Nutzung (§ 33 Abs 4 StROG):</a:t>
            </a:r>
          </a:p>
          <a:p>
            <a:pPr marL="0" indent="0" algn="just" defTabSz="914377" eaLnBrk="0" fontAlgn="base" hangingPunct="0">
              <a:spcBef>
                <a:spcPct val="20000"/>
              </a:spcBef>
              <a:spcAft>
                <a:spcPct val="0"/>
              </a:spcAft>
              <a:buClrTx/>
              <a:buNone/>
              <a:defRPr/>
            </a:pPr>
            <a:endParaRPr lang="de-DE" altLang="de-DE" sz="1600" b="1" kern="0" dirty="0">
              <a:solidFill>
                <a:srgbClr val="000000"/>
              </a:solidFill>
              <a:latin typeface="Century Schoolbook" panose="02040604050505020304" pitchFamily="18" charset="0"/>
            </a:endParaRPr>
          </a:p>
          <a:p>
            <a:pPr lvl="1" algn="just" defTabSz="914377" eaLnBrk="0" hangingPunct="0">
              <a:buClrTx/>
              <a:buFont typeface="Arial" panose="020B0604020202020204" pitchFamily="34" charset="0"/>
              <a:buChar char="•"/>
              <a:defRPr/>
            </a:pPr>
            <a:r>
              <a:rPr lang="de-DE" altLang="de-DE" sz="1600" kern="0" dirty="0">
                <a:solidFill>
                  <a:srgbClr val="000000"/>
                </a:solidFill>
                <a:latin typeface="Century Schoolbook" panose="02040604050505020304" pitchFamily="18" charset="0"/>
              </a:rPr>
              <a:t>Wiedererrichtung von </a:t>
            </a:r>
            <a:r>
              <a:rPr lang="de-DE" altLang="de-DE" sz="1600" b="1" kern="0" dirty="0">
                <a:solidFill>
                  <a:srgbClr val="000000"/>
                </a:solidFill>
                <a:latin typeface="Century Schoolbook" panose="02040604050505020304" pitchFamily="18" charset="0"/>
              </a:rPr>
              <a:t>Almhütten </a:t>
            </a:r>
            <a:r>
              <a:rPr lang="de-DE" altLang="de-DE" sz="1600" kern="0" dirty="0">
                <a:solidFill>
                  <a:srgbClr val="000000"/>
                </a:solidFill>
                <a:latin typeface="Century Schoolbook" panose="02040604050505020304" pitchFamily="18" charset="0"/>
              </a:rPr>
              <a:t>(im Rahmen einer bestehenden, historisch im Rahmen der Almbewirtschaftung entwickelten dörflichen Struktur) </a:t>
            </a:r>
            <a:r>
              <a:rPr lang="de-DE" altLang="de-DE" sz="1600" b="1" kern="0" dirty="0">
                <a:solidFill>
                  <a:srgbClr val="000000"/>
                </a:solidFill>
                <a:latin typeface="Century Schoolbook" panose="02040604050505020304" pitchFamily="18" charset="0"/>
              </a:rPr>
              <a:t>im ursprünglichen Ausmaß </a:t>
            </a:r>
            <a:r>
              <a:rPr lang="de-DE" altLang="de-DE" sz="1600" kern="0" dirty="0">
                <a:solidFill>
                  <a:srgbClr val="000000"/>
                </a:solidFill>
                <a:latin typeface="Century Schoolbook" panose="02040604050505020304" pitchFamily="18" charset="0"/>
              </a:rPr>
              <a:t>und </a:t>
            </a:r>
          </a:p>
          <a:p>
            <a:pPr lvl="1" algn="just" defTabSz="914377" eaLnBrk="0" hangingPunct="0">
              <a:buClrTx/>
              <a:buFont typeface="Arial" panose="020B0604020202020204" pitchFamily="34" charset="0"/>
              <a:buChar char="•"/>
              <a:defRPr/>
            </a:pPr>
            <a:r>
              <a:rPr lang="de-DE" altLang="de-DE" sz="1600" kern="0" dirty="0">
                <a:solidFill>
                  <a:srgbClr val="000000"/>
                </a:solidFill>
                <a:latin typeface="Century Schoolbook" panose="02040604050505020304" pitchFamily="18" charset="0"/>
              </a:rPr>
              <a:t>Errichtung von </a:t>
            </a:r>
            <a:r>
              <a:rPr lang="de-DE" altLang="de-DE" sz="1600" b="1" kern="0" dirty="0">
                <a:solidFill>
                  <a:srgbClr val="000000"/>
                </a:solidFill>
                <a:latin typeface="Century Schoolbook" panose="02040604050505020304" pitchFamily="18" charset="0"/>
              </a:rPr>
              <a:t>Gemeinschaftsgüllelagern </a:t>
            </a:r>
            <a:r>
              <a:rPr lang="de-DE" altLang="de-DE" sz="1600" kern="0" dirty="0">
                <a:solidFill>
                  <a:srgbClr val="000000"/>
                </a:solidFill>
                <a:latin typeface="Century Schoolbook" panose="02040604050505020304" pitchFamily="18" charset="0"/>
              </a:rPr>
              <a:t>durch mehrere Landwirte, sofern die Gülle ausschließlich auf Betriebsflächen der beteiligten Landwirte ausgebracht wird;</a:t>
            </a:r>
          </a:p>
          <a:p>
            <a:pPr marL="982663" indent="-534988" algn="just">
              <a:lnSpc>
                <a:spcPct val="90000"/>
              </a:lnSpc>
              <a:buClr>
                <a:srgbClr val="6A6432"/>
              </a:buClr>
              <a:buFont typeface="Arial" panose="020B0604020202020204" pitchFamily="34" charset="0"/>
              <a:buChar char="•"/>
            </a:pPr>
            <a:endParaRPr lang="de-DE" sz="1800" kern="0" dirty="0">
              <a:latin typeface="Century Schoolbook" panose="02040604050505020304" pitchFamily="18" charset="0"/>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01537" y="74134"/>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Freiland</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21934072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01537" y="709679"/>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lvl="2" algn="just" defTabSz="449263" eaLnBrk="0" hangingPunct="0">
              <a:lnSpc>
                <a:spcPts val="2500"/>
              </a:lnSpc>
              <a:spcBef>
                <a:spcPts val="600"/>
              </a:spcBef>
              <a:buClrTx/>
              <a:buSzPct val="110000"/>
              <a:buFont typeface="Arial" panose="020B0604020202020204" pitchFamily="34" charset="0"/>
              <a:buChar char="•"/>
              <a:tabLst>
                <a:tab pos="8710613" algn="l"/>
                <a:tab pos="9159875" algn="l"/>
              </a:tabLst>
              <a:defRPr/>
            </a:pPr>
            <a:r>
              <a:rPr lang="de-DE" sz="1600" dirty="0">
                <a:latin typeface="Century Schoolbook" panose="02040604050505020304" pitchFamily="18" charset="0"/>
                <a:ea typeface="ＭＳ Ｐゴシック" panose="020B0600070205080204" pitchFamily="34" charset="-128"/>
              </a:rPr>
              <a:t>Die Errichtung von Solar- und Photovoltaikanlagen </a:t>
            </a:r>
          </a:p>
          <a:p>
            <a:pPr lvl="3" algn="just" defTabSz="449263" eaLnBrk="0" hangingPunct="0">
              <a:lnSpc>
                <a:spcPts val="2500"/>
              </a:lnSpc>
              <a:spcBef>
                <a:spcPts val="600"/>
              </a:spcBef>
              <a:buClrTx/>
              <a:buSzPct val="110000"/>
              <a:buFont typeface="Arial" panose="020B0604020202020204" pitchFamily="34" charset="0"/>
              <a:buChar char="•"/>
              <a:tabLst>
                <a:tab pos="8710613" algn="l"/>
                <a:tab pos="9159875" algn="l"/>
              </a:tabLst>
              <a:defRPr/>
            </a:pPr>
            <a:r>
              <a:rPr lang="de-DE" sz="1600" dirty="0">
                <a:latin typeface="Century Schoolbook" panose="02040604050505020304" pitchFamily="18" charset="0"/>
                <a:ea typeface="ＭＳ Ｐゴシック" panose="020B0600070205080204" pitchFamily="34" charset="-128"/>
              </a:rPr>
              <a:t>auf baulichen Anlagen</a:t>
            </a:r>
          </a:p>
          <a:p>
            <a:pPr lvl="3" algn="just" defTabSz="449263" eaLnBrk="0" hangingPunct="0">
              <a:lnSpc>
                <a:spcPts val="2500"/>
              </a:lnSpc>
              <a:spcBef>
                <a:spcPts val="600"/>
              </a:spcBef>
              <a:buClrTx/>
              <a:buSzPct val="110000"/>
              <a:buFont typeface="Arial" panose="020B0604020202020204" pitchFamily="34" charset="0"/>
              <a:buChar char="•"/>
              <a:tabLst>
                <a:tab pos="8710613" algn="l"/>
                <a:tab pos="9159875" algn="l"/>
              </a:tabLst>
              <a:defRPr/>
            </a:pPr>
            <a:r>
              <a:rPr kumimoji="0" lang="de-DE" sz="16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Als Freiflächen mit einer Brutto-Fläche von max. 400m</a:t>
            </a:r>
            <a:r>
              <a:rPr kumimoji="0" lang="de-DE" sz="1600" i="0" u="none" strike="noStrike" kern="1200" cap="none" spc="0" normalizeH="0" noProof="0" dirty="0">
                <a:ln>
                  <a:noFill/>
                </a:ln>
                <a:effectLst/>
                <a:uLnTx/>
                <a:uFillTx/>
                <a:latin typeface="Century Schoolbook" panose="02040604050505020304" pitchFamily="18" charset="0"/>
                <a:ea typeface="ＭＳ Ｐゴシック" panose="020B0600070205080204" pitchFamily="34" charset="-128"/>
              </a:rPr>
              <a:t>2</a:t>
            </a:r>
          </a:p>
          <a:p>
            <a:pPr lvl="3" algn="just" defTabSz="449263" eaLnBrk="0" hangingPunct="0">
              <a:lnSpc>
                <a:spcPts val="2500"/>
              </a:lnSpc>
              <a:spcBef>
                <a:spcPts val="600"/>
              </a:spcBef>
              <a:buClrTx/>
              <a:buSzPct val="110000"/>
              <a:buFont typeface="Arial" panose="020B0604020202020204" pitchFamily="34" charset="0"/>
              <a:buChar char="•"/>
              <a:tabLst>
                <a:tab pos="8710613" algn="l"/>
                <a:tab pos="9159875" algn="l"/>
              </a:tabLst>
              <a:defRPr/>
            </a:pPr>
            <a:r>
              <a:rPr lang="de-DE" sz="1600" baseline="0" dirty="0">
                <a:latin typeface="Century Schoolbook" panose="02040604050505020304" pitchFamily="18" charset="0"/>
                <a:ea typeface="ＭＳ Ｐゴシック" panose="020B0600070205080204" pitchFamily="34" charset="-128"/>
              </a:rPr>
              <a:t>Agri-Photovoltaikanlagen auf einer bewirtschafteten Fläche von höchstens 0,5ha</a:t>
            </a:r>
            <a:endParaRPr kumimoji="0" lang="de-DE" sz="16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endParaRPr>
          </a:p>
          <a:p>
            <a:pPr lvl="1" algn="just" defTabSz="914377" eaLnBrk="0" hangingPunct="0">
              <a:buClrTx/>
              <a:buFont typeface="Arial" panose="020B0604020202020204" pitchFamily="34" charset="0"/>
              <a:buChar char="•"/>
              <a:defRPr/>
            </a:pPr>
            <a:endParaRPr lang="de-DE" altLang="de-DE" sz="1600" kern="0" dirty="0">
              <a:solidFill>
                <a:srgbClr val="000000"/>
              </a:solidFill>
              <a:latin typeface="Century Schoolbook" panose="02040604050505020304" pitchFamily="18" charset="0"/>
            </a:endParaRPr>
          </a:p>
          <a:p>
            <a:pPr algn="just" defTabSz="914377" eaLnBrk="0" fontAlgn="base" hangingPunct="0">
              <a:spcBef>
                <a:spcPct val="20000"/>
              </a:spcBef>
              <a:spcAft>
                <a:spcPct val="0"/>
              </a:spcAft>
              <a:buClrTx/>
              <a:buFont typeface="Arial" panose="020B0604020202020204" pitchFamily="34" charset="0"/>
              <a:buChar char="•"/>
              <a:defRPr/>
            </a:pPr>
            <a:r>
              <a:rPr lang="de-AT" altLang="de-DE" sz="1800" b="1" kern="0" dirty="0">
                <a:solidFill>
                  <a:srgbClr val="000000"/>
                </a:solidFill>
                <a:latin typeface="Century Schoolbook" panose="02040604050505020304" pitchFamily="18" charset="0"/>
              </a:rPr>
              <a:t>Festlegung als Sondernutzung § 33 Abs 3 Z 1 StROG:</a:t>
            </a:r>
          </a:p>
          <a:p>
            <a:pPr lvl="1" algn="just" defTabSz="914377" eaLnBrk="0" hangingPunct="0">
              <a:buClrTx/>
              <a:buFont typeface="Arial" panose="020B0604020202020204" pitchFamily="34" charset="0"/>
              <a:buChar char="•"/>
              <a:defRPr/>
            </a:pPr>
            <a:r>
              <a:rPr lang="de-AT" altLang="de-DE" sz="1800" b="1" kern="0" dirty="0">
                <a:solidFill>
                  <a:srgbClr val="FF0000"/>
                </a:solidFill>
                <a:latin typeface="Century Schoolbook" panose="02040604050505020304" pitchFamily="18" charset="0"/>
              </a:rPr>
              <a:t>Agri-Photovoltaikanlagen </a:t>
            </a:r>
            <a:r>
              <a:rPr lang="de-AT" altLang="de-DE" sz="1800" kern="0" dirty="0">
                <a:solidFill>
                  <a:srgbClr val="000000"/>
                </a:solidFill>
                <a:latin typeface="Century Schoolbook" panose="02040604050505020304" pitchFamily="18" charset="0"/>
              </a:rPr>
              <a:t>auf einer bewirtschafteten Fläche von mehr als </a:t>
            </a:r>
            <a:r>
              <a:rPr lang="de-AT" altLang="de-DE" sz="1800" b="1" kern="0" dirty="0">
                <a:solidFill>
                  <a:srgbClr val="FF0000"/>
                </a:solidFill>
                <a:latin typeface="Century Schoolbook" panose="02040604050505020304" pitchFamily="18" charset="0"/>
              </a:rPr>
              <a:t>0,5 ha </a:t>
            </a:r>
            <a:r>
              <a:rPr lang="de-AT" altLang="de-DE" sz="1800" kern="0" dirty="0">
                <a:solidFill>
                  <a:srgbClr val="000000"/>
                </a:solidFill>
                <a:latin typeface="Century Schoolbook" panose="02040604050505020304" pitchFamily="18" charset="0"/>
              </a:rPr>
              <a:t>(§ 33 Abs 3 Z 1 StROG)</a:t>
            </a:r>
          </a:p>
          <a:p>
            <a:pPr lvl="1" algn="just" defTabSz="914377" eaLnBrk="0" hangingPunct="0">
              <a:buClrTx/>
              <a:buFont typeface="Arial" panose="020B0604020202020204" pitchFamily="34" charset="0"/>
              <a:buChar char="•"/>
              <a:defRPr/>
            </a:pPr>
            <a:endParaRPr kumimoji="0" lang="de-AT" sz="1800" i="0" u="none" strike="noStrike" kern="0" cap="none" spc="0" normalizeH="0" baseline="0" noProof="0" dirty="0">
              <a:ln>
                <a:noFill/>
              </a:ln>
              <a:solidFill>
                <a:srgbClr val="000000"/>
              </a:solidFill>
              <a:effectLst/>
              <a:uLnTx/>
              <a:uFillTx/>
              <a:latin typeface="Century Schoolbook" panose="02040604050505020304" pitchFamily="18" charset="0"/>
              <a:ea typeface="ＭＳ Ｐゴシック" panose="020B0600070205080204" pitchFamily="34" charset="-128"/>
            </a:endParaRPr>
          </a:p>
          <a:p>
            <a:pPr lvl="2" algn="just" defTabSz="914377" eaLnBrk="0" hangingPunct="0">
              <a:buClrTx/>
              <a:buFont typeface="Arial" panose="020B0604020202020204" pitchFamily="34" charset="0"/>
              <a:buChar char="•"/>
              <a:defRPr/>
            </a:pPr>
            <a:r>
              <a:rPr kumimoji="0" lang="de-DE" sz="1600" b="1" i="0" u="none" strike="noStrike" kern="1200" cap="none" spc="0" normalizeH="0" baseline="0" noProof="0" dirty="0">
                <a:ln>
                  <a:noFill/>
                </a:ln>
                <a:solidFill>
                  <a:srgbClr val="FF0000"/>
                </a:solidFill>
                <a:effectLst/>
                <a:uLnTx/>
                <a:uFillTx/>
                <a:latin typeface="Century Schoolbook" panose="02040604050505020304" pitchFamily="18" charset="0"/>
                <a:ea typeface="ＭＳ Ｐゴシック" panose="020B0600070205080204" pitchFamily="34" charset="-128"/>
              </a:rPr>
              <a:t>§ 2 Abs 1 Z 1 StROG: 	Agri-Photovoltaikanlage: </a:t>
            </a:r>
            <a:r>
              <a:rPr kumimoji="0" lang="de-DE" sz="16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eine PV-Anlage, die </a:t>
            </a:r>
          </a:p>
          <a:p>
            <a:pPr marL="1790700" lvl="2" indent="-434975" algn="just" defTabSz="914377" eaLnBrk="0" hangingPunct="0">
              <a:buClrTx/>
              <a:buFont typeface="Arial" panose="020B0604020202020204" pitchFamily="34" charset="0"/>
              <a:buChar char="•"/>
              <a:defRPr/>
            </a:pPr>
            <a:r>
              <a:rPr kumimoji="0" lang="de-DE" sz="1600" b="1"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im Rahmen eines land- und forstwirtschaftlichen Betriebes </a:t>
            </a:r>
          </a:p>
          <a:p>
            <a:pPr marL="1790700" lvl="2" indent="-434975" algn="just" defTabSz="914377" eaLnBrk="0" hangingPunct="0">
              <a:buClrTx/>
              <a:buFont typeface="Arial" panose="020B0604020202020204" pitchFamily="34" charset="0"/>
              <a:buChar char="•"/>
              <a:defRPr/>
            </a:pPr>
            <a:r>
              <a:rPr kumimoji="0" lang="de-DE" sz="16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auf einer </a:t>
            </a:r>
            <a:r>
              <a:rPr kumimoji="0" lang="de-DE" sz="1600" b="1"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landwirtschaftlich genutzten Freifläche </a:t>
            </a:r>
            <a:r>
              <a:rPr kumimoji="0" lang="de-DE" sz="16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errichtet wird, </a:t>
            </a:r>
          </a:p>
          <a:p>
            <a:pPr marL="1790700" lvl="2" indent="-434975" algn="just" defTabSz="914377" eaLnBrk="0" hangingPunct="0">
              <a:buClrTx/>
              <a:buFont typeface="Arial" panose="020B0604020202020204" pitchFamily="34" charset="0"/>
              <a:buChar char="•"/>
              <a:defRPr/>
            </a:pPr>
            <a:r>
              <a:rPr kumimoji="0" lang="de-DE" sz="16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wobei die landwirtschaftliche Nutzung die </a:t>
            </a:r>
            <a:r>
              <a:rPr kumimoji="0" lang="de-DE" sz="1600" b="1"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Hauptnutzung </a:t>
            </a:r>
            <a:r>
              <a:rPr kumimoji="0" lang="de-DE" sz="16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rPr>
              <a:t>darstellen muss (mind. 75 % der Gesamtfläche muss zur Produktion von pflanzlichen oder tierischen Erzeugnissen dienen)</a:t>
            </a:r>
          </a:p>
          <a:p>
            <a:pPr algn="just" defTabSz="914377" eaLnBrk="0" fontAlgn="base" hangingPunct="0">
              <a:spcBef>
                <a:spcPct val="20000"/>
              </a:spcBef>
              <a:spcAft>
                <a:spcPct val="0"/>
              </a:spcAft>
              <a:buClrTx/>
              <a:buFont typeface="Arial" panose="020B0604020202020204" pitchFamily="34" charset="0"/>
              <a:buChar char="•"/>
              <a:defRPr/>
            </a:pPr>
            <a:endParaRPr lang="de-AT" altLang="de-DE" sz="1700" kern="0" dirty="0">
              <a:solidFill>
                <a:srgbClr val="000000"/>
              </a:solidFill>
              <a:latin typeface="Century Schoolbook" panose="02040604050505020304" pitchFamily="18" charset="0"/>
            </a:endParaRPr>
          </a:p>
          <a:p>
            <a:pPr marR="0" lvl="0" algn="just" defTabSz="449263" rtl="0" eaLnBrk="0" fontAlgn="base" latinLnBrk="0" hangingPunct="0">
              <a:lnSpc>
                <a:spcPts val="2500"/>
              </a:lnSpc>
              <a:spcBef>
                <a:spcPts val="600"/>
              </a:spcBef>
              <a:spcAft>
                <a:spcPct val="0"/>
              </a:spcAft>
              <a:buClrTx/>
              <a:buSzPct val="110000"/>
              <a:buFont typeface="Arial" panose="020B0604020202020204" pitchFamily="34" charset="0"/>
              <a:buChar char="•"/>
              <a:tabLst>
                <a:tab pos="8710613" algn="l"/>
                <a:tab pos="9159875" algn="l"/>
              </a:tabLst>
              <a:defRPr/>
            </a:pPr>
            <a:endParaRPr kumimoji="0" lang="de-DE" sz="17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endParaRPr>
          </a:p>
          <a:p>
            <a:pPr marL="1074738" marR="0" lvl="0" indent="-627063" algn="just" defTabSz="449263" rtl="0" eaLnBrk="0" fontAlgn="base" latinLnBrk="0" hangingPunct="0">
              <a:lnSpc>
                <a:spcPts val="2500"/>
              </a:lnSpc>
              <a:spcBef>
                <a:spcPts val="600"/>
              </a:spcBef>
              <a:spcAft>
                <a:spcPct val="0"/>
              </a:spcAft>
              <a:buClrTx/>
              <a:buSzPct val="110000"/>
              <a:buFont typeface="Arial" panose="020B0604020202020204" pitchFamily="34" charset="0"/>
              <a:buChar cha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endParaRPr kumimoji="0" lang="de-DE" sz="1700" b="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endParaRPr>
          </a:p>
          <a:p>
            <a:pPr marL="982663" indent="-534988" algn="just">
              <a:lnSpc>
                <a:spcPct val="90000"/>
              </a:lnSpc>
              <a:buClr>
                <a:srgbClr val="6A6432"/>
              </a:buClr>
              <a:buFont typeface="Arial" panose="020B0604020202020204" pitchFamily="34" charset="0"/>
              <a:buChar char="•"/>
            </a:pPr>
            <a:endParaRPr lang="de-DE" sz="1800" kern="0" dirty="0">
              <a:latin typeface="Century Schoolbook" panose="02040604050505020304" pitchFamily="18" charset="0"/>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01537" y="74134"/>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Freiland</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5503645" y="6392808"/>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24913541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CAC8B6">
            <a:alpha val="69000"/>
          </a:srgbClr>
        </a:solid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C190CD-CC3A-4912-A42E-BBC43DCB6945}"/>
              </a:ext>
            </a:extLst>
          </p:cNvPr>
          <p:cNvSpPr/>
          <p:nvPr/>
        </p:nvSpPr>
        <p:spPr>
          <a:xfrm>
            <a:off x="1" y="2318151"/>
            <a:ext cx="9143999" cy="1854354"/>
          </a:xfrm>
          <a:prstGeom prst="rect">
            <a:avLst/>
          </a:prstGeom>
        </p:spPr>
        <p:txBody>
          <a:bodyPr wrap="square">
            <a:spAutoFit/>
          </a:bodyPr>
          <a:lstStyle/>
          <a:p>
            <a:pPr algn="ctr">
              <a:spcAft>
                <a:spcPts val="450"/>
              </a:spcAft>
            </a:pPr>
            <a:r>
              <a:rPr lang="de-DE" sz="2550" b="1" dirty="0">
                <a:solidFill>
                  <a:srgbClr val="6B6634"/>
                </a:solidFill>
                <a:latin typeface="Century Schoolbook" panose="02040604050505020304" pitchFamily="18" charset="0"/>
              </a:rPr>
              <a:t>Neuerungen </a:t>
            </a:r>
          </a:p>
          <a:p>
            <a:pPr algn="ctr">
              <a:spcAft>
                <a:spcPts val="450"/>
              </a:spcAft>
            </a:pPr>
            <a:r>
              <a:rPr lang="de-DE" sz="2550" b="1" dirty="0">
                <a:solidFill>
                  <a:srgbClr val="6B6634"/>
                </a:solidFill>
                <a:latin typeface="Century Schoolbook" panose="02040604050505020304" pitchFamily="18" charset="0"/>
              </a:rPr>
              <a:t>iZm</a:t>
            </a:r>
          </a:p>
          <a:p>
            <a:pPr algn="ctr">
              <a:spcAft>
                <a:spcPts val="450"/>
              </a:spcAft>
            </a:pPr>
            <a:r>
              <a:rPr lang="de-DE" sz="2550" b="1" dirty="0">
                <a:solidFill>
                  <a:srgbClr val="6B6634"/>
                </a:solidFill>
                <a:latin typeface="Century Schoolbook" panose="02040604050505020304" pitchFamily="18" charset="0"/>
              </a:rPr>
              <a:t>Tierhaltungsbetrieben </a:t>
            </a:r>
          </a:p>
          <a:p>
            <a:pPr algn="ctr">
              <a:spcAft>
                <a:spcPts val="450"/>
              </a:spcAft>
            </a:pPr>
            <a:r>
              <a:rPr lang="de-DE" sz="2550" b="1" dirty="0">
                <a:solidFill>
                  <a:srgbClr val="6B6634"/>
                </a:solidFill>
                <a:latin typeface="Century Schoolbook" panose="02040604050505020304" pitchFamily="18" charset="0"/>
              </a:rPr>
              <a:t>§§ 27 StROG und 29a Stmk BauG</a:t>
            </a:r>
            <a:endParaRPr lang="de-AT" sz="2550" b="1" dirty="0">
              <a:solidFill>
                <a:srgbClr val="6B6634"/>
              </a:solidFill>
              <a:latin typeface="Century Schoolbook" panose="02040604050505020304" pitchFamily="18" charset="0"/>
            </a:endParaRPr>
          </a:p>
        </p:txBody>
      </p:sp>
      <p:pic>
        <p:nvPicPr>
          <p:cNvPr id="13" name="Grafik 12">
            <a:extLst>
              <a:ext uri="{FF2B5EF4-FFF2-40B4-BE49-F238E27FC236}">
                <a16:creationId xmlns:a16="http://schemas.microsoft.com/office/drawing/2014/main" id="{D94B2892-7FCC-46BD-B735-F6A2418D71F8}"/>
              </a:ext>
            </a:extLst>
          </p:cNvPr>
          <p:cNvPicPr>
            <a:picLocks noChangeAspect="1"/>
          </p:cNvPicPr>
          <p:nvPr/>
        </p:nvPicPr>
        <p:blipFill>
          <a:blip r:embed="rId3">
            <a:clrChange>
              <a:clrFrom>
                <a:srgbClr val="FFFFFF"/>
              </a:clrFrom>
              <a:clrTo>
                <a:srgbClr val="FFFFFF">
                  <a:alpha val="0"/>
                </a:srgbClr>
              </a:clrTo>
            </a:clrChange>
            <a:alphaModFix/>
          </a:blip>
          <a:stretch>
            <a:fillRect/>
          </a:stretch>
        </p:blipFill>
        <p:spPr>
          <a:xfrm>
            <a:off x="5569027" y="74131"/>
            <a:ext cx="3510000" cy="835961"/>
          </a:xfrm>
          <a:prstGeom prst="rect">
            <a:avLst/>
          </a:prstGeom>
          <a:solidFill>
            <a:srgbClr val="DAD9CD"/>
          </a:solidFill>
          <a:ln>
            <a:noFill/>
          </a:ln>
        </p:spPr>
      </p:pic>
    </p:spTree>
    <p:extLst>
      <p:ext uri="{BB962C8B-B14F-4D97-AF65-F5344CB8AC3E}">
        <p14:creationId xmlns:p14="http://schemas.microsoft.com/office/powerpoint/2010/main" val="1762515824"/>
      </p:ext>
    </p:extLst>
  </p:cSld>
  <p:clrMapOvr>
    <a:overrideClrMapping bg1="dk1" tx1="lt1" bg2="dk2" tx2="lt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01537" y="709679"/>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57149" algn="just">
              <a:spcBef>
                <a:spcPts val="1000"/>
              </a:spcBef>
              <a:buClrTx/>
              <a:buSzPct val="80000"/>
              <a:defRPr/>
            </a:pPr>
            <a:r>
              <a:rPr lang="de-DE" sz="1700" b="1" dirty="0">
                <a:solidFill>
                  <a:prstClr val="black"/>
                </a:solidFill>
                <a:latin typeface="Century Schoolbook" panose="02040604050505020304" pitchFamily="18" charset="0"/>
                <a:ea typeface="ＭＳ Ｐゴシック" panose="020B0600070205080204" pitchFamily="34" charset="-128"/>
              </a:rPr>
              <a:t>Ziel der Novelle</a:t>
            </a:r>
            <a:r>
              <a:rPr lang="de-DE" sz="1700" dirty="0">
                <a:solidFill>
                  <a:prstClr val="black"/>
                </a:solidFill>
                <a:latin typeface="Century Schoolbook" panose="02040604050505020304" pitchFamily="18" charset="0"/>
                <a:ea typeface="ＭＳ Ｐゴシック" panose="020B0600070205080204" pitchFamily="34" charset="-128"/>
              </a:rPr>
              <a:t>: </a:t>
            </a:r>
          </a:p>
          <a:p>
            <a:pPr marL="857229" lvl="1" indent="-342891" algn="just">
              <a:spcBef>
                <a:spcPts val="1000"/>
              </a:spcBef>
              <a:buClrTx/>
              <a:buSzPct val="80000"/>
              <a:buFont typeface="Arial" panose="020B0604020202020204" pitchFamily="34" charset="0"/>
              <a:buChar char="•"/>
              <a:defRPr/>
            </a:pPr>
            <a:r>
              <a:rPr lang="de-DE" sz="1700" dirty="0">
                <a:solidFill>
                  <a:prstClr val="black"/>
                </a:solidFill>
                <a:latin typeface="Century Schoolbook" panose="02040604050505020304" pitchFamily="18" charset="0"/>
                <a:ea typeface="ＭＳ Ｐゴシック" panose="020B0600070205080204" pitchFamily="34" charset="-128"/>
              </a:rPr>
              <a:t>Bau- und Raumordnungsverfahren sollen auf Basis </a:t>
            </a:r>
            <a:r>
              <a:rPr lang="de-DE" sz="1700" b="1" dirty="0">
                <a:solidFill>
                  <a:prstClr val="black"/>
                </a:solidFill>
                <a:latin typeface="Century Schoolbook" panose="02040604050505020304" pitchFamily="18" charset="0"/>
                <a:ea typeface="ＭＳ Ｐゴシック" panose="020B0600070205080204" pitchFamily="34" charset="-128"/>
              </a:rPr>
              <a:t>GRAL-Berechnung </a:t>
            </a:r>
            <a:r>
              <a:rPr lang="de-DE" sz="1700" dirty="0">
                <a:solidFill>
                  <a:prstClr val="black"/>
                </a:solidFill>
                <a:latin typeface="Century Schoolbook" panose="02040604050505020304" pitchFamily="18" charset="0"/>
                <a:ea typeface="ＭＳ Ｐゴシック" panose="020B0600070205080204" pitchFamily="34" charset="-128"/>
              </a:rPr>
              <a:t>gleichgeschaltet werden (anstelle veralteter Geruchszahlen nach der vorläufigen Richtlinie - VRL)</a:t>
            </a:r>
          </a:p>
          <a:p>
            <a:pPr marL="857229" lvl="1" indent="-342891" algn="just">
              <a:spcBef>
                <a:spcPts val="1000"/>
              </a:spcBef>
              <a:buClrTx/>
              <a:buSzPct val="80000"/>
              <a:buFont typeface="Arial" panose="020B0604020202020204" pitchFamily="34" charset="0"/>
              <a:buChar char="•"/>
              <a:defRPr/>
            </a:pPr>
            <a:r>
              <a:rPr lang="de-DE" sz="1700" b="1" dirty="0">
                <a:solidFill>
                  <a:srgbClr val="FF0000"/>
                </a:solidFill>
                <a:latin typeface="Century Schoolbook" panose="02040604050505020304" pitchFamily="18" charset="0"/>
                <a:ea typeface="ＭＳ Ｐゴシック" panose="020B0600070205080204" pitchFamily="34" charset="-128"/>
              </a:rPr>
              <a:t>Ersichtlichmachung</a:t>
            </a:r>
            <a:r>
              <a:rPr lang="de-DE" sz="1700" dirty="0">
                <a:solidFill>
                  <a:prstClr val="black"/>
                </a:solidFill>
                <a:latin typeface="Century Schoolbook" panose="02040604050505020304" pitchFamily="18" charset="0"/>
                <a:ea typeface="ＭＳ Ｐゴシック" panose="020B0600070205080204" pitchFamily="34" charset="-128"/>
              </a:rPr>
              <a:t> von </a:t>
            </a:r>
            <a:r>
              <a:rPr lang="de-DE" sz="1700" b="1" dirty="0">
                <a:solidFill>
                  <a:prstClr val="black"/>
                </a:solidFill>
                <a:latin typeface="Century Schoolbook" panose="02040604050505020304" pitchFamily="18" charset="0"/>
                <a:ea typeface="ＭＳ Ｐゴシック" panose="020B0600070205080204" pitchFamily="34" charset="-128"/>
              </a:rPr>
              <a:t>Geruchszonen </a:t>
            </a:r>
            <a:r>
              <a:rPr lang="de-DE" sz="1700" dirty="0">
                <a:solidFill>
                  <a:prstClr val="black"/>
                </a:solidFill>
                <a:latin typeface="Century Schoolbook" panose="02040604050505020304" pitchFamily="18" charset="0"/>
                <a:ea typeface="ＭＳ Ｐゴシック" panose="020B0600070205080204" pitchFamily="34" charset="-128"/>
              </a:rPr>
              <a:t>anstelle von Geruchsschwellenabständen und Belästigungsbereichen</a:t>
            </a:r>
          </a:p>
          <a:p>
            <a:pPr marL="514338" lvl="1" indent="0" algn="just">
              <a:spcBef>
                <a:spcPts val="1000"/>
              </a:spcBef>
              <a:buClrTx/>
              <a:buSzPct val="80000"/>
              <a:buNone/>
              <a:defRPr/>
            </a:pPr>
            <a:endParaRPr lang="de-DE" sz="1700" dirty="0">
              <a:solidFill>
                <a:prstClr val="black"/>
              </a:solidFill>
              <a:latin typeface="Century Schoolbook" panose="02040604050505020304" pitchFamily="18" charset="0"/>
              <a:ea typeface="ＭＳ Ｐゴシック" panose="020B0600070205080204" pitchFamily="34" charset="-128"/>
            </a:endParaRPr>
          </a:p>
          <a:p>
            <a:pPr algn="just">
              <a:buClrTx/>
            </a:pPr>
            <a:r>
              <a:rPr lang="de-AT" sz="1800" b="1" dirty="0">
                <a:solidFill>
                  <a:srgbClr val="FF0000"/>
                </a:solidFill>
                <a:latin typeface="Century Schoolbook" panose="02040604050505020304" pitchFamily="18" charset="0"/>
              </a:rPr>
              <a:t>Geruchszone</a:t>
            </a:r>
            <a:r>
              <a:rPr lang="de-AT" sz="1800" dirty="0">
                <a:solidFill>
                  <a:srgbClr val="FF0000"/>
                </a:solidFill>
                <a:latin typeface="Century Schoolbook" panose="02040604050505020304" pitchFamily="18" charset="0"/>
              </a:rPr>
              <a:t> </a:t>
            </a:r>
            <a:r>
              <a:rPr lang="de-AT" sz="1800" dirty="0">
                <a:latin typeface="Century Schoolbook" panose="02040604050505020304" pitchFamily="18" charset="0"/>
              </a:rPr>
              <a:t>ist</a:t>
            </a:r>
            <a:r>
              <a:rPr lang="de-AT" sz="1800" dirty="0">
                <a:solidFill>
                  <a:srgbClr val="FF0000"/>
                </a:solidFill>
                <a:latin typeface="Century Schoolbook" panose="02040604050505020304" pitchFamily="18" charset="0"/>
              </a:rPr>
              <a:t> </a:t>
            </a:r>
            <a:r>
              <a:rPr lang="de-AT" sz="1800" dirty="0">
                <a:latin typeface="Century Schoolbook" panose="02040604050505020304" pitchFamily="18" charset="0"/>
              </a:rPr>
              <a:t>definiert in </a:t>
            </a:r>
            <a:r>
              <a:rPr lang="de-AT" sz="1800" b="1" dirty="0">
                <a:solidFill>
                  <a:srgbClr val="FF0000"/>
                </a:solidFill>
                <a:latin typeface="Century Schoolbook" panose="02040604050505020304" pitchFamily="18" charset="0"/>
              </a:rPr>
              <a:t>§ 4 Z 32 Stmk BauG </a:t>
            </a:r>
            <a:r>
              <a:rPr lang="de-AT" sz="1800" dirty="0">
                <a:latin typeface="Century Schoolbook" panose="02040604050505020304" pitchFamily="18" charset="0"/>
              </a:rPr>
              <a:t>und </a:t>
            </a:r>
            <a:r>
              <a:rPr lang="de-AT" sz="1800" b="1" dirty="0">
                <a:solidFill>
                  <a:srgbClr val="FF0000"/>
                </a:solidFill>
                <a:latin typeface="Century Schoolbook" panose="02040604050505020304" pitchFamily="18" charset="0"/>
              </a:rPr>
              <a:t>§ 2 Abs 1 Z 14 StROG</a:t>
            </a:r>
            <a:r>
              <a:rPr lang="de-AT" sz="1800" dirty="0">
                <a:latin typeface="Century Schoolbook" panose="02040604050505020304" pitchFamily="18" charset="0"/>
              </a:rPr>
              <a:t>: </a:t>
            </a:r>
          </a:p>
          <a:p>
            <a:pPr marL="895350" indent="-352425" algn="just">
              <a:buClrTx/>
              <a:buFont typeface="Arial" panose="020B0604020202020204" pitchFamily="34" charset="0"/>
              <a:buChar char="•"/>
            </a:pPr>
            <a:r>
              <a:rPr lang="de-AT" sz="1800" dirty="0">
                <a:latin typeface="Century Schoolbook" panose="02040604050505020304" pitchFamily="18" charset="0"/>
              </a:rPr>
              <a:t>„</a:t>
            </a:r>
            <a:r>
              <a:rPr lang="de-AT" sz="1800" i="1" dirty="0">
                <a:latin typeface="Century Schoolbook" panose="02040604050505020304" pitchFamily="18" charset="0"/>
              </a:rPr>
              <a:t>ein von Geruch aus landwirtschaftlichen Tierhaltungsbetrieben betroffener Bereich</a:t>
            </a:r>
            <a:r>
              <a:rPr lang="de-AT" sz="1800" dirty="0">
                <a:latin typeface="Century Schoolbook" panose="02040604050505020304" pitchFamily="18" charset="0"/>
              </a:rPr>
              <a:t>“</a:t>
            </a:r>
          </a:p>
          <a:p>
            <a:pPr marL="0" indent="0" algn="just">
              <a:buClrTx/>
              <a:buNone/>
            </a:pPr>
            <a:endParaRPr lang="de-AT" sz="1800" dirty="0">
              <a:latin typeface="Century Schoolbook" panose="02040604050505020304" pitchFamily="18" charset="0"/>
            </a:endParaRPr>
          </a:p>
          <a:p>
            <a:pPr algn="just">
              <a:buClrTx/>
            </a:pPr>
            <a:r>
              <a:rPr lang="de-DE" sz="1800" dirty="0">
                <a:solidFill>
                  <a:prstClr val="black"/>
                </a:solidFill>
                <a:latin typeface="Century Schoolbook" panose="02040604050505020304" pitchFamily="18" charset="0"/>
                <a:ea typeface="ＭＳ Ｐゴシック" panose="020B0600070205080204" pitchFamily="34" charset="-128"/>
              </a:rPr>
              <a:t>Im </a:t>
            </a:r>
            <a:r>
              <a:rPr lang="de-DE" sz="1800" b="1" dirty="0">
                <a:solidFill>
                  <a:srgbClr val="FF0000"/>
                </a:solidFill>
                <a:latin typeface="Century Schoolbook" panose="02040604050505020304" pitchFamily="18" charset="0"/>
                <a:ea typeface="ＭＳ Ｐゴシック" panose="020B0600070205080204" pitchFamily="34" charset="-128"/>
              </a:rPr>
              <a:t>ÖEK</a:t>
            </a:r>
            <a:r>
              <a:rPr lang="de-DE" sz="1800" b="1" dirty="0">
                <a:solidFill>
                  <a:prstClr val="black"/>
                </a:solidFill>
                <a:latin typeface="Century Schoolbook" panose="02040604050505020304" pitchFamily="18" charset="0"/>
                <a:ea typeface="ＭＳ Ｐゴシック" panose="020B0600070205080204" pitchFamily="34" charset="-128"/>
              </a:rPr>
              <a:t> </a:t>
            </a:r>
            <a:r>
              <a:rPr lang="de-DE" sz="1800" dirty="0">
                <a:solidFill>
                  <a:prstClr val="black"/>
                </a:solidFill>
                <a:latin typeface="Century Schoolbook" panose="02040604050505020304" pitchFamily="18" charset="0"/>
                <a:ea typeface="ＭＳ Ｐゴシック" panose="020B0600070205080204" pitchFamily="34" charset="-128"/>
              </a:rPr>
              <a:t>darf in Gebieten mit Tierhaltungsbetrieben, in denen die </a:t>
            </a:r>
            <a:r>
              <a:rPr lang="de-DE" sz="1800" b="1" dirty="0">
                <a:solidFill>
                  <a:prstClr val="black"/>
                </a:solidFill>
                <a:latin typeface="Century Schoolbook" panose="02040604050505020304" pitchFamily="18" charset="0"/>
                <a:ea typeface="ＭＳ Ｐゴシック" panose="020B0600070205080204" pitchFamily="34" charset="-128"/>
              </a:rPr>
              <a:t>Häufigkeit von Jahresgeruchsstunden </a:t>
            </a:r>
            <a:r>
              <a:rPr lang="de-DE" sz="1800" dirty="0">
                <a:solidFill>
                  <a:prstClr val="black"/>
                </a:solidFill>
                <a:latin typeface="Century Schoolbook" panose="02040604050505020304" pitchFamily="18" charset="0"/>
                <a:ea typeface="ＭＳ Ｐゴシック" panose="020B0600070205080204" pitchFamily="34" charset="-128"/>
              </a:rPr>
              <a:t>ein bestimmtes Ausmaß überschreitet (</a:t>
            </a:r>
            <a:r>
              <a:rPr lang="de-DE" sz="1800" b="1" dirty="0">
                <a:solidFill>
                  <a:prstClr val="black"/>
                </a:solidFill>
                <a:latin typeface="Century Schoolbook" panose="02040604050505020304" pitchFamily="18" charset="0"/>
                <a:ea typeface="ＭＳ Ｐゴシック" panose="020B0600070205080204" pitchFamily="34" charset="-128"/>
              </a:rPr>
              <a:t>25 % bei Geflügelhaltung </a:t>
            </a:r>
            <a:r>
              <a:rPr lang="de-DE" sz="1800" dirty="0">
                <a:solidFill>
                  <a:prstClr val="black"/>
                </a:solidFill>
                <a:latin typeface="Century Schoolbook" panose="02040604050505020304" pitchFamily="18" charset="0"/>
                <a:ea typeface="ＭＳ Ｐゴシック" panose="020B0600070205080204" pitchFamily="34" charset="-128"/>
              </a:rPr>
              <a:t>und </a:t>
            </a:r>
            <a:r>
              <a:rPr lang="de-DE" sz="1800" b="1" dirty="0">
                <a:solidFill>
                  <a:prstClr val="black"/>
                </a:solidFill>
                <a:latin typeface="Century Schoolbook" panose="02040604050505020304" pitchFamily="18" charset="0"/>
                <a:ea typeface="ＭＳ Ｐゴシック" panose="020B0600070205080204" pitchFamily="34" charset="-128"/>
              </a:rPr>
              <a:t>45 % bei Schweinehaltung</a:t>
            </a:r>
            <a:r>
              <a:rPr lang="de-DE" sz="1800" dirty="0">
                <a:solidFill>
                  <a:prstClr val="black"/>
                </a:solidFill>
                <a:latin typeface="Century Schoolbook" panose="02040604050505020304" pitchFamily="18" charset="0"/>
                <a:ea typeface="ＭＳ Ｐゴシック" panose="020B0600070205080204" pitchFamily="34" charset="-128"/>
              </a:rPr>
              <a:t>) </a:t>
            </a:r>
            <a:r>
              <a:rPr lang="de-DE" sz="1800" b="1" dirty="0">
                <a:solidFill>
                  <a:srgbClr val="FF0000"/>
                </a:solidFill>
                <a:latin typeface="Century Schoolbook" panose="02040604050505020304" pitchFamily="18" charset="0"/>
                <a:ea typeface="ＭＳ Ｐゴシック" panose="020B0600070205080204" pitchFamily="34" charset="-128"/>
              </a:rPr>
              <a:t>keine Ausweisung von Entwicklungspotentialen für Wohnen, Zentrum, Tourismus und Ferienwohnen </a:t>
            </a:r>
            <a:r>
              <a:rPr lang="de-DE" sz="1800" dirty="0">
                <a:solidFill>
                  <a:prstClr val="black"/>
                </a:solidFill>
                <a:latin typeface="Century Schoolbook" panose="02040604050505020304" pitchFamily="18" charset="0"/>
                <a:ea typeface="ＭＳ Ｐゴシック" panose="020B0600070205080204" pitchFamily="34" charset="-128"/>
              </a:rPr>
              <a:t>erfolgen.</a:t>
            </a:r>
          </a:p>
          <a:p>
            <a:pPr marL="0" indent="0" algn="just">
              <a:buClrTx/>
              <a:buNone/>
            </a:pPr>
            <a:endParaRPr lang="de-DE" sz="1800" dirty="0">
              <a:solidFill>
                <a:prstClr val="black"/>
              </a:solidFill>
              <a:latin typeface="Century Schoolbook" panose="02040604050505020304" pitchFamily="18" charset="0"/>
              <a:ea typeface="ＭＳ Ｐゴシック" panose="020B0600070205080204" pitchFamily="34" charset="-128"/>
            </a:endParaRPr>
          </a:p>
          <a:p>
            <a:pPr marL="514338" lvl="1" indent="0" algn="just">
              <a:spcBef>
                <a:spcPts val="1000"/>
              </a:spcBef>
              <a:buClrTx/>
              <a:buSzPct val="80000"/>
              <a:buNone/>
              <a:defRPr/>
            </a:pPr>
            <a:endParaRPr lang="de-DE" sz="1700" dirty="0">
              <a:solidFill>
                <a:prstClr val="black"/>
              </a:solidFill>
              <a:latin typeface="Century Schoolbook" panose="02040604050505020304" pitchFamily="18" charset="0"/>
              <a:ea typeface="ＭＳ Ｐゴシック" panose="020B0600070205080204" pitchFamily="34" charset="-128"/>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01537" y="74134"/>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Tierhaltungsbetriebe - § 27 StROG </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32612487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01537" y="709679"/>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algn="just">
              <a:buClrTx/>
            </a:pPr>
            <a:r>
              <a:rPr lang="de-DE" sz="1800" dirty="0">
                <a:solidFill>
                  <a:prstClr val="black"/>
                </a:solidFill>
                <a:latin typeface="Century Schoolbook" panose="02040604050505020304" pitchFamily="18" charset="0"/>
                <a:ea typeface="ＭＳ Ｐゴシック" panose="020B0600070205080204" pitchFamily="34" charset="-128"/>
              </a:rPr>
              <a:t>Im </a:t>
            </a:r>
            <a:r>
              <a:rPr lang="de-DE" sz="1800" b="1" dirty="0">
                <a:solidFill>
                  <a:srgbClr val="FF0000"/>
                </a:solidFill>
                <a:latin typeface="Century Schoolbook" panose="02040604050505020304" pitchFamily="18" charset="0"/>
                <a:ea typeface="ＭＳ Ｐゴシック" panose="020B0600070205080204" pitchFamily="34" charset="-128"/>
              </a:rPr>
              <a:t>FWP</a:t>
            </a:r>
            <a:r>
              <a:rPr lang="de-DE" sz="1800" b="1" dirty="0">
                <a:solidFill>
                  <a:prstClr val="black"/>
                </a:solidFill>
                <a:latin typeface="Century Schoolbook" panose="02040604050505020304" pitchFamily="18" charset="0"/>
                <a:ea typeface="ＭＳ Ｐゴシック" panose="020B0600070205080204" pitchFamily="34" charset="-128"/>
              </a:rPr>
              <a:t> </a:t>
            </a:r>
            <a:r>
              <a:rPr lang="de-DE" sz="1800" dirty="0">
                <a:solidFill>
                  <a:prstClr val="black"/>
                </a:solidFill>
                <a:latin typeface="Century Schoolbook" panose="02040604050505020304" pitchFamily="18" charset="0"/>
                <a:ea typeface="ＭＳ Ｐゴシック" panose="020B0600070205080204" pitchFamily="34" charset="-128"/>
              </a:rPr>
              <a:t>dürfen in Gebieten, in denen die Häufigkeit von Jahresgeruchsstunden 15 % bei Geflügelhaltung, 25 % bei Schweinehaltung und 40 % bei Rinderhaltung überschreitet, </a:t>
            </a:r>
            <a:r>
              <a:rPr lang="de-DE" sz="1800" b="1" dirty="0">
                <a:solidFill>
                  <a:srgbClr val="FF0000"/>
                </a:solidFill>
                <a:latin typeface="Century Schoolbook" panose="02040604050505020304" pitchFamily="18" charset="0"/>
                <a:ea typeface="ＭＳ Ｐゴシック" panose="020B0600070205080204" pitchFamily="34" charset="-128"/>
              </a:rPr>
              <a:t>keine reinen und allgemeinen Wohngebiete, Kern-, Erholungs-, Zweitwohnsitz- und Kurgebiete </a:t>
            </a:r>
            <a:r>
              <a:rPr lang="de-DE" sz="1800" dirty="0">
                <a:solidFill>
                  <a:prstClr val="black"/>
                </a:solidFill>
                <a:latin typeface="Century Schoolbook" panose="02040604050505020304" pitchFamily="18" charset="0"/>
                <a:ea typeface="ＭＳ Ｐゴシック" panose="020B0600070205080204" pitchFamily="34" charset="-128"/>
              </a:rPr>
              <a:t>ausgewiesen werden. </a:t>
            </a:r>
          </a:p>
          <a:p>
            <a:pPr algn="just">
              <a:buClrTx/>
            </a:pPr>
            <a:endParaRPr lang="de-DE" sz="1800" dirty="0">
              <a:solidFill>
                <a:prstClr val="black"/>
              </a:solidFill>
              <a:latin typeface="Century Schoolbook" panose="02040604050505020304" pitchFamily="18" charset="0"/>
              <a:ea typeface="ＭＳ Ｐゴシック" panose="020B0600070205080204" pitchFamily="34" charset="-128"/>
            </a:endParaRPr>
          </a:p>
          <a:p>
            <a:pPr lvl="1" algn="just">
              <a:buClrTx/>
            </a:pPr>
            <a:r>
              <a:rPr lang="de-DE" sz="1600" dirty="0">
                <a:solidFill>
                  <a:prstClr val="black"/>
                </a:solidFill>
                <a:latin typeface="Century Schoolbook" panose="02040604050505020304" pitchFamily="18" charset="0"/>
                <a:ea typeface="ＭＳ Ｐゴシック" panose="020B0600070205080204" pitchFamily="34" charset="-128"/>
              </a:rPr>
              <a:t>Im Flächenwidmungsplan ist die </a:t>
            </a:r>
            <a:r>
              <a:rPr lang="de-DE" sz="1600" b="1" dirty="0">
                <a:solidFill>
                  <a:prstClr val="black"/>
                </a:solidFill>
                <a:latin typeface="Century Schoolbook" panose="02040604050505020304" pitchFamily="18" charset="0"/>
                <a:ea typeface="ＭＳ Ｐゴシック" panose="020B0600070205080204" pitchFamily="34" charset="-128"/>
              </a:rPr>
              <a:t>Häufigkeit der Jahresgeruchsstunden in 10%-Schritten </a:t>
            </a:r>
            <a:r>
              <a:rPr lang="de-DE" sz="1600" dirty="0">
                <a:solidFill>
                  <a:prstClr val="black"/>
                </a:solidFill>
                <a:latin typeface="Century Schoolbook" panose="02040604050505020304" pitchFamily="18" charset="0"/>
                <a:ea typeface="ＭＳ Ｐゴシック" panose="020B0600070205080204" pitchFamily="34" charset="-128"/>
              </a:rPr>
              <a:t>beginnend mit 5 % gem § 27 Abs 2 StROG </a:t>
            </a:r>
            <a:r>
              <a:rPr lang="de-DE" sz="1600" b="1" dirty="0">
                <a:solidFill>
                  <a:prstClr val="black"/>
                </a:solidFill>
                <a:latin typeface="Century Schoolbook" panose="02040604050505020304" pitchFamily="18" charset="0"/>
                <a:ea typeface="ＭＳ Ｐゴシック" panose="020B0600070205080204" pitchFamily="34" charset="-128"/>
              </a:rPr>
              <a:t>ersichtlich </a:t>
            </a:r>
            <a:r>
              <a:rPr lang="de-DE" sz="1600" dirty="0">
                <a:solidFill>
                  <a:prstClr val="black"/>
                </a:solidFill>
                <a:latin typeface="Century Schoolbook" panose="02040604050505020304" pitchFamily="18" charset="0"/>
                <a:ea typeface="ＭＳ Ｐゴシック" panose="020B0600070205080204" pitchFamily="34" charset="-128"/>
              </a:rPr>
              <a:t>zu machen  (eigener Deckplan);</a:t>
            </a:r>
          </a:p>
          <a:p>
            <a:pPr lvl="1" algn="just">
              <a:buClrTx/>
            </a:pPr>
            <a:endParaRPr lang="de-DE" sz="1600" b="1" u="sng" dirty="0">
              <a:solidFill>
                <a:prstClr val="black"/>
              </a:solidFill>
              <a:latin typeface="Century Schoolbook" panose="02040604050505020304" pitchFamily="18" charset="0"/>
              <a:ea typeface="ＭＳ Ｐゴシック" panose="020B0600070205080204" pitchFamily="34" charset="-128"/>
            </a:endParaRPr>
          </a:p>
          <a:p>
            <a:pPr lvl="1" algn="just">
              <a:buClrTx/>
            </a:pPr>
            <a:r>
              <a:rPr lang="de-DE" sz="1600" b="1" u="sng" dirty="0">
                <a:solidFill>
                  <a:prstClr val="black"/>
                </a:solidFill>
                <a:latin typeface="Century Schoolbook" panose="02040604050505020304" pitchFamily="18" charset="0"/>
                <a:ea typeface="ＭＳ Ｐゴシック" panose="020B0600070205080204" pitchFamily="34" charset="-128"/>
              </a:rPr>
              <a:t>Bestehendes Bauland</a:t>
            </a:r>
            <a:r>
              <a:rPr lang="de-DE" sz="1600" b="1" dirty="0">
                <a:solidFill>
                  <a:prstClr val="black"/>
                </a:solidFill>
                <a:latin typeface="Century Schoolbook" panose="02040604050505020304" pitchFamily="18" charset="0"/>
                <a:ea typeface="ＭＳ Ｐゴシック" panose="020B0600070205080204" pitchFamily="34" charset="-128"/>
              </a:rPr>
              <a:t> </a:t>
            </a:r>
            <a:r>
              <a:rPr lang="de-DE" sz="1600" dirty="0">
                <a:solidFill>
                  <a:prstClr val="black"/>
                </a:solidFill>
                <a:latin typeface="Century Schoolbook" panose="02040604050505020304" pitchFamily="18" charset="0"/>
                <a:ea typeface="ＭＳ Ｐゴシック" panose="020B0600070205080204" pitchFamily="34" charset="-128"/>
              </a:rPr>
              <a:t>innerhalb einer im FWP dargestellten Geruchszone ist spätestens bei der nächsten Revision als </a:t>
            </a:r>
            <a:r>
              <a:rPr lang="de-DE" sz="1600" b="1" dirty="0">
                <a:solidFill>
                  <a:srgbClr val="FF0000"/>
                </a:solidFill>
                <a:latin typeface="Century Schoolbook" panose="02040604050505020304" pitchFamily="18" charset="0"/>
                <a:ea typeface="ＭＳ Ｐゴシック" panose="020B0600070205080204" pitchFamily="34" charset="-128"/>
              </a:rPr>
              <a:t>Sanierungs- oder Aufschließungsgebiet </a:t>
            </a:r>
            <a:r>
              <a:rPr lang="de-DE" sz="1600" dirty="0">
                <a:solidFill>
                  <a:prstClr val="black"/>
                </a:solidFill>
                <a:latin typeface="Century Schoolbook" panose="02040604050505020304" pitchFamily="18" charset="0"/>
                <a:ea typeface="ＭＳ Ｐゴシック" panose="020B0600070205080204" pitchFamily="34" charset="-128"/>
              </a:rPr>
              <a:t>auszuweisen.</a:t>
            </a:r>
          </a:p>
          <a:p>
            <a:pPr marL="471487" lvl="1" indent="0" algn="just">
              <a:buClrTx/>
              <a:buNone/>
            </a:pPr>
            <a:endParaRPr lang="de-DE" sz="1600" dirty="0">
              <a:solidFill>
                <a:prstClr val="black"/>
              </a:solidFill>
              <a:latin typeface="Century Schoolbook" panose="02040604050505020304" pitchFamily="18" charset="0"/>
              <a:ea typeface="ＭＳ Ｐゴシック" panose="020B0600070205080204" pitchFamily="34" charset="-128"/>
            </a:endParaRPr>
          </a:p>
          <a:p>
            <a:pPr lvl="1" algn="just">
              <a:buClrTx/>
            </a:pPr>
            <a:r>
              <a:rPr lang="de-DE" sz="1600" b="1" dirty="0">
                <a:solidFill>
                  <a:prstClr val="black"/>
                </a:solidFill>
                <a:latin typeface="Century Schoolbook" panose="02040604050505020304" pitchFamily="18" charset="0"/>
                <a:ea typeface="ＭＳ Ｐゴシック" panose="020B0600070205080204" pitchFamily="34" charset="-128"/>
              </a:rPr>
              <a:t>Baulandausweisung</a:t>
            </a:r>
            <a:r>
              <a:rPr lang="de-DE" sz="1600" dirty="0">
                <a:solidFill>
                  <a:prstClr val="black"/>
                </a:solidFill>
                <a:latin typeface="Century Schoolbook" panose="02040604050505020304" pitchFamily="18" charset="0"/>
                <a:ea typeface="ＭＳ Ｐゴシック" panose="020B0600070205080204" pitchFamily="34" charset="-128"/>
              </a:rPr>
              <a:t> ist </a:t>
            </a:r>
            <a:r>
              <a:rPr lang="de-DE" sz="1600" b="1" dirty="0">
                <a:solidFill>
                  <a:srgbClr val="FF0000"/>
                </a:solidFill>
                <a:latin typeface="Century Schoolbook" panose="02040604050505020304" pitchFamily="18" charset="0"/>
                <a:ea typeface="ＭＳ Ｐゴシック" panose="020B0600070205080204" pitchFamily="34" charset="-128"/>
              </a:rPr>
              <a:t>ausnahmsweise im Zuge einer Einzelfallprüfung möglich</a:t>
            </a:r>
            <a:r>
              <a:rPr lang="de-DE" sz="1600" dirty="0">
                <a:solidFill>
                  <a:prstClr val="black"/>
                </a:solidFill>
                <a:latin typeface="Century Schoolbook" panose="02040604050505020304" pitchFamily="18" charset="0"/>
                <a:ea typeface="ＭＳ Ｐゴシック" panose="020B0600070205080204" pitchFamily="34" charset="-128"/>
              </a:rPr>
              <a:t>, wenn keine unzumutbaren Belästigungen zu erwarten sind und durch das Heranrücken an rechtmäßig bestehende Tierhaltungsbetriebe Erweiterungs- oder Änderungspläne des Landwirtes nicht verhindert werden.</a:t>
            </a:r>
          </a:p>
          <a:p>
            <a:pPr lvl="1" algn="just">
              <a:buClrTx/>
            </a:pPr>
            <a:endParaRPr lang="de-DE" sz="1600" dirty="0">
              <a:solidFill>
                <a:prstClr val="black"/>
              </a:solidFill>
              <a:latin typeface="Century Schoolbook" panose="02040604050505020304" pitchFamily="18" charset="0"/>
              <a:ea typeface="ＭＳ Ｐゴシック" panose="020B0600070205080204" pitchFamily="34" charset="-128"/>
            </a:endParaRPr>
          </a:p>
          <a:p>
            <a:pPr algn="just">
              <a:buClrTx/>
            </a:pPr>
            <a:r>
              <a:rPr lang="de-DE" sz="1800" dirty="0">
                <a:solidFill>
                  <a:prstClr val="black"/>
                </a:solidFill>
                <a:latin typeface="Century Schoolbook" panose="02040604050505020304" pitchFamily="18" charset="0"/>
                <a:ea typeface="ＭＳ Ｐゴシック" panose="020B0600070205080204" pitchFamily="34" charset="-128"/>
              </a:rPr>
              <a:t>Methodik zur Ermittlung der Geruchszonen in eigener Verordnung.</a:t>
            </a:r>
          </a:p>
          <a:p>
            <a:pPr algn="just">
              <a:buClrTx/>
            </a:pPr>
            <a:endParaRPr lang="de-DE" sz="1800" dirty="0">
              <a:solidFill>
                <a:prstClr val="black"/>
              </a:solidFill>
              <a:latin typeface="Century Schoolbook" panose="02040604050505020304" pitchFamily="18" charset="0"/>
              <a:ea typeface="ＭＳ Ｐゴシック" panose="020B0600070205080204" pitchFamily="34" charset="-128"/>
            </a:endParaRPr>
          </a:p>
          <a:p>
            <a:pPr algn="just">
              <a:buClrTx/>
            </a:pPr>
            <a:endParaRPr lang="de-AT" sz="1800" dirty="0">
              <a:latin typeface="Century Schoolbook" panose="02040604050505020304" pitchFamily="18" charset="0"/>
            </a:endParaRPr>
          </a:p>
          <a:p>
            <a:pPr lvl="1"/>
            <a:endParaRPr lang="de-AT" sz="1800" dirty="0">
              <a:latin typeface="Century Schoolbook" panose="02040604050505020304" pitchFamily="18" charset="0"/>
            </a:endParaRPr>
          </a:p>
          <a:p>
            <a:pPr marL="514338" lvl="1" indent="0" algn="just">
              <a:spcBef>
                <a:spcPts val="1000"/>
              </a:spcBef>
              <a:buClrTx/>
              <a:buSzPct val="80000"/>
              <a:buNone/>
              <a:defRPr/>
            </a:pPr>
            <a:endParaRPr lang="de-DE" sz="1700" dirty="0">
              <a:solidFill>
                <a:prstClr val="black"/>
              </a:solidFill>
              <a:latin typeface="Century Schoolbook" panose="02040604050505020304" pitchFamily="18" charset="0"/>
              <a:ea typeface="ＭＳ Ｐゴシック" panose="020B0600070205080204" pitchFamily="34" charset="-128"/>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01537" y="74134"/>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Tierhaltungsbetriebe - § 27 StROG </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15008456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01537" y="709679"/>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indent="0" algn="just">
              <a:buClrTx/>
              <a:buNone/>
            </a:pPr>
            <a:endParaRPr lang="de-DE" sz="1800" dirty="0">
              <a:solidFill>
                <a:prstClr val="black"/>
              </a:solidFill>
              <a:latin typeface="Century Schoolbook" panose="02040604050505020304" pitchFamily="18" charset="0"/>
              <a:ea typeface="ＭＳ Ｐゴシック" panose="020B0600070205080204" pitchFamily="34" charset="-128"/>
            </a:endParaRPr>
          </a:p>
          <a:p>
            <a:pPr algn="just">
              <a:buClrTx/>
            </a:pPr>
            <a:r>
              <a:rPr lang="de-DE" sz="1800" dirty="0">
                <a:solidFill>
                  <a:prstClr val="black"/>
                </a:solidFill>
                <a:latin typeface="Century Schoolbook" panose="02040604050505020304" pitchFamily="18" charset="0"/>
                <a:ea typeface="ＭＳ Ｐゴシック" panose="020B0600070205080204" pitchFamily="34" charset="-128"/>
              </a:rPr>
              <a:t>Werden in einem Stall </a:t>
            </a:r>
            <a:r>
              <a:rPr lang="de-DE" sz="1800" b="1" dirty="0">
                <a:solidFill>
                  <a:srgbClr val="FF0000"/>
                </a:solidFill>
                <a:latin typeface="Century Schoolbook" panose="02040604050505020304" pitchFamily="18" charset="0"/>
                <a:ea typeface="ＭＳ Ｐゴシック" panose="020B0600070205080204" pitchFamily="34" charset="-128"/>
              </a:rPr>
              <a:t>durchgehend über mehr als 10 Jahre keine Tiere gehalten (Stilllegung)</a:t>
            </a:r>
            <a:r>
              <a:rPr lang="de-DE" sz="1800" dirty="0">
                <a:solidFill>
                  <a:prstClr val="black"/>
                </a:solidFill>
                <a:latin typeface="Century Schoolbook" panose="02040604050505020304" pitchFamily="18" charset="0"/>
                <a:ea typeface="ＭＳ Ｐゴシック" panose="020B0600070205080204" pitchFamily="34" charset="-128"/>
              </a:rPr>
              <a:t>, </a:t>
            </a:r>
            <a:r>
              <a:rPr lang="de-DE" sz="1800" b="1" u="sng" dirty="0">
                <a:solidFill>
                  <a:srgbClr val="FF0000"/>
                </a:solidFill>
                <a:latin typeface="Century Schoolbook" panose="02040604050505020304" pitchFamily="18" charset="0"/>
                <a:ea typeface="ＭＳ Ｐゴシック" panose="020B0600070205080204" pitchFamily="34" charset="-128"/>
              </a:rPr>
              <a:t>verfällt der Konsens für die Nutzung zur Tierhaltung</a:t>
            </a:r>
            <a:r>
              <a:rPr lang="de-DE" sz="1800" b="1" dirty="0">
                <a:solidFill>
                  <a:srgbClr val="FF0000"/>
                </a:solidFill>
                <a:latin typeface="Century Schoolbook" panose="02040604050505020304" pitchFamily="18" charset="0"/>
                <a:ea typeface="ＭＳ Ｐゴシック" panose="020B0600070205080204" pitchFamily="34" charset="-128"/>
              </a:rPr>
              <a:t> </a:t>
            </a:r>
            <a:r>
              <a:rPr lang="de-DE" sz="1800" b="1" dirty="0">
                <a:latin typeface="Century Schoolbook" panose="02040604050505020304" pitchFamily="18" charset="0"/>
                <a:ea typeface="ＭＳ Ｐゴシック" panose="020B0600070205080204" pitchFamily="34" charset="-128"/>
              </a:rPr>
              <a:t>(§ 29a Abs 7 Stmk BauG)</a:t>
            </a:r>
          </a:p>
          <a:p>
            <a:pPr lvl="1" algn="just">
              <a:buClrTx/>
            </a:pPr>
            <a:endParaRPr lang="de-DE" sz="1400" b="1" u="sng" dirty="0">
              <a:solidFill>
                <a:srgbClr val="FF0000"/>
              </a:solidFill>
              <a:latin typeface="Century Schoolbook" panose="02040604050505020304" pitchFamily="18" charset="0"/>
              <a:ea typeface="ＭＳ Ｐゴシック" panose="020B0600070205080204" pitchFamily="34" charset="-128"/>
            </a:endParaRPr>
          </a:p>
          <a:p>
            <a:pPr lvl="1" algn="just">
              <a:buClrTx/>
            </a:pPr>
            <a:r>
              <a:rPr lang="de-DE" sz="1600" dirty="0">
                <a:solidFill>
                  <a:prstClr val="black"/>
                </a:solidFill>
                <a:latin typeface="Century Schoolbook" panose="02040604050505020304" pitchFamily="18" charset="0"/>
                <a:ea typeface="ＭＳ Ｐゴシック" panose="020B0600070205080204" pitchFamily="34" charset="-128"/>
              </a:rPr>
              <a:t>ein solcher Stall ist damit </a:t>
            </a:r>
            <a:r>
              <a:rPr lang="de-DE" sz="1600" b="1" dirty="0">
                <a:solidFill>
                  <a:prstClr val="black"/>
                </a:solidFill>
                <a:latin typeface="Century Schoolbook" panose="02040604050505020304" pitchFamily="18" charset="0"/>
                <a:ea typeface="ＭＳ Ｐゴシック" panose="020B0600070205080204" pitchFamily="34" charset="-128"/>
              </a:rPr>
              <a:t>nicht</a:t>
            </a:r>
            <a:r>
              <a:rPr lang="de-DE" sz="1600" dirty="0">
                <a:solidFill>
                  <a:prstClr val="black"/>
                </a:solidFill>
                <a:latin typeface="Century Schoolbook" panose="02040604050505020304" pitchFamily="18" charset="0"/>
                <a:ea typeface="ＭＳ Ｐゴシック" panose="020B0600070205080204" pitchFamily="34" charset="-128"/>
              </a:rPr>
              <a:t> in die Berechnung einzubeziehen (Regelung im BauG).</a:t>
            </a:r>
          </a:p>
          <a:p>
            <a:pPr lvl="1" algn="just">
              <a:buClrTx/>
            </a:pPr>
            <a:r>
              <a:rPr lang="de-DE" sz="1600" dirty="0">
                <a:solidFill>
                  <a:prstClr val="black"/>
                </a:solidFill>
                <a:latin typeface="Century Schoolbook" panose="02040604050505020304" pitchFamily="18" charset="0"/>
                <a:ea typeface="ＭＳ Ｐゴシック" panose="020B0600070205080204" pitchFamily="34" charset="-128"/>
              </a:rPr>
              <a:t>Die erstmalige Berechnung hinsichtlich dieser 10-Jahres-Frist beginnt mit dem Tag der </a:t>
            </a:r>
            <a:r>
              <a:rPr lang="de-DE" sz="1600" b="1" dirty="0">
                <a:solidFill>
                  <a:prstClr val="black"/>
                </a:solidFill>
                <a:latin typeface="Century Schoolbook" panose="02040604050505020304" pitchFamily="18" charset="0"/>
                <a:ea typeface="ＭＳ Ｐゴシック" panose="020B0600070205080204" pitchFamily="34" charset="-128"/>
              </a:rPr>
              <a:t>Einleitung des Änderungsverfahrens zum ÖEK</a:t>
            </a:r>
            <a:r>
              <a:rPr lang="de-DE" sz="1600" dirty="0">
                <a:solidFill>
                  <a:prstClr val="black"/>
                </a:solidFill>
                <a:latin typeface="Century Schoolbook" panose="02040604050505020304" pitchFamily="18" charset="0"/>
                <a:ea typeface="ＭＳ Ｐゴシック" panose="020B0600070205080204" pitchFamily="34" charset="-128"/>
              </a:rPr>
              <a:t>. </a:t>
            </a:r>
          </a:p>
          <a:p>
            <a:pPr lvl="1" algn="just">
              <a:buClrTx/>
            </a:pPr>
            <a:r>
              <a:rPr lang="de-DE" sz="1600" dirty="0">
                <a:solidFill>
                  <a:prstClr val="black"/>
                </a:solidFill>
                <a:latin typeface="Century Schoolbook" panose="02040604050505020304" pitchFamily="18" charset="0"/>
                <a:ea typeface="ＭＳ Ｐゴシック" panose="020B0600070205080204" pitchFamily="34" charset="-128"/>
              </a:rPr>
              <a:t>Ab diesem Zeitpunkt werden die vorangegangenen 10 Jahre der Nichtnutzung ermittelt.</a:t>
            </a:r>
          </a:p>
          <a:p>
            <a:pPr algn="just">
              <a:buClrTx/>
            </a:pPr>
            <a:endParaRPr lang="de-DE" sz="1800" dirty="0">
              <a:solidFill>
                <a:prstClr val="black"/>
              </a:solidFill>
              <a:latin typeface="Century Schoolbook" panose="02040604050505020304" pitchFamily="18" charset="0"/>
              <a:ea typeface="ＭＳ Ｐゴシック" panose="020B0600070205080204" pitchFamily="34" charset="-128"/>
            </a:endParaRPr>
          </a:p>
          <a:p>
            <a:pPr algn="just">
              <a:buClrTx/>
            </a:pPr>
            <a:r>
              <a:rPr lang="de-DE" sz="1800" dirty="0">
                <a:solidFill>
                  <a:prstClr val="black"/>
                </a:solidFill>
                <a:latin typeface="Century Schoolbook" panose="02040604050505020304" pitchFamily="18" charset="0"/>
                <a:ea typeface="ＭＳ Ｐゴシック" panose="020B0600070205080204" pitchFamily="34" charset="-128"/>
              </a:rPr>
              <a:t>Die Gemeinde hat die Neuregelung für Tierhaltungsbetriebe bei der </a:t>
            </a:r>
            <a:r>
              <a:rPr lang="de-DE" sz="1800" b="1" dirty="0">
                <a:solidFill>
                  <a:srgbClr val="FF0000"/>
                </a:solidFill>
                <a:latin typeface="Century Schoolbook" panose="02040604050505020304" pitchFamily="18" charset="0"/>
                <a:ea typeface="ＭＳ Ｐゴシック" panose="020B0600070205080204" pitchFamily="34" charset="-128"/>
              </a:rPr>
              <a:t>nächsten Revision</a:t>
            </a:r>
            <a:r>
              <a:rPr lang="de-DE" sz="1800" dirty="0">
                <a:solidFill>
                  <a:prstClr val="black"/>
                </a:solidFill>
                <a:latin typeface="Century Schoolbook" panose="02040604050505020304" pitchFamily="18" charset="0"/>
                <a:ea typeface="ＭＳ Ｐゴシック" panose="020B0600070205080204" pitchFamily="34" charset="-128"/>
              </a:rPr>
              <a:t>, ansonsten aber </a:t>
            </a:r>
            <a:r>
              <a:rPr lang="de-DE" sz="1800" b="1" dirty="0">
                <a:solidFill>
                  <a:prstClr val="black"/>
                </a:solidFill>
                <a:latin typeface="Century Schoolbook" panose="02040604050505020304" pitchFamily="18" charset="0"/>
                <a:ea typeface="ＭＳ Ｐゴシック" panose="020B0600070205080204" pitchFamily="34" charset="-128"/>
              </a:rPr>
              <a:t>spätestens fünf Jahre nach Inkrafttreten der Novelle </a:t>
            </a:r>
            <a:r>
              <a:rPr lang="de-DE" sz="1800" dirty="0">
                <a:solidFill>
                  <a:prstClr val="black"/>
                </a:solidFill>
                <a:latin typeface="Century Schoolbook" panose="02040604050505020304" pitchFamily="18" charset="0"/>
                <a:ea typeface="ＭＳ Ｐゴシック" panose="020B0600070205080204" pitchFamily="34" charset="-128"/>
              </a:rPr>
              <a:t>umzusetzen.</a:t>
            </a:r>
          </a:p>
          <a:p>
            <a:pPr marL="0" indent="0" algn="just">
              <a:buClrTx/>
              <a:buNone/>
            </a:pPr>
            <a:endParaRPr lang="de-DE" sz="1800" dirty="0">
              <a:solidFill>
                <a:prstClr val="black"/>
              </a:solidFill>
              <a:latin typeface="Century Schoolbook" panose="02040604050505020304" pitchFamily="18" charset="0"/>
              <a:ea typeface="ＭＳ Ｐゴシック" panose="020B0600070205080204" pitchFamily="34" charset="-128"/>
            </a:endParaRPr>
          </a:p>
          <a:p>
            <a:pPr algn="just">
              <a:buClrTx/>
            </a:pPr>
            <a:endParaRPr lang="de-AT" sz="1800" dirty="0">
              <a:latin typeface="Century Schoolbook" panose="02040604050505020304" pitchFamily="18" charset="0"/>
            </a:endParaRPr>
          </a:p>
          <a:p>
            <a:pPr lvl="1"/>
            <a:endParaRPr lang="de-AT" sz="1800" dirty="0">
              <a:latin typeface="Century Schoolbook" panose="02040604050505020304" pitchFamily="18" charset="0"/>
            </a:endParaRPr>
          </a:p>
          <a:p>
            <a:pPr marL="514338" lvl="1" indent="0" algn="just">
              <a:spcBef>
                <a:spcPts val="1000"/>
              </a:spcBef>
              <a:buClrTx/>
              <a:buSzPct val="80000"/>
              <a:buNone/>
              <a:defRPr/>
            </a:pPr>
            <a:endParaRPr lang="de-DE" sz="1700" dirty="0">
              <a:solidFill>
                <a:prstClr val="black"/>
              </a:solidFill>
              <a:latin typeface="Century Schoolbook" panose="02040604050505020304" pitchFamily="18" charset="0"/>
              <a:ea typeface="ＭＳ Ｐゴシック" panose="020B0600070205080204" pitchFamily="34" charset="-128"/>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01537" y="74134"/>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Tierhaltungsbetriebe - § 27 StROG  </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12512072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01537" y="709679"/>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indent="0" algn="just">
              <a:buClrTx/>
              <a:buNone/>
            </a:pPr>
            <a:endParaRPr lang="de-DE" sz="1800" dirty="0">
              <a:solidFill>
                <a:prstClr val="black"/>
              </a:solidFill>
              <a:latin typeface="Century Schoolbook" panose="02040604050505020304" pitchFamily="18" charset="0"/>
              <a:ea typeface="ＭＳ Ｐゴシック" panose="020B0600070205080204" pitchFamily="34" charset="-128"/>
            </a:endParaRPr>
          </a:p>
          <a:p>
            <a:pPr algn="just">
              <a:buClrTx/>
            </a:pPr>
            <a:r>
              <a:rPr lang="de-DE" sz="1800" b="1" dirty="0">
                <a:solidFill>
                  <a:prstClr val="black"/>
                </a:solidFill>
                <a:latin typeface="Century Schoolbook" panose="02040604050505020304" pitchFamily="18" charset="0"/>
                <a:ea typeface="ＭＳ Ｐゴシック" panose="020B0600070205080204" pitchFamily="34" charset="-128"/>
              </a:rPr>
              <a:t>Information über Jahresgeruchsstunden </a:t>
            </a:r>
            <a:r>
              <a:rPr lang="de-DE" sz="1800" dirty="0">
                <a:solidFill>
                  <a:prstClr val="black"/>
                </a:solidFill>
                <a:latin typeface="Century Schoolbook" panose="02040604050505020304" pitchFamily="18" charset="0"/>
                <a:ea typeface="ＭＳ Ｐゴシック" panose="020B0600070205080204" pitchFamily="34" charset="-128"/>
              </a:rPr>
              <a:t>in jedem Baubewilligungs-bescheid bei Vorhaben innerhalb einer Geruchszone (§ 29 a Abs 1 Stmk BauG)</a:t>
            </a:r>
          </a:p>
          <a:p>
            <a:pPr algn="just">
              <a:buClrTx/>
            </a:pPr>
            <a:endParaRPr lang="de-DE" sz="1800" dirty="0">
              <a:solidFill>
                <a:prstClr val="black"/>
              </a:solidFill>
              <a:latin typeface="Century Schoolbook" panose="02040604050505020304" pitchFamily="18" charset="0"/>
              <a:ea typeface="ＭＳ Ｐゴシック" panose="020B0600070205080204" pitchFamily="34" charset="-128"/>
            </a:endParaRPr>
          </a:p>
          <a:p>
            <a:pPr algn="just">
              <a:buClrTx/>
            </a:pPr>
            <a:r>
              <a:rPr lang="de-DE" sz="1800" b="1" dirty="0">
                <a:solidFill>
                  <a:srgbClr val="FF0000"/>
                </a:solidFill>
                <a:latin typeface="Century Schoolbook" panose="02040604050505020304" pitchFamily="18" charset="0"/>
                <a:ea typeface="ＭＳ Ｐゴシック" panose="020B0600070205080204" pitchFamily="34" charset="-128"/>
              </a:rPr>
              <a:t>Neubauten für Wohnzwecke </a:t>
            </a:r>
            <a:r>
              <a:rPr lang="de-DE" sz="1800" dirty="0">
                <a:solidFill>
                  <a:prstClr val="black"/>
                </a:solidFill>
                <a:latin typeface="Century Schoolbook" panose="02040604050505020304" pitchFamily="18" charset="0"/>
                <a:ea typeface="ＭＳ Ｐゴシック" panose="020B0600070205080204" pitchFamily="34" charset="-128"/>
              </a:rPr>
              <a:t>sind § 29a Abs 2 Z 1 Stmk BauG </a:t>
            </a:r>
            <a:r>
              <a:rPr lang="de-DE" sz="1800" b="1" dirty="0">
                <a:solidFill>
                  <a:srgbClr val="FF0000"/>
                </a:solidFill>
                <a:latin typeface="Century Schoolbook" panose="02040604050505020304" pitchFamily="18" charset="0"/>
                <a:ea typeface="ＭＳ Ｐゴシック" panose="020B0600070205080204" pitchFamily="34" charset="-128"/>
              </a:rPr>
              <a:t>innerhalb</a:t>
            </a:r>
            <a:r>
              <a:rPr lang="de-DE" sz="1800" dirty="0">
                <a:solidFill>
                  <a:prstClr val="black"/>
                </a:solidFill>
                <a:latin typeface="Century Schoolbook" panose="02040604050505020304" pitchFamily="18" charset="0"/>
                <a:ea typeface="ＭＳ Ｐゴシック" panose="020B0600070205080204" pitchFamily="34" charset="-128"/>
              </a:rPr>
              <a:t> </a:t>
            </a:r>
            <a:r>
              <a:rPr lang="de-DE" sz="1800" b="1" dirty="0">
                <a:solidFill>
                  <a:srgbClr val="FF0000"/>
                </a:solidFill>
                <a:latin typeface="Century Schoolbook" panose="02040604050505020304" pitchFamily="18" charset="0"/>
                <a:ea typeface="ＭＳ Ｐゴシック" panose="020B0600070205080204" pitchFamily="34" charset="-128"/>
              </a:rPr>
              <a:t>einer Geruchszone (FWP) grundsätzlich </a:t>
            </a:r>
            <a:r>
              <a:rPr lang="de-DE" sz="1800" b="1" u="sng" dirty="0">
                <a:solidFill>
                  <a:srgbClr val="FF0000"/>
                </a:solidFill>
                <a:latin typeface="Century Schoolbook" panose="02040604050505020304" pitchFamily="18" charset="0"/>
                <a:ea typeface="ＭＳ Ｐゴシック" panose="020B0600070205080204" pitchFamily="34" charset="-128"/>
              </a:rPr>
              <a:t>nicht zulässig</a:t>
            </a:r>
            <a:r>
              <a:rPr lang="de-DE" sz="1800" dirty="0">
                <a:solidFill>
                  <a:prstClr val="black"/>
                </a:solidFill>
                <a:latin typeface="Century Schoolbook" panose="02040604050505020304" pitchFamily="18" charset="0"/>
                <a:ea typeface="ＭＳ Ｐゴシック" panose="020B0600070205080204" pitchFamily="34" charset="-128"/>
              </a:rPr>
              <a:t> </a:t>
            </a:r>
            <a:r>
              <a:rPr lang="de-DE" sz="1800" dirty="0">
                <a:solidFill>
                  <a:prstClr val="black"/>
                </a:solidFill>
                <a:latin typeface="Century Schoolbook" panose="02040604050505020304" pitchFamily="18" charset="0"/>
                <a:ea typeface="ＭＳ Ｐゴシック" panose="020B0600070205080204" pitchFamily="34" charset="-128"/>
                <a:sym typeface="Wingdings" panose="05000000000000000000" pitchFamily="2" charset="2"/>
              </a:rPr>
              <a:t> </a:t>
            </a:r>
            <a:r>
              <a:rPr lang="de-DE" sz="1800" dirty="0">
                <a:solidFill>
                  <a:prstClr val="black"/>
                </a:solidFill>
                <a:latin typeface="Century Schoolbook" panose="02040604050505020304" pitchFamily="18" charset="0"/>
                <a:ea typeface="ＭＳ Ｐゴシック" panose="020B0600070205080204" pitchFamily="34" charset="-128"/>
              </a:rPr>
              <a:t>außer Einzelfallprüfung ergibt, dass es </a:t>
            </a:r>
            <a:r>
              <a:rPr lang="de-DE" sz="1800" u="sng" dirty="0">
                <a:solidFill>
                  <a:prstClr val="black"/>
                </a:solidFill>
                <a:latin typeface="Century Schoolbook" panose="02040604050505020304" pitchFamily="18" charset="0"/>
                <a:ea typeface="ＭＳ Ｐゴシック" panose="020B0600070205080204" pitchFamily="34" charset="-128"/>
              </a:rPr>
              <a:t>zu keiner unzumutbaren Belästigung</a:t>
            </a:r>
            <a:r>
              <a:rPr lang="de-DE" sz="1800" dirty="0">
                <a:solidFill>
                  <a:prstClr val="black"/>
                </a:solidFill>
                <a:latin typeface="Century Schoolbook" panose="02040604050505020304" pitchFamily="18" charset="0"/>
                <a:ea typeface="ＭＳ Ｐゴシック" panose="020B0600070205080204" pitchFamily="34" charset="-128"/>
              </a:rPr>
              <a:t> der Bewohner kommt; </a:t>
            </a:r>
          </a:p>
          <a:p>
            <a:pPr lvl="1" algn="just">
              <a:buClrTx/>
            </a:pPr>
            <a:endParaRPr lang="de-DE" sz="1400" dirty="0">
              <a:solidFill>
                <a:prstClr val="black"/>
              </a:solidFill>
              <a:latin typeface="Century Schoolbook" panose="02040604050505020304" pitchFamily="18" charset="0"/>
              <a:ea typeface="ＭＳ Ｐゴシック" panose="020B0600070205080204" pitchFamily="34" charset="-128"/>
            </a:endParaRPr>
          </a:p>
          <a:p>
            <a:pPr lvl="1" algn="just">
              <a:buClrTx/>
            </a:pPr>
            <a:r>
              <a:rPr lang="de-DE" sz="1600" dirty="0">
                <a:solidFill>
                  <a:prstClr val="black"/>
                </a:solidFill>
                <a:latin typeface="Century Schoolbook" panose="02040604050505020304" pitchFamily="18" charset="0"/>
                <a:ea typeface="ＭＳ Ｐゴシック" panose="020B0600070205080204" pitchFamily="34" charset="-128"/>
              </a:rPr>
              <a:t>ausgenommen sind </a:t>
            </a:r>
            <a:r>
              <a:rPr lang="de-DE" sz="1600" b="1" dirty="0">
                <a:solidFill>
                  <a:prstClr val="black"/>
                </a:solidFill>
                <a:latin typeface="Century Schoolbook" panose="02040604050505020304" pitchFamily="18" charset="0"/>
                <a:ea typeface="ＭＳ Ｐゴシック" panose="020B0600070205080204" pitchFamily="34" charset="-128"/>
              </a:rPr>
              <a:t>Wohnnutzungen im Rahmen eines </a:t>
            </a:r>
            <a:r>
              <a:rPr lang="de-DE" sz="1600" b="1" dirty="0" err="1">
                <a:solidFill>
                  <a:prstClr val="black"/>
                </a:solidFill>
                <a:latin typeface="Century Schoolbook" panose="02040604050505020304" pitchFamily="18" charset="0"/>
                <a:ea typeface="ＭＳ Ｐゴシック" panose="020B0600070205080204" pitchFamily="34" charset="-128"/>
              </a:rPr>
              <a:t>lw</a:t>
            </a:r>
            <a:r>
              <a:rPr lang="de-DE" sz="1600" b="1" dirty="0">
                <a:solidFill>
                  <a:prstClr val="black"/>
                </a:solidFill>
                <a:latin typeface="Century Schoolbook" panose="02040604050505020304" pitchFamily="18" charset="0"/>
                <a:ea typeface="ＭＳ Ｐゴシック" panose="020B0600070205080204" pitchFamily="34" charset="-128"/>
              </a:rPr>
              <a:t>. Betriebes</a:t>
            </a:r>
            <a:r>
              <a:rPr lang="de-DE" sz="1600" dirty="0">
                <a:solidFill>
                  <a:prstClr val="black"/>
                </a:solidFill>
                <a:latin typeface="Century Schoolbook" panose="02040604050505020304" pitchFamily="18" charset="0"/>
                <a:ea typeface="ＭＳ Ｐゴシック" panose="020B0600070205080204" pitchFamily="34" charset="-128"/>
              </a:rPr>
              <a:t>, </a:t>
            </a:r>
          </a:p>
          <a:p>
            <a:pPr lvl="1" algn="just">
              <a:buClrTx/>
            </a:pPr>
            <a:r>
              <a:rPr lang="de-DE" sz="1600" dirty="0">
                <a:solidFill>
                  <a:prstClr val="black"/>
                </a:solidFill>
                <a:latin typeface="Century Schoolbook" panose="02040604050505020304" pitchFamily="18" charset="0"/>
                <a:ea typeface="ＭＳ Ｐゴシック" panose="020B0600070205080204" pitchFamily="34" charset="-128"/>
              </a:rPr>
              <a:t>Ausgenimmen sind Zu- und Umbauten bei </a:t>
            </a:r>
            <a:r>
              <a:rPr lang="de-DE" sz="1600" b="1" dirty="0">
                <a:solidFill>
                  <a:prstClr val="black"/>
                </a:solidFill>
                <a:latin typeface="Century Schoolbook" panose="02040604050505020304" pitchFamily="18" charset="0"/>
                <a:ea typeface="ＭＳ Ｐゴシック" panose="020B0600070205080204" pitchFamily="34" charset="-128"/>
              </a:rPr>
              <a:t>bestehenden Wohngebäuden </a:t>
            </a:r>
            <a:r>
              <a:rPr lang="de-DE" sz="1600" dirty="0">
                <a:solidFill>
                  <a:prstClr val="black"/>
                </a:solidFill>
                <a:latin typeface="Century Schoolbook" panose="02040604050505020304" pitchFamily="18" charset="0"/>
                <a:ea typeface="ＭＳ Ｐゴシック" panose="020B0600070205080204" pitchFamily="34" charset="-128"/>
              </a:rPr>
              <a:t>(max. 2 WE) und </a:t>
            </a:r>
          </a:p>
          <a:p>
            <a:pPr lvl="1" algn="just">
              <a:buClrTx/>
            </a:pPr>
            <a:r>
              <a:rPr lang="de-DE" sz="1600" dirty="0">
                <a:solidFill>
                  <a:prstClr val="black"/>
                </a:solidFill>
                <a:latin typeface="Century Schoolbook" panose="02040604050505020304" pitchFamily="18" charset="0"/>
                <a:ea typeface="ＭＳ Ｐゴシック" panose="020B0600070205080204" pitchFamily="34" charset="-128"/>
              </a:rPr>
              <a:t>ausgenommen sind Ersatzbauten</a:t>
            </a:r>
          </a:p>
          <a:p>
            <a:pPr algn="just">
              <a:buClrTx/>
            </a:pPr>
            <a:endParaRPr lang="de-DE" sz="1800" dirty="0">
              <a:solidFill>
                <a:prstClr val="black"/>
              </a:solidFill>
              <a:latin typeface="Century Schoolbook" panose="02040604050505020304" pitchFamily="18" charset="0"/>
              <a:ea typeface="ＭＳ Ｐゴシック" panose="020B0600070205080204" pitchFamily="34" charset="-128"/>
            </a:endParaRPr>
          </a:p>
          <a:p>
            <a:pPr marL="0" indent="0" algn="just">
              <a:buClrTx/>
              <a:buNone/>
            </a:pPr>
            <a:endParaRPr lang="de-DE" sz="1800" dirty="0">
              <a:solidFill>
                <a:prstClr val="black"/>
              </a:solidFill>
              <a:latin typeface="Century Schoolbook" panose="02040604050505020304" pitchFamily="18" charset="0"/>
              <a:ea typeface="ＭＳ Ｐゴシック" panose="020B0600070205080204" pitchFamily="34" charset="-128"/>
            </a:endParaRPr>
          </a:p>
          <a:p>
            <a:pPr algn="just">
              <a:buClrTx/>
            </a:pPr>
            <a:endParaRPr lang="de-AT" sz="1800" dirty="0">
              <a:latin typeface="Century Schoolbook" panose="02040604050505020304" pitchFamily="18" charset="0"/>
            </a:endParaRPr>
          </a:p>
          <a:p>
            <a:pPr lvl="1"/>
            <a:endParaRPr lang="de-AT" sz="1800" dirty="0">
              <a:latin typeface="Century Schoolbook" panose="02040604050505020304" pitchFamily="18" charset="0"/>
            </a:endParaRPr>
          </a:p>
          <a:p>
            <a:pPr marL="514338" lvl="1" indent="0" algn="just">
              <a:spcBef>
                <a:spcPts val="1000"/>
              </a:spcBef>
              <a:buClrTx/>
              <a:buSzPct val="80000"/>
              <a:buNone/>
              <a:defRPr/>
            </a:pPr>
            <a:endParaRPr lang="de-DE" sz="1700" dirty="0">
              <a:solidFill>
                <a:prstClr val="black"/>
              </a:solidFill>
              <a:latin typeface="Century Schoolbook" panose="02040604050505020304" pitchFamily="18" charset="0"/>
              <a:ea typeface="ＭＳ Ｐゴシック" panose="020B0600070205080204" pitchFamily="34" charset="-128"/>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01537" y="74134"/>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Tierhaltungsbetriebe - § 29a Stmk BauG</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1446403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01537" y="709679"/>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indent="0" algn="just">
              <a:buClrTx/>
              <a:buNone/>
            </a:pPr>
            <a:endParaRPr lang="de-DE" sz="1800" dirty="0">
              <a:solidFill>
                <a:prstClr val="black"/>
              </a:solidFill>
              <a:latin typeface="Century Schoolbook" panose="02040604050505020304" pitchFamily="18" charset="0"/>
              <a:ea typeface="ＭＳ Ｐゴシック" panose="020B0600070205080204" pitchFamily="34" charset="-128"/>
            </a:endParaRPr>
          </a:p>
          <a:p>
            <a:pPr algn="just">
              <a:buClrTx/>
            </a:pPr>
            <a:r>
              <a:rPr lang="de-DE" sz="1800" dirty="0">
                <a:solidFill>
                  <a:prstClr val="black"/>
                </a:solidFill>
                <a:latin typeface="Century Schoolbook" panose="02040604050505020304" pitchFamily="18" charset="0"/>
                <a:ea typeface="ＭＳ Ｐゴシック" panose="020B0600070205080204" pitchFamily="34" charset="-128"/>
              </a:rPr>
              <a:t>Die </a:t>
            </a:r>
            <a:r>
              <a:rPr lang="de-DE" sz="1800" b="1" dirty="0">
                <a:solidFill>
                  <a:srgbClr val="FF0000"/>
                </a:solidFill>
                <a:latin typeface="Century Schoolbook" panose="02040604050505020304" pitchFamily="18" charset="0"/>
                <a:ea typeface="ＭＳ Ｐゴシック" panose="020B0600070205080204" pitchFamily="34" charset="-128"/>
              </a:rPr>
              <a:t>Erweiterung oder Änderung des Tierbestandes </a:t>
            </a:r>
            <a:r>
              <a:rPr lang="de-DE" sz="1800" dirty="0">
                <a:solidFill>
                  <a:prstClr val="black"/>
                </a:solidFill>
                <a:latin typeface="Century Schoolbook" panose="02040604050505020304" pitchFamily="18" charset="0"/>
                <a:ea typeface="ＭＳ Ｐゴシック" panose="020B0600070205080204" pitchFamily="34" charset="-128"/>
              </a:rPr>
              <a:t>bei bestehenden Tierhaltungsbetrieben ist § 29a Abs 2 Z 2 Stmk BauG nur zulässig, wenn</a:t>
            </a:r>
          </a:p>
          <a:p>
            <a:pPr marL="0" indent="0" algn="just">
              <a:buClrTx/>
              <a:buNone/>
            </a:pPr>
            <a:endParaRPr lang="de-DE" sz="1600" dirty="0">
              <a:solidFill>
                <a:prstClr val="black"/>
              </a:solidFill>
              <a:latin typeface="Century Schoolbook" panose="02040604050505020304" pitchFamily="18" charset="0"/>
              <a:ea typeface="ＭＳ Ｐゴシック" panose="020B0600070205080204" pitchFamily="34" charset="-128"/>
            </a:endParaRPr>
          </a:p>
          <a:p>
            <a:pPr lvl="1" algn="just">
              <a:buClrTx/>
            </a:pPr>
            <a:r>
              <a:rPr lang="de-DE" sz="1600" dirty="0">
                <a:solidFill>
                  <a:prstClr val="black"/>
                </a:solidFill>
                <a:latin typeface="Century Schoolbook" panose="02040604050505020304" pitchFamily="18" charset="0"/>
                <a:ea typeface="ＭＳ Ｐゴシック" panose="020B0600070205080204" pitchFamily="34" charset="-128"/>
              </a:rPr>
              <a:t>die damit verbundene Ausdehnung der Geruchszone (FWP) </a:t>
            </a:r>
            <a:r>
              <a:rPr lang="de-DE" sz="1600" b="1" dirty="0">
                <a:solidFill>
                  <a:srgbClr val="FF0000"/>
                </a:solidFill>
                <a:latin typeface="Century Schoolbook" panose="02040604050505020304" pitchFamily="18" charset="0"/>
                <a:ea typeface="ＭＳ Ｐゴシック" panose="020B0600070205080204" pitchFamily="34" charset="-128"/>
              </a:rPr>
              <a:t>kein WA, WR, KG </a:t>
            </a:r>
            <a:r>
              <a:rPr lang="de-DE" sz="1600" dirty="0">
                <a:solidFill>
                  <a:prstClr val="black"/>
                </a:solidFill>
                <a:latin typeface="Century Schoolbook" panose="02040604050505020304" pitchFamily="18" charset="0"/>
                <a:ea typeface="ＭＳ Ｐゴシック" panose="020B0600070205080204" pitchFamily="34" charset="-128"/>
              </a:rPr>
              <a:t>etc. tangiert bzw. </a:t>
            </a:r>
          </a:p>
          <a:p>
            <a:pPr lvl="1" algn="just">
              <a:buClrTx/>
            </a:pPr>
            <a:r>
              <a:rPr lang="de-DE" sz="1600" dirty="0">
                <a:solidFill>
                  <a:prstClr val="black"/>
                </a:solidFill>
                <a:latin typeface="Century Schoolbook" panose="02040604050505020304" pitchFamily="18" charset="0"/>
                <a:ea typeface="ＭＳ Ｐゴシック" panose="020B0600070205080204" pitchFamily="34" charset="-128"/>
              </a:rPr>
              <a:t>es durch emissionsmindernde Maßnahmen zu keiner Verschlechterung der rechtmäßig bestehenden Immissionssituation kommt.</a:t>
            </a:r>
          </a:p>
          <a:p>
            <a:pPr algn="just">
              <a:buClrTx/>
            </a:pPr>
            <a:endParaRPr lang="de-DE" sz="1800" dirty="0">
              <a:solidFill>
                <a:prstClr val="black"/>
              </a:solidFill>
              <a:latin typeface="Century Schoolbook" panose="02040604050505020304" pitchFamily="18" charset="0"/>
              <a:ea typeface="ＭＳ Ｐゴシック" panose="020B0600070205080204" pitchFamily="34" charset="-128"/>
            </a:endParaRPr>
          </a:p>
          <a:p>
            <a:pPr algn="just">
              <a:buClrTx/>
            </a:pPr>
            <a:r>
              <a:rPr lang="de-DE" sz="1800" b="1" dirty="0">
                <a:solidFill>
                  <a:srgbClr val="FF0000"/>
                </a:solidFill>
                <a:latin typeface="Century Schoolbook" panose="02040604050505020304" pitchFamily="18" charset="0"/>
                <a:ea typeface="ＭＳ Ｐゴシック" panose="020B0600070205080204" pitchFamily="34" charset="-128"/>
              </a:rPr>
              <a:t>Neu-, Zu- und Umbauten </a:t>
            </a:r>
            <a:r>
              <a:rPr lang="de-DE" sz="1800" dirty="0">
                <a:solidFill>
                  <a:prstClr val="black"/>
                </a:solidFill>
                <a:latin typeface="Century Schoolbook" panose="02040604050505020304" pitchFamily="18" charset="0"/>
                <a:ea typeface="ＭＳ Ｐゴシック" panose="020B0600070205080204" pitchFamily="34" charset="-128"/>
              </a:rPr>
              <a:t>bei </a:t>
            </a:r>
            <a:r>
              <a:rPr lang="de-DE" sz="1800" u="sng" dirty="0">
                <a:solidFill>
                  <a:prstClr val="black"/>
                </a:solidFill>
                <a:latin typeface="Century Schoolbook" panose="02040604050505020304" pitchFamily="18" charset="0"/>
                <a:ea typeface="ＭＳ Ｐゴシック" panose="020B0600070205080204" pitchFamily="34" charset="-128"/>
              </a:rPr>
              <a:t>bestehenden Betrieben</a:t>
            </a:r>
            <a:r>
              <a:rPr lang="de-DE" sz="1800" dirty="0">
                <a:solidFill>
                  <a:prstClr val="black"/>
                </a:solidFill>
                <a:latin typeface="Century Schoolbook" panose="02040604050505020304" pitchFamily="18" charset="0"/>
                <a:ea typeface="ＭＳ Ｐゴシック" panose="020B0600070205080204" pitchFamily="34" charset="-128"/>
              </a:rPr>
              <a:t> zur Umsetzung von rechtlichen oder fördertechnischen Vorgaben sind gem § 29a Abs 2 Z 3 Stmk BauG zulässig, wenn</a:t>
            </a:r>
          </a:p>
          <a:p>
            <a:pPr marL="0" indent="0" algn="just">
              <a:buClrTx/>
              <a:buNone/>
            </a:pPr>
            <a:endParaRPr lang="de-DE" sz="1800" dirty="0">
              <a:solidFill>
                <a:prstClr val="black"/>
              </a:solidFill>
              <a:latin typeface="Century Schoolbook" panose="02040604050505020304" pitchFamily="18" charset="0"/>
              <a:ea typeface="ＭＳ Ｐゴシック" panose="020B0600070205080204" pitchFamily="34" charset="-128"/>
            </a:endParaRPr>
          </a:p>
          <a:p>
            <a:pPr lvl="1" algn="just">
              <a:buClrTx/>
            </a:pPr>
            <a:r>
              <a:rPr lang="de-DE" sz="1600" dirty="0">
                <a:solidFill>
                  <a:prstClr val="black"/>
                </a:solidFill>
                <a:latin typeface="Century Schoolbook" panose="02040604050505020304" pitchFamily="18" charset="0"/>
                <a:ea typeface="ＭＳ Ｐゴシック" panose="020B0600070205080204" pitchFamily="34" charset="-128"/>
              </a:rPr>
              <a:t>die damit verbundene Ausdehnung der Geruchszone (FWP) </a:t>
            </a:r>
            <a:r>
              <a:rPr lang="de-DE" sz="1600" b="1" dirty="0">
                <a:solidFill>
                  <a:srgbClr val="FF0000"/>
                </a:solidFill>
                <a:latin typeface="Century Schoolbook" panose="02040604050505020304" pitchFamily="18" charset="0"/>
                <a:ea typeface="ＭＳ Ｐゴシック" panose="020B0600070205080204" pitchFamily="34" charset="-128"/>
              </a:rPr>
              <a:t>kein WA, WR, KG etc. </a:t>
            </a:r>
            <a:r>
              <a:rPr lang="de-DE" sz="1600" dirty="0">
                <a:solidFill>
                  <a:prstClr val="black"/>
                </a:solidFill>
                <a:latin typeface="Century Schoolbook" panose="02040604050505020304" pitchFamily="18" charset="0"/>
                <a:ea typeface="ＭＳ Ｐゴシック" panose="020B0600070205080204" pitchFamily="34" charset="-128"/>
              </a:rPr>
              <a:t>tangiert oder</a:t>
            </a:r>
          </a:p>
          <a:p>
            <a:pPr lvl="1" algn="just">
              <a:buClrTx/>
            </a:pPr>
            <a:r>
              <a:rPr lang="de-DE" sz="1600" dirty="0">
                <a:solidFill>
                  <a:prstClr val="black"/>
                </a:solidFill>
                <a:latin typeface="Century Schoolbook" panose="02040604050505020304" pitchFamily="18" charset="0"/>
                <a:ea typeface="ＭＳ Ｐゴシック" panose="020B0600070205080204" pitchFamily="34" charset="-128"/>
              </a:rPr>
              <a:t>es zu </a:t>
            </a:r>
            <a:r>
              <a:rPr lang="de-DE" sz="1600" b="1" dirty="0">
                <a:solidFill>
                  <a:prstClr val="black"/>
                </a:solidFill>
                <a:latin typeface="Century Schoolbook" panose="02040604050505020304" pitchFamily="18" charset="0"/>
                <a:ea typeface="ＭＳ Ｐゴシック" panose="020B0600070205080204" pitchFamily="34" charset="-128"/>
              </a:rPr>
              <a:t>keiner Erweiterung des Tierbestandes kommt </a:t>
            </a:r>
            <a:r>
              <a:rPr lang="de-DE" sz="1600" dirty="0">
                <a:solidFill>
                  <a:prstClr val="black"/>
                </a:solidFill>
                <a:latin typeface="Century Schoolbook" panose="02040604050505020304" pitchFamily="18" charset="0"/>
                <a:ea typeface="ＭＳ Ｐゴシック" panose="020B0600070205080204" pitchFamily="34" charset="-128"/>
              </a:rPr>
              <a:t>und eine damit verbundene Verschlechterung der rechtmäßig bestehenden Immissionssituation die </a:t>
            </a:r>
            <a:r>
              <a:rPr lang="de-DE" sz="1600" dirty="0" err="1">
                <a:solidFill>
                  <a:prstClr val="black"/>
                </a:solidFill>
                <a:latin typeface="Century Schoolbook" panose="02040604050505020304" pitchFamily="18" charset="0"/>
                <a:ea typeface="ＭＳ Ｐゴシック" panose="020B0600070205080204" pitchFamily="34" charset="-128"/>
              </a:rPr>
              <a:t>Irrelevanzgrenze</a:t>
            </a:r>
            <a:r>
              <a:rPr lang="de-DE" sz="1600" dirty="0">
                <a:solidFill>
                  <a:prstClr val="black"/>
                </a:solidFill>
                <a:latin typeface="Century Schoolbook" panose="02040604050505020304" pitchFamily="18" charset="0"/>
                <a:ea typeface="ＭＳ Ｐゴシック" panose="020B0600070205080204" pitchFamily="34" charset="-128"/>
              </a:rPr>
              <a:t> nicht überschreitet.</a:t>
            </a:r>
          </a:p>
          <a:p>
            <a:pPr marL="0" indent="0" algn="just">
              <a:buClrTx/>
              <a:buNone/>
            </a:pPr>
            <a:endParaRPr lang="de-DE" sz="1800" dirty="0">
              <a:solidFill>
                <a:prstClr val="black"/>
              </a:solidFill>
              <a:latin typeface="Century Schoolbook" panose="02040604050505020304" pitchFamily="18" charset="0"/>
              <a:ea typeface="ＭＳ Ｐゴシック" panose="020B0600070205080204" pitchFamily="34" charset="-128"/>
            </a:endParaRPr>
          </a:p>
          <a:p>
            <a:pPr algn="just">
              <a:buClrTx/>
            </a:pPr>
            <a:endParaRPr lang="de-AT" sz="1800" dirty="0">
              <a:latin typeface="Century Schoolbook" panose="02040604050505020304" pitchFamily="18" charset="0"/>
            </a:endParaRPr>
          </a:p>
          <a:p>
            <a:pPr lvl="1"/>
            <a:endParaRPr lang="de-AT" sz="1800" dirty="0">
              <a:latin typeface="Century Schoolbook" panose="02040604050505020304" pitchFamily="18" charset="0"/>
            </a:endParaRPr>
          </a:p>
          <a:p>
            <a:pPr marL="514338" lvl="1" indent="0" algn="just">
              <a:spcBef>
                <a:spcPts val="1000"/>
              </a:spcBef>
              <a:buClrTx/>
              <a:buSzPct val="80000"/>
              <a:buNone/>
              <a:defRPr/>
            </a:pPr>
            <a:endParaRPr lang="de-DE" sz="1700" dirty="0">
              <a:solidFill>
                <a:prstClr val="black"/>
              </a:solidFill>
              <a:latin typeface="Century Schoolbook" panose="02040604050505020304" pitchFamily="18" charset="0"/>
              <a:ea typeface="ＭＳ Ｐゴシック" panose="020B0600070205080204" pitchFamily="34" charset="-128"/>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01537" y="74134"/>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Tierhaltungsbetriebe - § 29a Stmk BauG</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617864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334764" y="707371"/>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algn="just">
              <a:lnSpc>
                <a:spcPct val="90000"/>
              </a:lnSpc>
              <a:buClrTx/>
              <a:buFont typeface="Arial" panose="020B0604020202020204" pitchFamily="34" charset="0"/>
              <a:buChar char="•"/>
            </a:pPr>
            <a:r>
              <a:rPr lang="de-DE" altLang="de-DE" sz="1800" kern="0" dirty="0">
                <a:latin typeface="Century Schoolbook" panose="02040604050505020304" pitchFamily="18" charset="0"/>
              </a:rPr>
              <a:t>Bf stellte Antrag gem § 18 Stmk BauG – </a:t>
            </a:r>
            <a:r>
              <a:rPr lang="de-DE" altLang="de-DE" sz="1800" b="1" kern="0" dirty="0">
                <a:latin typeface="Century Schoolbook" panose="02040604050505020304" pitchFamily="18" charset="0"/>
              </a:rPr>
              <a:t>Antrag auf Erlassung eines Bebauungsgrundlagenbescheids der</a:t>
            </a:r>
          </a:p>
          <a:p>
            <a:pPr marL="0" indent="0" algn="just">
              <a:lnSpc>
                <a:spcPct val="90000"/>
              </a:lnSpc>
              <a:buClrTx/>
              <a:buNone/>
            </a:pPr>
            <a:endParaRPr lang="de-DE" altLang="de-DE" sz="1800" b="1" kern="0" dirty="0">
              <a:latin typeface="Century Schoolbook" panose="02040604050505020304" pitchFamily="18" charset="0"/>
            </a:endParaRPr>
          </a:p>
          <a:p>
            <a:pPr algn="just">
              <a:lnSpc>
                <a:spcPct val="90000"/>
              </a:lnSpc>
              <a:buClrTx/>
              <a:buFont typeface="Arial" panose="020B0604020202020204" pitchFamily="34" charset="0"/>
              <a:buChar char="•"/>
            </a:pPr>
            <a:r>
              <a:rPr lang="de-DE" altLang="de-DE" sz="1800" kern="0" dirty="0">
                <a:latin typeface="Century Schoolbook" panose="02040604050505020304" pitchFamily="18" charset="0"/>
              </a:rPr>
              <a:t>Stadtsenat Graz (belangte Behörde) und LVwG Stmk </a:t>
            </a:r>
            <a:r>
              <a:rPr lang="de-DE" altLang="de-DE" sz="1800" b="1" kern="0" dirty="0">
                <a:latin typeface="Century Schoolbook" panose="02040604050505020304" pitchFamily="18" charset="0"/>
              </a:rPr>
              <a:t>wiesen </a:t>
            </a:r>
            <a:r>
              <a:rPr lang="de-DE" altLang="de-DE" sz="1800" kern="0" dirty="0">
                <a:latin typeface="Century Schoolbook" panose="02040604050505020304" pitchFamily="18" charset="0"/>
              </a:rPr>
              <a:t>den Antrag gem § 18 Stmk BauG </a:t>
            </a:r>
            <a:r>
              <a:rPr lang="de-DE" altLang="de-DE" sz="1800" b="1" kern="0" dirty="0">
                <a:latin typeface="Century Schoolbook" panose="02040604050505020304" pitchFamily="18" charset="0"/>
              </a:rPr>
              <a:t>ab</a:t>
            </a:r>
            <a:r>
              <a:rPr lang="de-DE" altLang="de-DE" sz="1800" kern="0" dirty="0">
                <a:latin typeface="Century Schoolbook" panose="02040604050505020304" pitchFamily="18" charset="0"/>
              </a:rPr>
              <a:t>, </a:t>
            </a:r>
            <a:r>
              <a:rPr lang="de-DE" altLang="de-DE" sz="1800" u="sng" kern="0" dirty="0">
                <a:latin typeface="Century Schoolbook" panose="02040604050505020304" pitchFamily="18" charset="0"/>
              </a:rPr>
              <a:t>weil</a:t>
            </a:r>
            <a:r>
              <a:rPr lang="de-DE" altLang="de-DE" sz="1800" kern="0" dirty="0">
                <a:latin typeface="Century Schoolbook" panose="02040604050505020304" pitchFamily="18" charset="0"/>
              </a:rPr>
              <a:t>:</a:t>
            </a:r>
          </a:p>
          <a:p>
            <a:pPr algn="just">
              <a:lnSpc>
                <a:spcPct val="90000"/>
              </a:lnSpc>
              <a:buClrTx/>
              <a:buFont typeface="Arial" panose="020B0604020202020204" pitchFamily="34" charset="0"/>
              <a:buChar char="•"/>
            </a:pPr>
            <a:endParaRPr lang="de-DE" altLang="de-DE" sz="1800" kern="0" dirty="0">
              <a:latin typeface="Century Schoolbook" panose="02040604050505020304" pitchFamily="18" charset="0"/>
            </a:endParaRPr>
          </a:p>
          <a:p>
            <a:pPr lvl="1" algn="just">
              <a:lnSpc>
                <a:spcPct val="90000"/>
              </a:lnSpc>
              <a:buClrTx/>
              <a:buFont typeface="Arial" panose="020B0604020202020204" pitchFamily="34" charset="0"/>
              <a:buChar char="•"/>
            </a:pPr>
            <a:r>
              <a:rPr lang="de-DE" altLang="de-DE" sz="1600" kern="0" dirty="0">
                <a:latin typeface="Century Schoolbook" panose="02040604050505020304" pitchFamily="18" charset="0"/>
              </a:rPr>
              <a:t>für den betreffenden Teil des Baulandes gemäß § 26 Abs 4 StROG eine </a:t>
            </a:r>
            <a:r>
              <a:rPr lang="de-DE" altLang="de-DE" sz="1600" b="1" u="sng" kern="0" dirty="0">
                <a:latin typeface="Century Schoolbook" panose="02040604050505020304" pitchFamily="18" charset="0"/>
              </a:rPr>
              <a:t>Bebauungsplanzonierung</a:t>
            </a:r>
            <a:r>
              <a:rPr lang="de-DE" altLang="de-DE" sz="1600" b="1" kern="0" dirty="0">
                <a:latin typeface="Century Schoolbook" panose="02040604050505020304" pitchFamily="18" charset="0"/>
              </a:rPr>
              <a:t> </a:t>
            </a:r>
            <a:r>
              <a:rPr lang="de-DE" altLang="de-DE" sz="1600" kern="0" dirty="0">
                <a:latin typeface="Century Schoolbook" panose="02040604050505020304" pitchFamily="18" charset="0"/>
              </a:rPr>
              <a:t>bestehe und damit ein BebauungsP erforderlich sei; </a:t>
            </a:r>
          </a:p>
          <a:p>
            <a:pPr marL="471487" lvl="1" indent="0" algn="just">
              <a:lnSpc>
                <a:spcPct val="90000"/>
              </a:lnSpc>
              <a:buClrTx/>
              <a:buNone/>
            </a:pPr>
            <a:endParaRPr lang="de-DE" altLang="de-DE" sz="1600" kern="0" dirty="0">
              <a:latin typeface="Century Schoolbook" panose="02040604050505020304" pitchFamily="18" charset="0"/>
            </a:endParaRPr>
          </a:p>
          <a:p>
            <a:pPr lvl="1" algn="just">
              <a:lnSpc>
                <a:spcPct val="90000"/>
              </a:lnSpc>
              <a:buClrTx/>
              <a:buFont typeface="Arial" panose="020B0604020202020204" pitchFamily="34" charset="0"/>
              <a:buChar char="•"/>
            </a:pPr>
            <a:r>
              <a:rPr lang="de-DE" altLang="de-DE" sz="1600" kern="0" dirty="0">
                <a:latin typeface="Century Schoolbook" panose="02040604050505020304" pitchFamily="18" charset="0"/>
              </a:rPr>
              <a:t>die entscheidende Voraussetzung für die Erlassung eines Bebauungsgrundlagenbescheids (§ 18 Abs 1 Stmk BauG) </a:t>
            </a:r>
            <a:r>
              <a:rPr lang="de-DE" altLang="de-DE" sz="1600" b="1" kern="0" dirty="0">
                <a:latin typeface="Century Schoolbook" panose="02040604050505020304" pitchFamily="18" charset="0"/>
              </a:rPr>
              <a:t>nicht </a:t>
            </a:r>
            <a:r>
              <a:rPr lang="de-DE" altLang="de-DE" sz="1600" kern="0" dirty="0">
                <a:latin typeface="Century Schoolbook" panose="02040604050505020304" pitchFamily="18" charset="0"/>
              </a:rPr>
              <a:t>vorliege (</a:t>
            </a:r>
            <a:r>
              <a:rPr lang="de-DE" altLang="de-DE" sz="1600" b="1" kern="0" dirty="0">
                <a:latin typeface="Century Schoolbook" panose="02040604050505020304" pitchFamily="18" charset="0"/>
              </a:rPr>
              <a:t>Absenz einer Bebauungsplanpflicht</a:t>
            </a:r>
            <a:r>
              <a:rPr lang="de-DE" altLang="de-DE" sz="1600" kern="0" dirty="0">
                <a:latin typeface="Century Schoolbook" panose="02040604050505020304" pitchFamily="18" charset="0"/>
              </a:rPr>
              <a:t>). </a:t>
            </a:r>
          </a:p>
          <a:p>
            <a:pPr marL="471487" lvl="1" indent="0" algn="just">
              <a:lnSpc>
                <a:spcPct val="90000"/>
              </a:lnSpc>
              <a:buClrTx/>
              <a:buNone/>
            </a:pPr>
            <a:endParaRPr lang="de-DE" altLang="de-DE" sz="1600" kern="0" dirty="0">
              <a:latin typeface="Century Schoolbook" panose="02040604050505020304" pitchFamily="18" charset="0"/>
            </a:endParaRPr>
          </a:p>
          <a:p>
            <a:pPr lvl="1" algn="just">
              <a:lnSpc>
                <a:spcPct val="90000"/>
              </a:lnSpc>
              <a:buClrTx/>
              <a:buFont typeface="Arial" panose="020B0604020202020204" pitchFamily="34" charset="0"/>
              <a:buChar char="•"/>
            </a:pPr>
            <a:r>
              <a:rPr lang="de-DE" altLang="de-DE" sz="1600" kern="0" dirty="0">
                <a:latin typeface="Century Schoolbook" panose="02040604050505020304" pitchFamily="18" charset="0"/>
              </a:rPr>
              <a:t>LVwG verwies jedoch auf </a:t>
            </a:r>
            <a:r>
              <a:rPr lang="de-DE" altLang="de-DE" sz="1600" b="1" kern="0" dirty="0">
                <a:solidFill>
                  <a:srgbClr val="FF0000"/>
                </a:solidFill>
                <a:latin typeface="Century Schoolbook" panose="02040604050505020304" pitchFamily="18" charset="0"/>
              </a:rPr>
              <a:t>Rsp des VfGH</a:t>
            </a:r>
            <a:r>
              <a:rPr lang="de-DE" altLang="de-DE" sz="1600" kern="0" dirty="0">
                <a:latin typeface="Century Schoolbook" panose="02040604050505020304" pitchFamily="18" charset="0"/>
              </a:rPr>
              <a:t>, wonach eine </a:t>
            </a:r>
            <a:r>
              <a:rPr lang="de-DE" altLang="de-DE" sz="1600" b="1" kern="0" dirty="0">
                <a:latin typeface="Century Schoolbook" panose="02040604050505020304" pitchFamily="18" charset="0"/>
              </a:rPr>
              <a:t>gesetzwidrige Untätigkeit des Verordnungsgebers </a:t>
            </a:r>
            <a:r>
              <a:rPr lang="de-DE" altLang="de-DE" sz="1600" kern="0" dirty="0">
                <a:latin typeface="Century Schoolbook" panose="02040604050505020304" pitchFamily="18" charset="0"/>
              </a:rPr>
              <a:t>bei der Erlassung eines BebauungsP die </a:t>
            </a:r>
            <a:r>
              <a:rPr lang="de-DE" altLang="de-DE" sz="1600" b="1" u="sng" kern="0" dirty="0">
                <a:solidFill>
                  <a:srgbClr val="FF0000"/>
                </a:solidFill>
                <a:latin typeface="Century Schoolbook" panose="02040604050505020304" pitchFamily="18" charset="0"/>
              </a:rPr>
              <a:t>Verfassungswidrigkeit</a:t>
            </a:r>
            <a:r>
              <a:rPr lang="de-DE" altLang="de-DE" sz="1600" b="1" kern="0" dirty="0">
                <a:solidFill>
                  <a:srgbClr val="FF0000"/>
                </a:solidFill>
                <a:latin typeface="Century Schoolbook" panose="02040604050505020304" pitchFamily="18" charset="0"/>
              </a:rPr>
              <a:t> </a:t>
            </a:r>
            <a:r>
              <a:rPr lang="de-DE" altLang="de-DE" sz="1600" kern="0" dirty="0">
                <a:latin typeface="Century Schoolbook" panose="02040604050505020304" pitchFamily="18" charset="0"/>
              </a:rPr>
              <a:t>der einer Erteilung der Baubewilligung entgegenstehenden Bestimmungen (</a:t>
            </a:r>
            <a:r>
              <a:rPr lang="de-DE" altLang="de-DE" sz="1600" u="sng" kern="0" dirty="0">
                <a:latin typeface="Century Schoolbook" panose="02040604050505020304" pitchFamily="18" charset="0"/>
              </a:rPr>
              <a:t>hier</a:t>
            </a:r>
            <a:r>
              <a:rPr lang="de-DE" altLang="de-DE" sz="1600" kern="0" dirty="0">
                <a:latin typeface="Century Schoolbook" panose="02040604050505020304" pitchFamily="18" charset="0"/>
              </a:rPr>
              <a:t>: VO zur Bebauungsplanzonierung) bewirken könne (</a:t>
            </a:r>
            <a:r>
              <a:rPr lang="de-DE" altLang="de-DE" sz="1600" kern="0" dirty="0" err="1">
                <a:latin typeface="Century Schoolbook" panose="02040604050505020304" pitchFamily="18" charset="0"/>
              </a:rPr>
              <a:t>VfSlg</a:t>
            </a:r>
            <a:r>
              <a:rPr lang="de-DE" altLang="de-DE" sz="1600" kern="0" dirty="0">
                <a:latin typeface="Century Schoolbook" panose="02040604050505020304" pitchFamily="18" charset="0"/>
              </a:rPr>
              <a:t> 17.604/2005).</a:t>
            </a:r>
          </a:p>
          <a:p>
            <a:pPr algn="just">
              <a:lnSpc>
                <a:spcPct val="90000"/>
              </a:lnSpc>
              <a:buClrTx/>
              <a:buFont typeface="Arial" panose="020B0604020202020204" pitchFamily="34" charset="0"/>
              <a:buChar char="•"/>
            </a:pPr>
            <a:endParaRPr lang="de-DE" altLang="de-DE" sz="1800" kern="0" dirty="0">
              <a:latin typeface="Century Schoolbook" panose="02040604050505020304" pitchFamily="18" charset="0"/>
            </a:endParaRPr>
          </a:p>
          <a:p>
            <a:pPr algn="just">
              <a:lnSpc>
                <a:spcPct val="90000"/>
              </a:lnSpc>
              <a:buClrTx/>
              <a:buFont typeface="Arial" panose="020B0604020202020204" pitchFamily="34" charset="0"/>
              <a:buChar char="•"/>
            </a:pPr>
            <a:r>
              <a:rPr lang="de-DE" altLang="de-DE" sz="1800" kern="0" dirty="0">
                <a:latin typeface="Century Schoolbook" panose="02040604050505020304" pitchFamily="18" charset="0"/>
              </a:rPr>
              <a:t>Beschwerde an VfGH </a:t>
            </a:r>
            <a:r>
              <a:rPr lang="de-DE" altLang="de-DE" sz="1800" kern="0" dirty="0">
                <a:latin typeface="Century Schoolbook" panose="02040604050505020304" pitchFamily="18" charset="0"/>
                <a:sym typeface="Wingdings" panose="05000000000000000000" pitchFamily="2" charset="2"/>
              </a:rPr>
              <a:t> </a:t>
            </a:r>
            <a:r>
              <a:rPr lang="de-DE" altLang="de-DE" sz="1800" kern="0" dirty="0">
                <a:latin typeface="Century Schoolbook" panose="02040604050505020304" pitchFamily="18" charset="0"/>
              </a:rPr>
              <a:t>amtswegige Einleitung einer Verordnungsprüfung </a:t>
            </a:r>
            <a:r>
              <a:rPr lang="de-DE" altLang="de-DE" sz="1800" b="1" kern="0" dirty="0">
                <a:latin typeface="Century Schoolbook" panose="02040604050505020304" pitchFamily="18" charset="0"/>
              </a:rPr>
              <a:t>auf Gesetzmäßigkeit</a:t>
            </a:r>
            <a:r>
              <a:rPr lang="de-DE" altLang="de-DE" sz="1800" kern="0" dirty="0">
                <a:latin typeface="Century Schoolbook" panose="02040604050505020304" pitchFamily="18" charset="0"/>
              </a:rPr>
              <a:t>.</a:t>
            </a:r>
          </a:p>
          <a:p>
            <a:pPr algn="just">
              <a:lnSpc>
                <a:spcPct val="90000"/>
              </a:lnSpc>
              <a:buClrTx/>
              <a:buFont typeface="Arial" panose="020B0604020202020204" pitchFamily="34" charset="0"/>
              <a:buChar char="•"/>
            </a:pPr>
            <a:endParaRPr lang="de-DE" altLang="de-DE" sz="1800" kern="0" dirty="0">
              <a:latin typeface="Century Schoolbook" panose="02040604050505020304" pitchFamily="18" charset="0"/>
            </a:endParaRPr>
          </a:p>
          <a:p>
            <a:pPr>
              <a:lnSpc>
                <a:spcPct val="80000"/>
              </a:lnSpc>
              <a:buFont typeface="Wingdings" pitchFamily="2" charset="2"/>
              <a:buNone/>
            </a:pPr>
            <a:endParaRPr lang="de-AT" sz="1950" i="1" kern="0" dirty="0"/>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348060" y="40397"/>
            <a:ext cx="8255000" cy="666974"/>
          </a:xfrm>
        </p:spPr>
        <p:txBody>
          <a:bodyPr>
            <a:normAutofit/>
          </a:bodyPr>
          <a:lstStyle/>
          <a:p>
            <a:r>
              <a:rPr lang="de-DE" sz="2200" b="1" dirty="0">
                <a:solidFill>
                  <a:srgbClr val="6B6635"/>
                </a:solidFill>
                <a:effectLst>
                  <a:outerShdw blurRad="38100" dist="38100" dir="2700000" algn="tl">
                    <a:srgbClr val="000000">
                      <a:alpha val="43137"/>
                    </a:srgbClr>
                  </a:outerShdw>
                </a:effectLst>
                <a:latin typeface="Century Schoolbook" panose="02040604050505020304" pitchFamily="18" charset="0"/>
              </a:rPr>
              <a:t>Sachverhalt</a:t>
            </a: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222582" y="67397"/>
            <a:ext cx="2921418" cy="695780"/>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40426871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01537" y="709679"/>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indent="0" algn="just">
              <a:buClrTx/>
              <a:buNone/>
            </a:pPr>
            <a:endParaRPr lang="de-DE" sz="1800" dirty="0">
              <a:solidFill>
                <a:prstClr val="black"/>
              </a:solidFill>
              <a:latin typeface="Century Schoolbook" panose="02040604050505020304" pitchFamily="18" charset="0"/>
              <a:ea typeface="ＭＳ Ｐゴシック" panose="020B0600070205080204" pitchFamily="34" charset="-128"/>
            </a:endParaRPr>
          </a:p>
          <a:p>
            <a:pPr algn="just">
              <a:buClrTx/>
            </a:pPr>
            <a:r>
              <a:rPr lang="de-DE" sz="1800" dirty="0">
                <a:solidFill>
                  <a:prstClr val="black"/>
                </a:solidFill>
                <a:latin typeface="Century Schoolbook" panose="02040604050505020304" pitchFamily="18" charset="0"/>
                <a:ea typeface="ＭＳ Ｐゴシック" panose="020B0600070205080204" pitchFamily="34" charset="-128"/>
              </a:rPr>
              <a:t>Die </a:t>
            </a:r>
            <a:r>
              <a:rPr lang="de-DE" sz="1800" b="1" dirty="0">
                <a:solidFill>
                  <a:srgbClr val="FF0000"/>
                </a:solidFill>
                <a:latin typeface="Century Schoolbook" panose="02040604050505020304" pitchFamily="18" charset="0"/>
                <a:ea typeface="ＭＳ Ｐゴシック" panose="020B0600070205080204" pitchFamily="34" charset="-128"/>
              </a:rPr>
              <a:t>Vorschreibung zusätzlicher Auflagen </a:t>
            </a:r>
            <a:r>
              <a:rPr lang="de-DE" sz="1800" b="1" dirty="0">
                <a:latin typeface="Century Schoolbook" panose="02040604050505020304" pitchFamily="18" charset="0"/>
                <a:ea typeface="ＭＳ Ｐゴシック" panose="020B0600070205080204" pitchFamily="34" charset="-128"/>
              </a:rPr>
              <a:t>(§ 29a Abs 3 Stmk BauG) </a:t>
            </a:r>
            <a:r>
              <a:rPr lang="de-DE" sz="1800" dirty="0">
                <a:solidFill>
                  <a:prstClr val="black"/>
                </a:solidFill>
                <a:latin typeface="Century Schoolbook" panose="02040604050505020304" pitchFamily="18" charset="0"/>
                <a:ea typeface="ＭＳ Ｐゴシック" panose="020B0600070205080204" pitchFamily="34" charset="-128"/>
              </a:rPr>
              <a:t>ist nur bei solchen bestehenden Tierhaltungsbetrieben zulässig, deren im FWP </a:t>
            </a:r>
            <a:r>
              <a:rPr lang="de-DE" sz="1800" b="1" dirty="0">
                <a:solidFill>
                  <a:prstClr val="black"/>
                </a:solidFill>
                <a:latin typeface="Century Schoolbook" panose="02040604050505020304" pitchFamily="18" charset="0"/>
                <a:ea typeface="ＭＳ Ｐゴシック" panose="020B0600070205080204" pitchFamily="34" charset="-128"/>
              </a:rPr>
              <a:t>ersichtlich gemachte </a:t>
            </a:r>
            <a:r>
              <a:rPr lang="de-DE" sz="1800" b="1" dirty="0">
                <a:solidFill>
                  <a:srgbClr val="FF0000"/>
                </a:solidFill>
                <a:latin typeface="Century Schoolbook" panose="02040604050505020304" pitchFamily="18" charset="0"/>
                <a:ea typeface="ＭＳ Ｐゴシック" panose="020B0600070205080204" pitchFamily="34" charset="-128"/>
              </a:rPr>
              <a:t>Geruchszone </a:t>
            </a:r>
            <a:r>
              <a:rPr lang="de-DE" sz="1800" b="1" dirty="0">
                <a:solidFill>
                  <a:prstClr val="black"/>
                </a:solidFill>
                <a:latin typeface="Century Schoolbook" panose="02040604050505020304" pitchFamily="18" charset="0"/>
                <a:ea typeface="ＭＳ Ｐゴシック" panose="020B0600070205080204" pitchFamily="34" charset="-128"/>
              </a:rPr>
              <a:t>Baugebiete </a:t>
            </a:r>
            <a:r>
              <a:rPr lang="de-DE" sz="1800" dirty="0">
                <a:solidFill>
                  <a:prstClr val="black"/>
                </a:solidFill>
                <a:latin typeface="Century Schoolbook" panose="02040604050505020304" pitchFamily="18" charset="0"/>
                <a:ea typeface="ＭＳ Ｐゴシック" panose="020B0600070205080204" pitchFamily="34" charset="-128"/>
              </a:rPr>
              <a:t>im Sinne des § 27 Abs. 4 Z 1 StROG </a:t>
            </a:r>
            <a:r>
              <a:rPr lang="de-DE" sz="1800" b="1" dirty="0">
                <a:solidFill>
                  <a:prstClr val="black"/>
                </a:solidFill>
                <a:latin typeface="Century Schoolbook" panose="02040604050505020304" pitchFamily="18" charset="0"/>
                <a:ea typeface="ＭＳ Ｐゴシック" panose="020B0600070205080204" pitchFamily="34" charset="-128"/>
              </a:rPr>
              <a:t>berührt</a:t>
            </a:r>
            <a:r>
              <a:rPr lang="de-DE" sz="1800" dirty="0">
                <a:solidFill>
                  <a:prstClr val="black"/>
                </a:solidFill>
                <a:latin typeface="Century Schoolbook" panose="02040604050505020304" pitchFamily="18" charset="0"/>
                <a:ea typeface="ＭＳ Ｐゴシック" panose="020B0600070205080204" pitchFamily="34" charset="-128"/>
              </a:rPr>
              <a:t>. </a:t>
            </a:r>
          </a:p>
          <a:p>
            <a:pPr algn="just">
              <a:buClrTx/>
            </a:pPr>
            <a:endParaRPr lang="de-DE" sz="1800" dirty="0">
              <a:solidFill>
                <a:prstClr val="black"/>
              </a:solidFill>
              <a:latin typeface="Century Schoolbook" panose="02040604050505020304" pitchFamily="18" charset="0"/>
              <a:ea typeface="ＭＳ Ｐゴシック" panose="020B0600070205080204" pitchFamily="34" charset="-128"/>
            </a:endParaRPr>
          </a:p>
          <a:p>
            <a:pPr lvl="1" algn="just">
              <a:buClrTx/>
            </a:pPr>
            <a:r>
              <a:rPr lang="de-DE" sz="1700" b="1" dirty="0">
                <a:solidFill>
                  <a:prstClr val="black"/>
                </a:solidFill>
                <a:latin typeface="Century Schoolbook" panose="02040604050505020304" pitchFamily="18" charset="0"/>
                <a:ea typeface="ＭＳ Ｐゴシック" panose="020B0600070205080204" pitchFamily="34" charset="-128"/>
              </a:rPr>
              <a:t>Nachträglich hinzugezogene Grundeigentümer </a:t>
            </a:r>
            <a:r>
              <a:rPr lang="de-DE" sz="1700" dirty="0">
                <a:solidFill>
                  <a:prstClr val="black"/>
                </a:solidFill>
                <a:latin typeface="Century Schoolbook" panose="02040604050505020304" pitchFamily="18" charset="0"/>
                <a:ea typeface="ＭＳ Ｐゴシック" panose="020B0600070205080204" pitchFamily="34" charset="-128"/>
              </a:rPr>
              <a:t>können nur </a:t>
            </a:r>
            <a:r>
              <a:rPr lang="de-DE" sz="1700" b="1" dirty="0">
                <a:solidFill>
                  <a:prstClr val="black"/>
                </a:solidFill>
                <a:latin typeface="Century Schoolbook" panose="02040604050505020304" pitchFamily="18" charset="0"/>
                <a:ea typeface="ＭＳ Ｐゴシック" panose="020B0600070205080204" pitchFamily="34" charset="-128"/>
              </a:rPr>
              <a:t>Auflagen </a:t>
            </a:r>
            <a:r>
              <a:rPr lang="de-DE" sz="1700" dirty="0">
                <a:solidFill>
                  <a:prstClr val="black"/>
                </a:solidFill>
                <a:latin typeface="Century Schoolbook" panose="02040604050505020304" pitchFamily="18" charset="0"/>
                <a:ea typeface="ＭＳ Ｐゴシック" panose="020B0600070205080204" pitchFamily="34" charset="-128"/>
              </a:rPr>
              <a:t>fordern, die zur Vermeidung einer Gesundheitsgefährdung notwendig sind (§ 29a Abs 4 Stmk BauG).</a:t>
            </a:r>
          </a:p>
          <a:p>
            <a:pPr lvl="1" algn="just">
              <a:buClrTx/>
            </a:pPr>
            <a:r>
              <a:rPr lang="de-DE" sz="1700" dirty="0">
                <a:solidFill>
                  <a:prstClr val="black"/>
                </a:solidFill>
                <a:latin typeface="Century Schoolbook" panose="02040604050505020304" pitchFamily="18" charset="0"/>
                <a:ea typeface="ＭＳ Ｐゴシック" panose="020B0600070205080204" pitchFamily="34" charset="-128"/>
              </a:rPr>
              <a:t>Seit LGBl </a:t>
            </a:r>
            <a:r>
              <a:rPr lang="de-DE" sz="1700" dirty="0" err="1">
                <a:solidFill>
                  <a:prstClr val="black"/>
                </a:solidFill>
                <a:latin typeface="Century Schoolbook" panose="02040604050505020304" pitchFamily="18" charset="0"/>
                <a:ea typeface="ＭＳ Ｐゴシック" panose="020B0600070205080204" pitchFamily="34" charset="-128"/>
              </a:rPr>
              <a:t>Nr</a:t>
            </a:r>
            <a:r>
              <a:rPr lang="de-DE" sz="1700" dirty="0">
                <a:solidFill>
                  <a:prstClr val="black"/>
                </a:solidFill>
                <a:latin typeface="Century Schoolbook" panose="02040604050505020304" pitchFamily="18" charset="0"/>
                <a:ea typeface="ＭＳ Ｐゴシック" panose="020B0600070205080204" pitchFamily="34" charset="-128"/>
              </a:rPr>
              <a:t> 11/2020 </a:t>
            </a:r>
            <a:r>
              <a:rPr lang="de-DE" sz="1700" dirty="0">
                <a:solidFill>
                  <a:prstClr val="black"/>
                </a:solidFill>
                <a:latin typeface="Century Schoolbook" panose="02040604050505020304" pitchFamily="18" charset="0"/>
                <a:ea typeface="ＭＳ Ｐゴシック" panose="020B0600070205080204" pitchFamily="34" charset="-128"/>
                <a:sym typeface="Wingdings" panose="05000000000000000000" pitchFamily="2" charset="2"/>
              </a:rPr>
              <a:t> nachträgliche Auflagen nur bei Betrieben möglich, bei denen seit Erbringung der Fertigstellungsanzeige/Benützungsbewilligung </a:t>
            </a:r>
            <a:r>
              <a:rPr lang="de-DE" sz="1700" b="1" dirty="0">
                <a:solidFill>
                  <a:prstClr val="black"/>
                </a:solidFill>
                <a:latin typeface="Century Schoolbook" panose="02040604050505020304" pitchFamily="18" charset="0"/>
                <a:ea typeface="ＭＳ Ｐゴシック" panose="020B0600070205080204" pitchFamily="34" charset="-128"/>
                <a:sym typeface="Wingdings" panose="05000000000000000000" pitchFamily="2" charset="2"/>
              </a:rPr>
              <a:t>mehr als 10 Jahre </a:t>
            </a:r>
            <a:r>
              <a:rPr lang="de-DE" sz="1700" dirty="0">
                <a:solidFill>
                  <a:prstClr val="black"/>
                </a:solidFill>
                <a:latin typeface="Century Schoolbook" panose="02040604050505020304" pitchFamily="18" charset="0"/>
                <a:ea typeface="ＭＳ Ｐゴシック" panose="020B0600070205080204" pitchFamily="34" charset="-128"/>
                <a:sym typeface="Wingdings" panose="05000000000000000000" pitchFamily="2" charset="2"/>
              </a:rPr>
              <a:t>vergangen sind  Klarstellung, dass </a:t>
            </a:r>
            <a:r>
              <a:rPr lang="de-DE" sz="1700" i="1" dirty="0">
                <a:solidFill>
                  <a:prstClr val="black"/>
                </a:solidFill>
                <a:latin typeface="Century Schoolbook" panose="02040604050505020304" pitchFamily="18" charset="0"/>
                <a:ea typeface="ＭＳ Ｐゴシック" panose="020B0600070205080204" pitchFamily="34" charset="-128"/>
                <a:sym typeface="Wingdings" panose="05000000000000000000" pitchFamily="2" charset="2"/>
              </a:rPr>
              <a:t>vollständige Fertigstellungsmeldung</a:t>
            </a:r>
            <a:r>
              <a:rPr lang="de-DE" sz="1700" dirty="0">
                <a:solidFill>
                  <a:prstClr val="black"/>
                </a:solidFill>
                <a:latin typeface="Century Schoolbook" panose="02040604050505020304" pitchFamily="18" charset="0"/>
                <a:ea typeface="ＭＳ Ｐゴシック" panose="020B0600070205080204" pitchFamily="34" charset="-128"/>
                <a:sym typeface="Wingdings" panose="05000000000000000000" pitchFamily="2" charset="2"/>
              </a:rPr>
              <a:t> gemeint ist</a:t>
            </a:r>
            <a:endParaRPr lang="de-DE" sz="1700" i="1" dirty="0">
              <a:solidFill>
                <a:prstClr val="black"/>
              </a:solidFill>
              <a:latin typeface="Century Schoolbook" panose="02040604050505020304" pitchFamily="18" charset="0"/>
              <a:ea typeface="ＭＳ Ｐゴシック" panose="020B0600070205080204" pitchFamily="34" charset="-128"/>
            </a:endParaRPr>
          </a:p>
          <a:p>
            <a:pPr marL="0" indent="0" algn="just">
              <a:buClrTx/>
              <a:buNone/>
            </a:pPr>
            <a:endParaRPr lang="de-DE" sz="1800" dirty="0">
              <a:solidFill>
                <a:prstClr val="black"/>
              </a:solidFill>
              <a:latin typeface="Century Schoolbook" panose="02040604050505020304" pitchFamily="18" charset="0"/>
              <a:ea typeface="ＭＳ Ｐゴシック" panose="020B0600070205080204" pitchFamily="34" charset="-128"/>
            </a:endParaRPr>
          </a:p>
          <a:p>
            <a:pPr algn="just">
              <a:buClrTx/>
            </a:pPr>
            <a:endParaRPr lang="de-AT" sz="1800" dirty="0">
              <a:latin typeface="Century Schoolbook" panose="02040604050505020304" pitchFamily="18" charset="0"/>
            </a:endParaRPr>
          </a:p>
          <a:p>
            <a:pPr lvl="1"/>
            <a:endParaRPr lang="de-AT" sz="1800" dirty="0">
              <a:latin typeface="Century Schoolbook" panose="02040604050505020304" pitchFamily="18" charset="0"/>
            </a:endParaRPr>
          </a:p>
          <a:p>
            <a:pPr marL="514338" lvl="1" indent="0" algn="just">
              <a:spcBef>
                <a:spcPts val="1000"/>
              </a:spcBef>
              <a:buClrTx/>
              <a:buSzPct val="80000"/>
              <a:buNone/>
              <a:defRPr/>
            </a:pPr>
            <a:endParaRPr lang="de-DE" sz="1700" dirty="0">
              <a:solidFill>
                <a:prstClr val="black"/>
              </a:solidFill>
              <a:latin typeface="Century Schoolbook" panose="02040604050505020304" pitchFamily="18" charset="0"/>
              <a:ea typeface="ＭＳ Ｐゴシック" panose="020B0600070205080204" pitchFamily="34" charset="-128"/>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01537" y="74134"/>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Tierhaltungsbetriebe - § 29a Stmk BauG</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931586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CAC8B6">
            <a:alpha val="69000"/>
          </a:srgbClr>
        </a:solid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C190CD-CC3A-4912-A42E-BBC43DCB6945}"/>
              </a:ext>
            </a:extLst>
          </p:cNvPr>
          <p:cNvSpPr/>
          <p:nvPr/>
        </p:nvSpPr>
        <p:spPr>
          <a:xfrm>
            <a:off x="1" y="2318151"/>
            <a:ext cx="9143999" cy="1397819"/>
          </a:xfrm>
          <a:prstGeom prst="rect">
            <a:avLst/>
          </a:prstGeom>
        </p:spPr>
        <p:txBody>
          <a:bodyPr wrap="square">
            <a:spAutoFit/>
          </a:bodyPr>
          <a:lstStyle/>
          <a:p>
            <a:pPr algn="ctr">
              <a:spcAft>
                <a:spcPts val="450"/>
              </a:spcAft>
            </a:pPr>
            <a:r>
              <a:rPr lang="de-DE" sz="2550" b="1" dirty="0">
                <a:solidFill>
                  <a:srgbClr val="6B6634"/>
                </a:solidFill>
                <a:latin typeface="Century Schoolbook" panose="02040604050505020304" pitchFamily="18" charset="0"/>
              </a:rPr>
              <a:t>Neuerungen </a:t>
            </a:r>
          </a:p>
          <a:p>
            <a:pPr algn="ctr">
              <a:spcAft>
                <a:spcPts val="450"/>
              </a:spcAft>
            </a:pPr>
            <a:r>
              <a:rPr lang="de-DE" sz="2550" b="1" dirty="0">
                <a:solidFill>
                  <a:srgbClr val="6B6634"/>
                </a:solidFill>
                <a:latin typeface="Century Schoolbook" panose="02040604050505020304" pitchFamily="18" charset="0"/>
              </a:rPr>
              <a:t>im </a:t>
            </a:r>
          </a:p>
          <a:p>
            <a:pPr algn="ctr">
              <a:spcAft>
                <a:spcPts val="450"/>
              </a:spcAft>
            </a:pPr>
            <a:r>
              <a:rPr lang="de-DE" sz="2550" b="1" dirty="0">
                <a:solidFill>
                  <a:srgbClr val="6B6634"/>
                </a:solidFill>
                <a:latin typeface="Century Schoolbook" panose="02040604050505020304" pitchFamily="18" charset="0"/>
              </a:rPr>
              <a:t>Stmk BauG</a:t>
            </a:r>
            <a:endParaRPr lang="de-AT" sz="2550" b="1" dirty="0">
              <a:solidFill>
                <a:srgbClr val="6B6634"/>
              </a:solidFill>
              <a:latin typeface="Century Schoolbook" panose="02040604050505020304" pitchFamily="18" charset="0"/>
            </a:endParaRPr>
          </a:p>
        </p:txBody>
      </p:sp>
      <p:pic>
        <p:nvPicPr>
          <p:cNvPr id="13" name="Grafik 12">
            <a:extLst>
              <a:ext uri="{FF2B5EF4-FFF2-40B4-BE49-F238E27FC236}">
                <a16:creationId xmlns:a16="http://schemas.microsoft.com/office/drawing/2014/main" id="{D94B2892-7FCC-46BD-B735-F6A2418D71F8}"/>
              </a:ext>
            </a:extLst>
          </p:cNvPr>
          <p:cNvPicPr>
            <a:picLocks noChangeAspect="1"/>
          </p:cNvPicPr>
          <p:nvPr/>
        </p:nvPicPr>
        <p:blipFill>
          <a:blip r:embed="rId3">
            <a:clrChange>
              <a:clrFrom>
                <a:srgbClr val="FFFFFF"/>
              </a:clrFrom>
              <a:clrTo>
                <a:srgbClr val="FFFFFF">
                  <a:alpha val="0"/>
                </a:srgbClr>
              </a:clrTo>
            </a:clrChange>
            <a:alphaModFix/>
          </a:blip>
          <a:stretch>
            <a:fillRect/>
          </a:stretch>
        </p:blipFill>
        <p:spPr>
          <a:xfrm>
            <a:off x="5569027" y="74131"/>
            <a:ext cx="3510000" cy="835961"/>
          </a:xfrm>
          <a:prstGeom prst="rect">
            <a:avLst/>
          </a:prstGeom>
          <a:solidFill>
            <a:srgbClr val="DAD9CD"/>
          </a:solidFill>
          <a:ln>
            <a:noFill/>
          </a:ln>
        </p:spPr>
      </p:pic>
    </p:spTree>
    <p:extLst>
      <p:ext uri="{BB962C8B-B14F-4D97-AF65-F5344CB8AC3E}">
        <p14:creationId xmlns:p14="http://schemas.microsoft.com/office/powerpoint/2010/main" val="2592075404"/>
      </p:ext>
    </p:extLst>
  </p:cSld>
  <p:clrMapOvr>
    <a:overrideClrMapping bg1="dk1" tx1="lt1" bg2="dk2" tx2="lt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01537" y="709679"/>
            <a:ext cx="8740926" cy="5957821"/>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algn="just" defTabSz="914377" eaLnBrk="0" fontAlgn="base" hangingPunct="0">
              <a:spcBef>
                <a:spcPct val="20000"/>
              </a:spcBef>
              <a:spcAft>
                <a:spcPct val="0"/>
              </a:spcAft>
              <a:buClrTx/>
              <a:buFont typeface="Arial" panose="020B0604020202020204" pitchFamily="34" charset="0"/>
              <a:buChar char="•"/>
              <a:defRPr/>
            </a:pPr>
            <a:r>
              <a:rPr lang="de-DE" altLang="de-DE" sz="1800" kern="0" dirty="0">
                <a:solidFill>
                  <a:srgbClr val="000000"/>
                </a:solidFill>
                <a:latin typeface="Century Schoolbook" panose="02040604050505020304" pitchFamily="18" charset="0"/>
              </a:rPr>
              <a:t>Regelung einer </a:t>
            </a:r>
            <a:r>
              <a:rPr lang="de-DE" altLang="de-DE" sz="1800" b="1" kern="0" dirty="0">
                <a:solidFill>
                  <a:srgbClr val="000000"/>
                </a:solidFill>
                <a:latin typeface="Century Schoolbook" panose="02040604050505020304" pitchFamily="18" charset="0"/>
              </a:rPr>
              <a:t>Anschlussverpflichtung an </a:t>
            </a:r>
            <a:r>
              <a:rPr lang="de-DE" altLang="de-DE" sz="1800" kern="0" dirty="0">
                <a:solidFill>
                  <a:srgbClr val="000000"/>
                </a:solidFill>
                <a:latin typeface="Century Schoolbook" panose="02040604050505020304" pitchFamily="18" charset="0"/>
              </a:rPr>
              <a:t>Systeme mit hocheffizienter </a:t>
            </a:r>
            <a:r>
              <a:rPr lang="de-DE" altLang="de-DE" sz="1800" b="1" kern="0" dirty="0">
                <a:solidFill>
                  <a:srgbClr val="000000"/>
                </a:solidFill>
                <a:latin typeface="Century Schoolbook" panose="02040604050505020304" pitchFamily="18" charset="0"/>
              </a:rPr>
              <a:t>Fernwärme für Neubauten </a:t>
            </a:r>
            <a:r>
              <a:rPr lang="de-DE" altLang="de-DE" sz="1800" kern="0" dirty="0">
                <a:solidFill>
                  <a:srgbClr val="000000"/>
                </a:solidFill>
                <a:latin typeface="Century Schoolbook" panose="02040604050505020304" pitchFamily="18" charset="0"/>
              </a:rPr>
              <a:t>(</a:t>
            </a:r>
            <a:r>
              <a:rPr lang="de-DE" altLang="de-DE" sz="1800" u="sng" kern="0" dirty="0">
                <a:solidFill>
                  <a:srgbClr val="000000"/>
                </a:solidFill>
                <a:latin typeface="Century Schoolbook" panose="02040604050505020304" pitchFamily="18" charset="0"/>
              </a:rPr>
              <a:t>Ausnahme</a:t>
            </a:r>
            <a:r>
              <a:rPr lang="de-DE" altLang="de-DE" sz="1800" kern="0" dirty="0">
                <a:solidFill>
                  <a:srgbClr val="000000"/>
                </a:solidFill>
                <a:latin typeface="Century Schoolbook" panose="02040604050505020304" pitchFamily="18" charset="0"/>
              </a:rPr>
              <a:t>: Heizwärmebedarf ist kleiner gleich 20 kWh/m²a, Anschlussmöglichkeit an eine bestehende Heizungsanlage, die mit erneuerbaren Energieträgern betrieben wird)</a:t>
            </a:r>
          </a:p>
          <a:p>
            <a:pPr algn="just" defTabSz="914377" eaLnBrk="0" fontAlgn="base" hangingPunct="0">
              <a:spcBef>
                <a:spcPct val="20000"/>
              </a:spcBef>
              <a:spcAft>
                <a:spcPct val="0"/>
              </a:spcAft>
              <a:buClrTx/>
              <a:buFont typeface="Arial" panose="020B0604020202020204" pitchFamily="34" charset="0"/>
              <a:buChar char="•"/>
              <a:defRPr/>
            </a:pPr>
            <a:endParaRPr lang="de-DE" altLang="de-DE" sz="1800" kern="0" dirty="0">
              <a:solidFill>
                <a:srgbClr val="000000"/>
              </a:solidFill>
              <a:latin typeface="Century Schoolbook" panose="02040604050505020304" pitchFamily="18" charset="0"/>
            </a:endParaRPr>
          </a:p>
          <a:p>
            <a:pPr algn="just" defTabSz="914377" eaLnBrk="0" fontAlgn="base" hangingPunct="0">
              <a:spcBef>
                <a:spcPct val="20000"/>
              </a:spcBef>
              <a:spcAft>
                <a:spcPct val="0"/>
              </a:spcAft>
              <a:buClrTx/>
              <a:buFont typeface="Arial" panose="020B0604020202020204" pitchFamily="34" charset="0"/>
              <a:buChar char="•"/>
              <a:defRPr/>
            </a:pPr>
            <a:r>
              <a:rPr lang="de-DE" altLang="de-DE" sz="1800" b="1" kern="0" dirty="0">
                <a:solidFill>
                  <a:srgbClr val="000000"/>
                </a:solidFill>
                <a:latin typeface="Century Schoolbook" panose="02040604050505020304" pitchFamily="18" charset="0"/>
              </a:rPr>
              <a:t>Verordnungsermächtigung </a:t>
            </a:r>
            <a:r>
              <a:rPr lang="de-DE" altLang="de-DE" sz="1800" kern="0" dirty="0">
                <a:solidFill>
                  <a:srgbClr val="000000"/>
                </a:solidFill>
                <a:latin typeface="Century Schoolbook" panose="02040604050505020304" pitchFamily="18" charset="0"/>
              </a:rPr>
              <a:t>zur Festlegung eines </a:t>
            </a:r>
            <a:r>
              <a:rPr lang="de-DE" altLang="de-DE" sz="1800" b="1" kern="0" dirty="0">
                <a:solidFill>
                  <a:srgbClr val="FF0000"/>
                </a:solidFill>
                <a:latin typeface="Century Schoolbook" panose="02040604050505020304" pitchFamily="18" charset="0"/>
              </a:rPr>
              <a:t>Grünflächenfaktors</a:t>
            </a:r>
            <a:r>
              <a:rPr lang="de-DE" altLang="de-DE" sz="1800" kern="0" dirty="0">
                <a:solidFill>
                  <a:srgbClr val="000000"/>
                </a:solidFill>
                <a:latin typeface="Century Schoolbook" panose="02040604050505020304" pitchFamily="18" charset="0"/>
              </a:rPr>
              <a:t> zur Erhaltung und Verbesserung des Kleinklimas und zur Sicherstellung eines nachhaltigen Grundwasserhaushaltes</a:t>
            </a:r>
          </a:p>
          <a:p>
            <a:pPr algn="just" defTabSz="914377" eaLnBrk="0" fontAlgn="base" hangingPunct="0">
              <a:spcBef>
                <a:spcPct val="20000"/>
              </a:spcBef>
              <a:spcAft>
                <a:spcPct val="0"/>
              </a:spcAft>
              <a:buClrTx/>
              <a:buFont typeface="Arial" panose="020B0604020202020204" pitchFamily="34" charset="0"/>
              <a:buChar char="•"/>
              <a:defRPr/>
            </a:pPr>
            <a:endParaRPr lang="de-DE" altLang="de-DE" sz="1800" kern="0" dirty="0">
              <a:solidFill>
                <a:srgbClr val="000000"/>
              </a:solidFill>
              <a:latin typeface="Century Schoolbook" panose="02040604050505020304" pitchFamily="18" charset="0"/>
            </a:endParaRPr>
          </a:p>
          <a:p>
            <a:pPr marL="342891" indent="-342891" algn="just" defTabSz="914377" eaLnBrk="0" fontAlgn="base" hangingPunct="0">
              <a:spcBef>
                <a:spcPct val="20000"/>
              </a:spcBef>
              <a:spcAft>
                <a:spcPct val="0"/>
              </a:spcAft>
              <a:buFont typeface="Wingdings" panose="05000000000000000000" pitchFamily="2" charset="2"/>
              <a:buChar char="§"/>
              <a:defRPr/>
            </a:pPr>
            <a:r>
              <a:rPr lang="de-DE" altLang="de-DE" sz="1700" kern="0" dirty="0">
                <a:solidFill>
                  <a:srgbClr val="000000"/>
                </a:solidFill>
                <a:latin typeface="Century Schoolbook" panose="02040604050505020304" pitchFamily="18" charset="0"/>
              </a:rPr>
              <a:t>Tierhaltungsbetriebe </a:t>
            </a:r>
            <a:r>
              <a:rPr lang="de-DE" altLang="de-DE" sz="1700" kern="0" dirty="0">
                <a:solidFill>
                  <a:srgbClr val="000000"/>
                </a:solidFill>
                <a:latin typeface="Century Schoolbook" panose="02040604050505020304" pitchFamily="18" charset="0"/>
                <a:sym typeface="Wingdings" panose="05000000000000000000" pitchFamily="2" charset="2"/>
              </a:rPr>
              <a:t> </a:t>
            </a:r>
            <a:r>
              <a:rPr lang="de-DE" altLang="de-DE" sz="1700" b="1" kern="0" dirty="0">
                <a:solidFill>
                  <a:srgbClr val="FF0000"/>
                </a:solidFill>
                <a:latin typeface="Century Schoolbook" panose="02040604050505020304" pitchFamily="18" charset="0"/>
                <a:sym typeface="Wingdings" panose="05000000000000000000" pitchFamily="2" charset="2"/>
              </a:rPr>
              <a:t>§ 21 Abs 2 Z 11 Stmk BauG:</a:t>
            </a:r>
          </a:p>
          <a:p>
            <a:pPr marL="800091" lvl="1" indent="-342891" algn="just" defTabSz="914377" eaLnBrk="0" fontAlgn="base" hangingPunct="0">
              <a:spcBef>
                <a:spcPct val="20000"/>
              </a:spcBef>
              <a:spcAft>
                <a:spcPct val="0"/>
              </a:spcAft>
              <a:buFont typeface="Wingdings" panose="05000000000000000000" pitchFamily="2" charset="2"/>
              <a:buChar char="§"/>
              <a:defRPr/>
            </a:pPr>
            <a:endParaRPr lang="de-DE" altLang="de-DE" sz="1700" kern="0" dirty="0">
              <a:solidFill>
                <a:srgbClr val="000000"/>
              </a:solidFill>
              <a:latin typeface="Century Schoolbook" panose="02040604050505020304" pitchFamily="18" charset="0"/>
              <a:sym typeface="Wingdings" panose="05000000000000000000" pitchFamily="2" charset="2"/>
            </a:endParaRPr>
          </a:p>
          <a:p>
            <a:pPr marL="800091" lvl="1" indent="-342891" algn="just" defTabSz="914377" eaLnBrk="0" fontAlgn="base" hangingPunct="0">
              <a:spcBef>
                <a:spcPct val="20000"/>
              </a:spcBef>
              <a:spcAft>
                <a:spcPct val="0"/>
              </a:spcAft>
              <a:buFont typeface="Wingdings" panose="05000000000000000000" pitchFamily="2" charset="2"/>
              <a:buChar char="§"/>
              <a:defRPr/>
            </a:pPr>
            <a:r>
              <a:rPr lang="de-DE" altLang="de-DE" sz="1700" b="1" kern="0" dirty="0">
                <a:solidFill>
                  <a:srgbClr val="FF0000"/>
                </a:solidFill>
                <a:latin typeface="Century Schoolbook" panose="02040604050505020304" pitchFamily="18" charset="0"/>
              </a:rPr>
              <a:t>Geringfügige Umbauten/Verwendungszweckänderungen </a:t>
            </a:r>
            <a:r>
              <a:rPr lang="de-DE" altLang="de-DE" sz="1700" kern="0" dirty="0">
                <a:solidFill>
                  <a:srgbClr val="000000"/>
                </a:solidFill>
                <a:latin typeface="Century Schoolbook" panose="02040604050505020304" pitchFamily="18" charset="0"/>
              </a:rPr>
              <a:t>zur Umsetzung von </a:t>
            </a:r>
            <a:r>
              <a:rPr lang="de-DE" altLang="de-DE" sz="1700" b="1" kern="0" dirty="0">
                <a:solidFill>
                  <a:srgbClr val="FF0000"/>
                </a:solidFill>
                <a:latin typeface="Century Schoolbook" panose="02040604050505020304" pitchFamily="18" charset="0"/>
              </a:rPr>
              <a:t>rechtlichen oder fördertechnischen Vorgaben zum Tierwohl</a:t>
            </a:r>
            <a:r>
              <a:rPr lang="de-DE" altLang="de-DE" sz="1700" kern="0" dirty="0">
                <a:solidFill>
                  <a:srgbClr val="000000"/>
                </a:solidFill>
                <a:latin typeface="Century Schoolbook" panose="02040604050505020304" pitchFamily="18" charset="0"/>
              </a:rPr>
              <a:t> sind bloß meldepflichtig, wenn es zu keiner Erhöhung der Tierzahl kommt und keine Verschlechterung der Immissionssituation der Nachbarschaft damit verbunden ist.</a:t>
            </a:r>
          </a:p>
          <a:p>
            <a:pPr marL="342891" indent="-342891" algn="just" defTabSz="914377" eaLnBrk="0" fontAlgn="base" hangingPunct="0">
              <a:spcBef>
                <a:spcPct val="20000"/>
              </a:spcBef>
              <a:spcAft>
                <a:spcPct val="0"/>
              </a:spcAft>
              <a:buFont typeface="Wingdings" panose="05000000000000000000" pitchFamily="2" charset="2"/>
              <a:buChar char="§"/>
              <a:defRPr/>
            </a:pPr>
            <a:endParaRPr lang="de-DE" altLang="de-DE" sz="1700" kern="0" dirty="0">
              <a:solidFill>
                <a:srgbClr val="000000"/>
              </a:solidFill>
              <a:latin typeface="Century Schoolbook" panose="02040604050505020304" pitchFamily="18" charset="0"/>
            </a:endParaRPr>
          </a:p>
          <a:p>
            <a:pPr marL="342891" indent="-342891" algn="just" defTabSz="914377" eaLnBrk="0" fontAlgn="base" hangingPunct="0">
              <a:spcBef>
                <a:spcPct val="20000"/>
              </a:spcBef>
              <a:spcAft>
                <a:spcPct val="0"/>
              </a:spcAft>
              <a:buFont typeface="Wingdings" panose="05000000000000000000" pitchFamily="2" charset="2"/>
              <a:buChar char="§"/>
              <a:defRPr/>
            </a:pPr>
            <a:r>
              <a:rPr lang="de-DE" altLang="de-DE" sz="1700" b="1" kern="0" dirty="0">
                <a:solidFill>
                  <a:srgbClr val="000000"/>
                </a:solidFill>
                <a:latin typeface="Century Schoolbook" panose="02040604050505020304" pitchFamily="18" charset="0"/>
              </a:rPr>
              <a:t>§ 21 a Stmk BauG: </a:t>
            </a:r>
            <a:r>
              <a:rPr lang="de-DE" altLang="de-DE" sz="1700" kern="0" dirty="0">
                <a:solidFill>
                  <a:srgbClr val="000000"/>
                </a:solidFill>
                <a:latin typeface="Century Schoolbook" panose="02040604050505020304" pitchFamily="18" charset="0"/>
              </a:rPr>
              <a:t>Sonderregelung zur </a:t>
            </a:r>
            <a:r>
              <a:rPr lang="de-DE" altLang="de-DE" sz="1700" b="1" kern="0" dirty="0">
                <a:solidFill>
                  <a:srgbClr val="000000"/>
                </a:solidFill>
                <a:latin typeface="Century Schoolbook" panose="02040604050505020304" pitchFamily="18" charset="0"/>
              </a:rPr>
              <a:t>Errichtung von vorübergehenden Betreuungseinrichtungen </a:t>
            </a:r>
            <a:r>
              <a:rPr lang="de-DE" altLang="de-DE" sz="1700" kern="0" dirty="0">
                <a:solidFill>
                  <a:srgbClr val="000000"/>
                </a:solidFill>
                <a:latin typeface="Century Schoolbook" panose="02040604050505020304" pitchFamily="18" charset="0"/>
              </a:rPr>
              <a:t>zur Grundversorgung (bis 31.12.2023) – Verordnung folgt</a:t>
            </a:r>
          </a:p>
          <a:p>
            <a:pPr marR="0" lvl="0" algn="just" defTabSz="449263" rtl="0" eaLnBrk="0" fontAlgn="base" latinLnBrk="0" hangingPunct="0">
              <a:lnSpc>
                <a:spcPts val="2500"/>
              </a:lnSpc>
              <a:spcBef>
                <a:spcPts val="600"/>
              </a:spcBef>
              <a:spcAft>
                <a:spcPct val="0"/>
              </a:spcAft>
              <a:buClrTx/>
              <a:buSzPct val="110000"/>
              <a:buFont typeface="Arial" panose="020B0604020202020204" pitchFamily="34" charset="0"/>
              <a:buChar char="•"/>
              <a:tabLst>
                <a:tab pos="8710613" algn="l"/>
                <a:tab pos="9159875" algn="l"/>
              </a:tabLst>
              <a:defRPr/>
            </a:pPr>
            <a:endParaRPr kumimoji="0" lang="de-DE" sz="17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endParaRPr>
          </a:p>
          <a:p>
            <a:pPr marL="1074738" marR="0" lvl="0" indent="-627063" algn="just" defTabSz="449263" rtl="0" eaLnBrk="0" fontAlgn="base" latinLnBrk="0" hangingPunct="0">
              <a:lnSpc>
                <a:spcPts val="2500"/>
              </a:lnSpc>
              <a:spcBef>
                <a:spcPts val="600"/>
              </a:spcBef>
              <a:spcAft>
                <a:spcPct val="0"/>
              </a:spcAft>
              <a:buClrTx/>
              <a:buSzPct val="110000"/>
              <a:buFont typeface="Arial" panose="020B0604020202020204" pitchFamily="34" charset="0"/>
              <a:buChar cha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endParaRPr kumimoji="0" lang="de-DE" sz="1700" b="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endParaRPr>
          </a:p>
          <a:p>
            <a:pPr marL="982663" indent="-534988" algn="just">
              <a:lnSpc>
                <a:spcPct val="90000"/>
              </a:lnSpc>
              <a:buClr>
                <a:srgbClr val="6A6432"/>
              </a:buClr>
              <a:buFont typeface="Arial" panose="020B0604020202020204" pitchFamily="34" charset="0"/>
              <a:buChar char="•"/>
            </a:pPr>
            <a:endParaRPr lang="de-DE" sz="1800" kern="0" dirty="0">
              <a:latin typeface="Century Schoolbook" panose="02040604050505020304" pitchFamily="18" charset="0"/>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01537" y="74134"/>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Stmk BauG</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35564318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01537" y="620298"/>
            <a:ext cx="8740926" cy="6131621"/>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342891" indent="-342891" algn="just" defTabSz="914377" eaLnBrk="0" fontAlgn="base" hangingPunct="0">
              <a:spcBef>
                <a:spcPct val="20000"/>
              </a:spcBef>
              <a:spcAft>
                <a:spcPct val="0"/>
              </a:spcAft>
              <a:buFont typeface="Wingdings" panose="05000000000000000000" pitchFamily="2" charset="2"/>
              <a:buChar char="§"/>
              <a:defRPr/>
            </a:pPr>
            <a:r>
              <a:rPr lang="de-DE" altLang="de-DE" sz="1800" b="1" kern="0" dirty="0">
                <a:solidFill>
                  <a:srgbClr val="FF0000"/>
                </a:solidFill>
                <a:latin typeface="Century Schoolbook" panose="02040604050505020304" pitchFamily="18" charset="0"/>
              </a:rPr>
              <a:t>Vermessungsnachweis </a:t>
            </a:r>
            <a:r>
              <a:rPr lang="de-DE" altLang="de-DE" sz="1800" b="1" kern="0" dirty="0">
                <a:solidFill>
                  <a:srgbClr val="000000"/>
                </a:solidFill>
                <a:latin typeface="Century Schoolbook" panose="02040604050505020304" pitchFamily="18" charset="0"/>
              </a:rPr>
              <a:t>gem § 22 Abs 2 Z 3a Stmk BauG bei Neu- und Zubauten</a:t>
            </a:r>
            <a:r>
              <a:rPr lang="de-DE" altLang="de-DE" sz="1800" kern="0" dirty="0">
                <a:solidFill>
                  <a:srgbClr val="000000"/>
                </a:solidFill>
                <a:latin typeface="Century Schoolbook" panose="02040604050505020304" pitchFamily="18" charset="0"/>
              </a:rPr>
              <a:t>, sofern Bauplatz nicht im Grenzkataster gelegen ist (Beleg zum Bauansuchen);</a:t>
            </a:r>
          </a:p>
          <a:p>
            <a:pPr algn="just" defTabSz="914377" eaLnBrk="0" fontAlgn="base" hangingPunct="0">
              <a:spcBef>
                <a:spcPct val="20000"/>
              </a:spcBef>
              <a:spcAft>
                <a:spcPct val="0"/>
              </a:spcAft>
              <a:defRPr/>
            </a:pPr>
            <a:endParaRPr lang="de-DE" altLang="de-DE" sz="1800" kern="0" dirty="0">
              <a:solidFill>
                <a:srgbClr val="000000"/>
              </a:solidFill>
              <a:latin typeface="Century Schoolbook" panose="02040604050505020304" pitchFamily="18" charset="0"/>
            </a:endParaRPr>
          </a:p>
          <a:p>
            <a:pPr marL="342891" indent="-342891" algn="just" defTabSz="914377" eaLnBrk="0" fontAlgn="base" hangingPunct="0">
              <a:spcBef>
                <a:spcPct val="20000"/>
              </a:spcBef>
              <a:spcAft>
                <a:spcPct val="0"/>
              </a:spcAft>
              <a:buFont typeface="Wingdings" panose="05000000000000000000" pitchFamily="2" charset="2"/>
              <a:buChar char="§"/>
              <a:defRPr/>
            </a:pPr>
            <a:r>
              <a:rPr lang="de-DE" altLang="de-DE" sz="1800" kern="0" dirty="0">
                <a:solidFill>
                  <a:srgbClr val="000000"/>
                </a:solidFill>
                <a:latin typeface="Century Schoolbook" panose="02040604050505020304" pitchFamily="18" charset="0"/>
              </a:rPr>
              <a:t>sowie </a:t>
            </a:r>
            <a:r>
              <a:rPr lang="de-DE" altLang="de-DE" sz="1800" b="1" kern="0" dirty="0" err="1">
                <a:solidFill>
                  <a:srgbClr val="FF0000"/>
                </a:solidFill>
                <a:latin typeface="Century Schoolbook" panose="02040604050505020304" pitchFamily="18" charset="0"/>
              </a:rPr>
              <a:t>Einmessverpflichtung</a:t>
            </a:r>
            <a:r>
              <a:rPr lang="de-DE" altLang="de-DE" sz="1800" kern="0" dirty="0">
                <a:solidFill>
                  <a:srgbClr val="000000"/>
                </a:solidFill>
                <a:latin typeface="Century Schoolbook" panose="02040604050505020304" pitchFamily="18" charset="0"/>
              </a:rPr>
              <a:t> gem § 38 Abs 2 Z 6 Stmk BauG </a:t>
            </a:r>
            <a:r>
              <a:rPr lang="de-DE" altLang="de-DE" sz="1800" b="1" kern="0" dirty="0">
                <a:solidFill>
                  <a:srgbClr val="000000"/>
                </a:solidFill>
                <a:latin typeface="Century Schoolbook" panose="02040604050505020304" pitchFamily="18" charset="0"/>
              </a:rPr>
              <a:t>nach Fertigstellung </a:t>
            </a:r>
            <a:r>
              <a:rPr lang="de-DE" altLang="de-DE" sz="1800" kern="0" dirty="0">
                <a:solidFill>
                  <a:srgbClr val="000000"/>
                </a:solidFill>
                <a:latin typeface="Century Schoolbook" panose="02040604050505020304" pitchFamily="18" charset="0"/>
              </a:rPr>
              <a:t>bei Neu- und Zubauten von Gebäuden – Übermittlung des Vermessungsplanes bzw. der Vermessungsdaten an das zuständige Vermessungsamt durch die Gemeinde</a:t>
            </a:r>
          </a:p>
          <a:p>
            <a:pPr algn="just" defTabSz="914377" eaLnBrk="0" fontAlgn="base" hangingPunct="0">
              <a:spcBef>
                <a:spcPct val="20000"/>
              </a:spcBef>
              <a:spcAft>
                <a:spcPct val="0"/>
              </a:spcAft>
              <a:buClrTx/>
              <a:buFont typeface="Arial" panose="020B0604020202020204" pitchFamily="34" charset="0"/>
              <a:buChar char="•"/>
              <a:defRPr/>
            </a:pPr>
            <a:endParaRPr lang="de-DE" altLang="de-DE" sz="1800" kern="0" dirty="0">
              <a:solidFill>
                <a:srgbClr val="000000"/>
              </a:solidFill>
              <a:latin typeface="Century Schoolbook" panose="02040604050505020304" pitchFamily="18" charset="0"/>
            </a:endParaRPr>
          </a:p>
          <a:p>
            <a:pPr marL="361950" indent="-361950" algn="just" defTabSz="914377" eaLnBrk="0" fontAlgn="base" hangingPunct="0">
              <a:spcBef>
                <a:spcPct val="20000"/>
              </a:spcBef>
              <a:spcAft>
                <a:spcPct val="0"/>
              </a:spcAft>
              <a:buClrTx/>
              <a:buFont typeface="Arial" panose="020B0604020202020204" pitchFamily="34" charset="0"/>
              <a:buChar char="•"/>
              <a:defRPr/>
            </a:pPr>
            <a:r>
              <a:rPr lang="de-DE" altLang="de-DE" sz="1800" kern="0" dirty="0">
                <a:solidFill>
                  <a:srgbClr val="000000"/>
                </a:solidFill>
                <a:latin typeface="Century Schoolbook" panose="02040604050505020304" pitchFamily="18" charset="0"/>
              </a:rPr>
              <a:t>Strengere Kontrolle bei Sammelgruben</a:t>
            </a:r>
          </a:p>
          <a:p>
            <a:pPr algn="just" defTabSz="914377" eaLnBrk="0" fontAlgn="base" hangingPunct="0">
              <a:spcBef>
                <a:spcPct val="20000"/>
              </a:spcBef>
              <a:spcAft>
                <a:spcPct val="0"/>
              </a:spcAft>
              <a:buClrTx/>
              <a:buFont typeface="Arial" panose="020B0604020202020204" pitchFamily="34" charset="0"/>
              <a:buChar char="•"/>
              <a:defRPr/>
            </a:pPr>
            <a:endParaRPr lang="de-DE" altLang="de-DE" sz="1800" kern="0" dirty="0">
              <a:solidFill>
                <a:srgbClr val="000000"/>
              </a:solidFill>
              <a:latin typeface="Century Schoolbook" panose="02040604050505020304" pitchFamily="18" charset="0"/>
            </a:endParaRPr>
          </a:p>
          <a:p>
            <a:pPr marL="342891" indent="-342891" algn="just" defTabSz="914377" eaLnBrk="0" fontAlgn="base" hangingPunct="0">
              <a:spcBef>
                <a:spcPct val="20000"/>
              </a:spcBef>
              <a:spcAft>
                <a:spcPct val="0"/>
              </a:spcAft>
              <a:buFont typeface="Wingdings" panose="05000000000000000000" pitchFamily="2" charset="2"/>
              <a:buChar char="§"/>
              <a:defRPr/>
            </a:pPr>
            <a:r>
              <a:rPr lang="de-DE" altLang="de-DE" sz="1800" kern="0" dirty="0">
                <a:solidFill>
                  <a:srgbClr val="000000"/>
                </a:solidFill>
                <a:latin typeface="Century Schoolbook" panose="02040604050505020304" pitchFamily="18" charset="0"/>
              </a:rPr>
              <a:t>Sonderregelungen für Handelsbetriebe:</a:t>
            </a:r>
          </a:p>
          <a:p>
            <a:pPr marL="0" indent="0" algn="just" defTabSz="914377" eaLnBrk="0" fontAlgn="base" hangingPunct="0">
              <a:spcBef>
                <a:spcPct val="20000"/>
              </a:spcBef>
              <a:spcAft>
                <a:spcPct val="0"/>
              </a:spcAft>
              <a:buNone/>
              <a:defRPr/>
            </a:pPr>
            <a:endParaRPr lang="de-DE" altLang="de-DE" sz="1800" kern="0" dirty="0">
              <a:solidFill>
                <a:srgbClr val="000000"/>
              </a:solidFill>
              <a:latin typeface="Century Schoolbook" panose="02040604050505020304" pitchFamily="18" charset="0"/>
            </a:endParaRPr>
          </a:p>
          <a:p>
            <a:pPr marL="781041" lvl="1" indent="-342891" algn="just" defTabSz="914377" eaLnBrk="0" hangingPunct="0">
              <a:buFont typeface="Wingdings" panose="05000000000000000000" pitchFamily="2" charset="2"/>
              <a:buChar char="§"/>
              <a:defRPr/>
            </a:pPr>
            <a:r>
              <a:rPr lang="de-DE" altLang="de-DE" sz="1600" kern="0" dirty="0">
                <a:solidFill>
                  <a:srgbClr val="000000"/>
                </a:solidFill>
                <a:latin typeface="Century Schoolbook" panose="02040604050505020304" pitchFamily="18" charset="0"/>
              </a:rPr>
              <a:t>Weitere </a:t>
            </a:r>
            <a:r>
              <a:rPr lang="de-DE" altLang="de-DE" sz="1600" b="1" kern="0" dirty="0">
                <a:solidFill>
                  <a:srgbClr val="FF0000"/>
                </a:solidFill>
                <a:latin typeface="Century Schoolbook" panose="02040604050505020304" pitchFamily="18" charset="0"/>
              </a:rPr>
              <a:t>Reduktion</a:t>
            </a:r>
            <a:r>
              <a:rPr lang="de-DE" altLang="de-DE" sz="1600" kern="0" dirty="0">
                <a:solidFill>
                  <a:srgbClr val="000000"/>
                </a:solidFill>
                <a:latin typeface="Century Schoolbook" panose="02040604050505020304" pitchFamily="18" charset="0"/>
              </a:rPr>
              <a:t> der Größe der </a:t>
            </a:r>
            <a:r>
              <a:rPr lang="de-DE" altLang="de-DE" sz="1600" b="1" kern="0" dirty="0">
                <a:solidFill>
                  <a:srgbClr val="000000"/>
                </a:solidFill>
                <a:latin typeface="Century Schoolbook" panose="02040604050505020304" pitchFamily="18" charset="0"/>
              </a:rPr>
              <a:t>Abstellflächen bei Handelsbetrieben bis 800 m² </a:t>
            </a:r>
            <a:r>
              <a:rPr lang="de-DE" altLang="de-DE" sz="1600" kern="0" dirty="0">
                <a:solidFill>
                  <a:srgbClr val="000000"/>
                </a:solidFill>
                <a:latin typeface="Century Schoolbook" panose="02040604050505020304" pitchFamily="18" charset="0"/>
              </a:rPr>
              <a:t>auf das </a:t>
            </a:r>
            <a:r>
              <a:rPr lang="de-DE" altLang="de-DE" sz="1600" b="1" kern="0" dirty="0">
                <a:solidFill>
                  <a:srgbClr val="FF0000"/>
                </a:solidFill>
                <a:latin typeface="Century Schoolbook" panose="02040604050505020304" pitchFamily="18" charset="0"/>
              </a:rPr>
              <a:t>Ausmaß der Verkaufsfläche </a:t>
            </a:r>
            <a:r>
              <a:rPr lang="de-DE" altLang="de-DE" sz="1600" kern="0" dirty="0">
                <a:solidFill>
                  <a:srgbClr val="000000"/>
                </a:solidFill>
                <a:latin typeface="Century Schoolbook" panose="02040604050505020304" pitchFamily="18" charset="0"/>
              </a:rPr>
              <a:t>und </a:t>
            </a:r>
            <a:r>
              <a:rPr lang="de-DE" altLang="de-DE" sz="1600" b="1" kern="0" dirty="0">
                <a:solidFill>
                  <a:srgbClr val="FF0000"/>
                </a:solidFill>
                <a:latin typeface="Century Schoolbook" panose="02040604050505020304" pitchFamily="18" charset="0"/>
              </a:rPr>
              <a:t>Nutzungsüberlagerung </a:t>
            </a:r>
            <a:r>
              <a:rPr lang="de-DE" altLang="de-DE" sz="1600" kern="0" dirty="0">
                <a:solidFill>
                  <a:srgbClr val="000000"/>
                </a:solidFill>
                <a:latin typeface="Century Schoolbook" panose="02040604050505020304" pitchFamily="18" charset="0"/>
              </a:rPr>
              <a:t>bereits bei einer Verkaufsfläche von mehr als 800 m² (§ 89a Stmk BauG) </a:t>
            </a:r>
            <a:r>
              <a:rPr lang="de-DE" altLang="de-DE" sz="1600" kern="0" dirty="0">
                <a:solidFill>
                  <a:srgbClr val="000000"/>
                </a:solidFill>
                <a:latin typeface="Century Schoolbook" panose="02040604050505020304" pitchFamily="18" charset="0"/>
                <a:sym typeface="Wingdings" panose="05000000000000000000" pitchFamily="2" charset="2"/>
              </a:rPr>
              <a:t> Flächen der Zu- und Abfahrten werden nicht eingerechnet</a:t>
            </a:r>
            <a:endParaRPr lang="de-DE" altLang="de-DE" sz="1600" kern="0" dirty="0">
              <a:solidFill>
                <a:srgbClr val="000000"/>
              </a:solidFill>
              <a:latin typeface="Century Schoolbook" panose="02040604050505020304" pitchFamily="18" charset="0"/>
            </a:endParaRPr>
          </a:p>
          <a:p>
            <a:pPr marL="342891" indent="-342891" algn="just" defTabSz="914377" eaLnBrk="0" fontAlgn="base" hangingPunct="0">
              <a:spcBef>
                <a:spcPct val="20000"/>
              </a:spcBef>
              <a:spcAft>
                <a:spcPct val="0"/>
              </a:spcAft>
              <a:buFont typeface="Wingdings" panose="05000000000000000000" pitchFamily="2" charset="2"/>
              <a:buChar char="§"/>
              <a:defRPr/>
            </a:pPr>
            <a:endParaRPr lang="de-DE" altLang="de-DE" sz="1600" kern="0" dirty="0">
              <a:solidFill>
                <a:srgbClr val="000000"/>
              </a:solidFill>
              <a:latin typeface="Century Schoolbook" panose="02040604050505020304" pitchFamily="18" charset="0"/>
            </a:endParaRPr>
          </a:p>
          <a:p>
            <a:pPr marL="781041" lvl="1" indent="-342891" algn="just" defTabSz="914377" eaLnBrk="0" hangingPunct="0">
              <a:buFont typeface="Wingdings" panose="05000000000000000000" pitchFamily="2" charset="2"/>
              <a:buChar char="§"/>
              <a:defRPr/>
            </a:pPr>
            <a:r>
              <a:rPr lang="de-DE" altLang="de-DE" sz="1600" b="1" kern="0" dirty="0">
                <a:solidFill>
                  <a:srgbClr val="FF0000"/>
                </a:solidFill>
                <a:latin typeface="Century Schoolbook" panose="02040604050505020304" pitchFamily="18" charset="0"/>
              </a:rPr>
              <a:t>Verpflichtende </a:t>
            </a:r>
            <a:r>
              <a:rPr lang="de-DE" altLang="de-DE" sz="1600" b="1" u="sng" kern="0" dirty="0">
                <a:solidFill>
                  <a:srgbClr val="FF0000"/>
                </a:solidFill>
                <a:latin typeface="Century Schoolbook" panose="02040604050505020304" pitchFamily="18" charset="0"/>
              </a:rPr>
              <a:t>mehrgeschossige</a:t>
            </a:r>
            <a:r>
              <a:rPr lang="de-DE" altLang="de-DE" sz="1600" b="1" kern="0" dirty="0">
                <a:solidFill>
                  <a:srgbClr val="FF0000"/>
                </a:solidFill>
                <a:latin typeface="Century Schoolbook" panose="02040604050505020304" pitchFamily="18" charset="0"/>
              </a:rPr>
              <a:t> Ausführung (</a:t>
            </a:r>
            <a:r>
              <a:rPr lang="de-DE" altLang="de-DE" sz="1600" b="1" kern="0" dirty="0" err="1">
                <a:solidFill>
                  <a:srgbClr val="FF0000"/>
                </a:solidFill>
                <a:latin typeface="Century Schoolbook" panose="02040604050505020304" pitchFamily="18" charset="0"/>
              </a:rPr>
              <a:t>mind</a:t>
            </a:r>
            <a:r>
              <a:rPr lang="de-DE" altLang="de-DE" sz="1600" b="1" kern="0" dirty="0">
                <a:solidFill>
                  <a:srgbClr val="FF0000"/>
                </a:solidFill>
                <a:latin typeface="Century Schoolbook" panose="02040604050505020304" pitchFamily="18" charset="0"/>
              </a:rPr>
              <a:t> zwei oberirdische Geschoße) </a:t>
            </a:r>
            <a:r>
              <a:rPr lang="de-DE" altLang="de-DE" sz="1600" kern="0" dirty="0">
                <a:solidFill>
                  <a:srgbClr val="000000"/>
                </a:solidFill>
                <a:latin typeface="Century Schoolbook" panose="02040604050505020304" pitchFamily="18" charset="0"/>
              </a:rPr>
              <a:t>bei Handelsbetrieben mit einer Verkaufsfläche von mehr als 400 m² (§ 101 Stmk BauG)</a:t>
            </a:r>
          </a:p>
          <a:p>
            <a:pPr marR="0" lvl="0" algn="just" defTabSz="449263" rtl="0" eaLnBrk="0" fontAlgn="base" latinLnBrk="0" hangingPunct="0">
              <a:lnSpc>
                <a:spcPts val="2500"/>
              </a:lnSpc>
              <a:spcBef>
                <a:spcPts val="600"/>
              </a:spcBef>
              <a:spcAft>
                <a:spcPct val="0"/>
              </a:spcAft>
              <a:buClrTx/>
              <a:buSzPct val="110000"/>
              <a:buFont typeface="Arial" panose="020B0604020202020204" pitchFamily="34" charset="0"/>
              <a:buChar char="•"/>
              <a:tabLst>
                <a:tab pos="8710613" algn="l"/>
                <a:tab pos="9159875" algn="l"/>
              </a:tabLst>
              <a:defRPr/>
            </a:pPr>
            <a:endParaRPr kumimoji="0" lang="de-DE" sz="1700" i="0" u="none" strike="noStrike" kern="1200" cap="none" spc="0" normalizeH="0" baseline="0" noProof="0" dirty="0">
              <a:ln>
                <a:noFill/>
              </a:ln>
              <a:effectLst/>
              <a:uLnTx/>
              <a:uFillTx/>
              <a:latin typeface="Century Schoolbook" panose="02040604050505020304" pitchFamily="18" charset="0"/>
              <a:ea typeface="ＭＳ Ｐゴシック" panose="020B0600070205080204" pitchFamily="34" charset="-128"/>
            </a:endParaRPr>
          </a:p>
          <a:p>
            <a:pPr marL="1074738" marR="0" lvl="0" indent="-627063" algn="just" defTabSz="449263" rtl="0" eaLnBrk="0" fontAlgn="base" latinLnBrk="0" hangingPunct="0">
              <a:lnSpc>
                <a:spcPts val="2500"/>
              </a:lnSpc>
              <a:spcBef>
                <a:spcPts val="600"/>
              </a:spcBef>
              <a:spcAft>
                <a:spcPct val="0"/>
              </a:spcAft>
              <a:buClrTx/>
              <a:buSzPct val="110000"/>
              <a:buFont typeface="Arial" panose="020B0604020202020204" pitchFamily="34" charset="0"/>
              <a:buChar cha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a:pPr>
            <a:endParaRPr kumimoji="0" lang="de-DE" sz="1700" b="0" i="0" u="none" strike="noStrike" kern="1200" cap="none" spc="0" normalizeH="0" baseline="0" noProof="0" dirty="0">
              <a:ln>
                <a:noFill/>
              </a:ln>
              <a:solidFill>
                <a:prstClr val="black"/>
              </a:solidFill>
              <a:effectLst/>
              <a:uLnTx/>
              <a:uFillTx/>
              <a:latin typeface="Century Schoolbook" panose="02040604050505020304" pitchFamily="18" charset="0"/>
              <a:ea typeface="ＭＳ Ｐゴシック" panose="020B0600070205080204" pitchFamily="34" charset="-128"/>
            </a:endParaRPr>
          </a:p>
          <a:p>
            <a:pPr marL="982663" indent="-534988" algn="just">
              <a:lnSpc>
                <a:spcPct val="90000"/>
              </a:lnSpc>
              <a:buClr>
                <a:srgbClr val="6A6432"/>
              </a:buClr>
              <a:buFont typeface="Arial" panose="020B0604020202020204" pitchFamily="34" charset="0"/>
              <a:buChar char="•"/>
            </a:pPr>
            <a:endParaRPr lang="de-DE" sz="1800" kern="0" dirty="0">
              <a:latin typeface="Century Schoolbook" panose="02040604050505020304" pitchFamily="18" charset="0"/>
            </a:endParaRPr>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201537" y="74134"/>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Stmk BauG</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10528" y="74135"/>
            <a:ext cx="2668498" cy="635544"/>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17579675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CAC8B6">
            <a:alpha val="69000"/>
          </a:srgbClr>
        </a:solidFill>
        <a:effectLst/>
      </p:bgPr>
    </p:bg>
    <p:spTree>
      <p:nvGrpSpPr>
        <p:cNvPr id="1" name=""/>
        <p:cNvGrpSpPr/>
        <p:nvPr/>
      </p:nvGrpSpPr>
      <p:grpSpPr>
        <a:xfrm>
          <a:off x="0" y="0"/>
          <a:ext cx="0" cy="0"/>
          <a:chOff x="0" y="0"/>
          <a:chExt cx="0" cy="0"/>
        </a:xfrm>
      </p:grpSpPr>
      <p:sp>
        <p:nvSpPr>
          <p:cNvPr id="14" name="Rectangle 3">
            <a:extLst>
              <a:ext uri="{FF2B5EF4-FFF2-40B4-BE49-F238E27FC236}">
                <a16:creationId xmlns:a16="http://schemas.microsoft.com/office/drawing/2014/main" id="{C95C7220-FC2E-4B90-A931-F26E62F789EB}"/>
              </a:ext>
            </a:extLst>
          </p:cNvPr>
          <p:cNvSpPr txBox="1">
            <a:spLocks noChangeArrowheads="1"/>
          </p:cNvSpPr>
          <p:nvPr/>
        </p:nvSpPr>
        <p:spPr bwMode="auto">
          <a:xfrm>
            <a:off x="157163" y="1123437"/>
            <a:ext cx="8693944" cy="4591563"/>
          </a:xfrm>
          <a:prstGeom prst="rect">
            <a:avLst/>
          </a:prstGeom>
          <a:noFill/>
          <a:ln w="28575">
            <a:solidFill>
              <a:srgbClr val="6B6635"/>
            </a:solid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indent="0">
              <a:lnSpc>
                <a:spcPct val="150000"/>
              </a:lnSpc>
              <a:spcAft>
                <a:spcPts val="375"/>
              </a:spcAft>
              <a:buNone/>
            </a:pPr>
            <a:br>
              <a:rPr lang="de-AT" sz="1650" b="1" kern="0" dirty="0">
                <a:solidFill>
                  <a:schemeClr val="accent2">
                    <a:lumMod val="60000"/>
                    <a:lumOff val="40000"/>
                  </a:schemeClr>
                </a:solidFill>
              </a:rPr>
            </a:br>
            <a:endParaRPr lang="de-DE" sz="750" kern="0" dirty="0">
              <a:solidFill>
                <a:schemeClr val="accent2">
                  <a:lumMod val="60000"/>
                  <a:lumOff val="40000"/>
                </a:schemeClr>
              </a:solidFill>
            </a:endParaRPr>
          </a:p>
          <a:p>
            <a:pPr>
              <a:lnSpc>
                <a:spcPct val="80000"/>
              </a:lnSpc>
              <a:buFont typeface="Wingdings" pitchFamily="2" charset="2"/>
              <a:buNone/>
            </a:pPr>
            <a:endParaRPr lang="de-AT" sz="1950" i="1" kern="0" dirty="0">
              <a:solidFill>
                <a:schemeClr val="accent2">
                  <a:lumMod val="60000"/>
                  <a:lumOff val="40000"/>
                </a:schemeClr>
              </a:solidFill>
            </a:endParaRPr>
          </a:p>
        </p:txBody>
      </p:sp>
      <p:sp>
        <p:nvSpPr>
          <p:cNvPr id="6" name="Rechteck 5">
            <a:extLst>
              <a:ext uri="{FF2B5EF4-FFF2-40B4-BE49-F238E27FC236}">
                <a16:creationId xmlns:a16="http://schemas.microsoft.com/office/drawing/2014/main" id="{ABC190CD-CC3A-4912-A42E-BBC43DCB6945}"/>
              </a:ext>
            </a:extLst>
          </p:cNvPr>
          <p:cNvSpPr/>
          <p:nvPr/>
        </p:nvSpPr>
        <p:spPr>
          <a:xfrm>
            <a:off x="12199" y="1790103"/>
            <a:ext cx="9143999" cy="1323439"/>
          </a:xfrm>
          <a:prstGeom prst="rect">
            <a:avLst/>
          </a:prstGeom>
        </p:spPr>
        <p:txBody>
          <a:bodyPr wrap="square">
            <a:spAutoFit/>
          </a:bodyPr>
          <a:lstStyle/>
          <a:p>
            <a:pPr algn="ctr">
              <a:spcAft>
                <a:spcPts val="450"/>
              </a:spcAft>
            </a:pPr>
            <a:r>
              <a:rPr lang="de-AT" sz="4000" b="1" cap="small" dirty="0">
                <a:solidFill>
                  <a:srgbClr val="6B6634"/>
                </a:solidFill>
                <a:latin typeface="Century Schoolbook" panose="02040604050505020304" pitchFamily="18" charset="0"/>
              </a:rPr>
              <a:t>Danke für Ihre Aufmerksamkeit!</a:t>
            </a:r>
          </a:p>
        </p:txBody>
      </p:sp>
      <p:sp>
        <p:nvSpPr>
          <p:cNvPr id="11" name="Rechteck 10">
            <a:extLst>
              <a:ext uri="{FF2B5EF4-FFF2-40B4-BE49-F238E27FC236}">
                <a16:creationId xmlns:a16="http://schemas.microsoft.com/office/drawing/2014/main" id="{90A074BA-E75C-441A-9C06-B269B193161E}"/>
              </a:ext>
            </a:extLst>
          </p:cNvPr>
          <p:cNvSpPr/>
          <p:nvPr/>
        </p:nvSpPr>
        <p:spPr>
          <a:xfrm>
            <a:off x="157162" y="3639494"/>
            <a:ext cx="8693945" cy="1708160"/>
          </a:xfrm>
          <a:prstGeom prst="rect">
            <a:avLst/>
          </a:prstGeom>
        </p:spPr>
        <p:txBody>
          <a:bodyPr wrap="square">
            <a:spAutoFit/>
          </a:bodyPr>
          <a:lstStyle/>
          <a:p>
            <a:endParaRPr lang="de-AT" sz="1500" dirty="0">
              <a:solidFill>
                <a:srgbClr val="6B6634"/>
              </a:solidFill>
              <a:latin typeface="Century Schoolbook" panose="02040604050505020304" pitchFamily="18" charset="0"/>
            </a:endParaRPr>
          </a:p>
          <a:p>
            <a:pPr algn="ctr"/>
            <a:r>
              <a:rPr lang="de-AT" sz="1500" dirty="0">
                <a:solidFill>
                  <a:srgbClr val="6B6634"/>
                </a:solidFill>
                <a:latin typeface="Century Schoolbook" panose="02040604050505020304" pitchFamily="18" charset="0"/>
              </a:rPr>
              <a:t>HOHENBERG Rechtsanwälte GmbH</a:t>
            </a:r>
          </a:p>
          <a:p>
            <a:pPr algn="ctr"/>
            <a:r>
              <a:rPr lang="de-AT" sz="1500" dirty="0">
                <a:solidFill>
                  <a:srgbClr val="6B6634"/>
                </a:solidFill>
                <a:latin typeface="Century Schoolbook" panose="02040604050505020304" pitchFamily="18" charset="0"/>
              </a:rPr>
              <a:t>A-8010 Graz, </a:t>
            </a:r>
            <a:r>
              <a:rPr lang="de-AT" sz="1500" dirty="0" err="1">
                <a:solidFill>
                  <a:srgbClr val="6B6634"/>
                </a:solidFill>
                <a:latin typeface="Century Schoolbook" panose="02040604050505020304" pitchFamily="18" charset="0"/>
              </a:rPr>
              <a:t>Hartenaugasse</a:t>
            </a:r>
            <a:r>
              <a:rPr lang="de-AT" sz="1500" dirty="0">
                <a:solidFill>
                  <a:srgbClr val="6B6634"/>
                </a:solidFill>
                <a:latin typeface="Century Schoolbook" panose="02040604050505020304" pitchFamily="18" charset="0"/>
              </a:rPr>
              <a:t> 6</a:t>
            </a:r>
          </a:p>
          <a:p>
            <a:pPr algn="ctr"/>
            <a:br>
              <a:rPr lang="de-AT" sz="1500" dirty="0">
                <a:solidFill>
                  <a:srgbClr val="6B6634"/>
                </a:solidFill>
                <a:latin typeface="Century Schoolbook" panose="02040604050505020304" pitchFamily="18" charset="0"/>
                <a:hlinkClick r:id="rId3">
                  <a:extLst>
                    <a:ext uri="{A12FA001-AC4F-418D-AE19-62706E023703}">
                      <ahyp:hlinkClr xmlns:ahyp="http://schemas.microsoft.com/office/drawing/2018/hyperlinkcolor" val="tx"/>
                    </a:ext>
                  </a:extLst>
                </a:hlinkClick>
              </a:rPr>
            </a:br>
            <a:r>
              <a:rPr lang="de-AT" sz="1500" dirty="0">
                <a:solidFill>
                  <a:srgbClr val="6B6634"/>
                </a:solidFill>
                <a:latin typeface="Century Schoolbook" panose="02040604050505020304" pitchFamily="18" charset="0"/>
              </a:rPr>
              <a:t>Tel: +43-316-383636</a:t>
            </a:r>
          </a:p>
          <a:p>
            <a:pPr algn="ctr"/>
            <a:r>
              <a:rPr lang="de-AT" sz="1500" dirty="0">
                <a:solidFill>
                  <a:srgbClr val="6B6634"/>
                </a:solidFill>
                <a:latin typeface="Century Schoolbook" panose="02040604050505020304" pitchFamily="18" charset="0"/>
              </a:rPr>
              <a:t>E-Mail: mario.walcher@hohenberg.at</a:t>
            </a:r>
            <a:endParaRPr lang="de-AT" sz="1500" u="sng" dirty="0">
              <a:solidFill>
                <a:srgbClr val="6B6634"/>
              </a:solidFill>
              <a:latin typeface="Century Schoolbook" panose="02040604050505020304" pitchFamily="18" charset="0"/>
            </a:endParaRPr>
          </a:p>
          <a:p>
            <a:pPr algn="ctr"/>
            <a:r>
              <a:rPr lang="de-AT" sz="1500" dirty="0">
                <a:solidFill>
                  <a:srgbClr val="6B6634"/>
                </a:solidFill>
                <a:latin typeface="Century Schoolbook" panose="02040604050505020304" pitchFamily="18" charset="0"/>
              </a:rPr>
              <a:t>www.hohenberg.at </a:t>
            </a:r>
          </a:p>
        </p:txBody>
      </p:sp>
      <p:sp>
        <p:nvSpPr>
          <p:cNvPr id="12" name="Rechteck 11">
            <a:extLst>
              <a:ext uri="{FF2B5EF4-FFF2-40B4-BE49-F238E27FC236}">
                <a16:creationId xmlns:a16="http://schemas.microsoft.com/office/drawing/2014/main" id="{90ADF3DB-397C-47D4-AB93-48A2144C62AE}"/>
              </a:ext>
            </a:extLst>
          </p:cNvPr>
          <p:cNvSpPr/>
          <p:nvPr/>
        </p:nvSpPr>
        <p:spPr>
          <a:xfrm>
            <a:off x="1" y="3228130"/>
            <a:ext cx="9143999" cy="415498"/>
          </a:xfrm>
          <a:prstGeom prst="rect">
            <a:avLst/>
          </a:prstGeom>
        </p:spPr>
        <p:txBody>
          <a:bodyPr wrap="square">
            <a:spAutoFit/>
          </a:bodyPr>
          <a:lstStyle/>
          <a:p>
            <a:pPr algn="ctr">
              <a:spcAft>
                <a:spcPts val="450"/>
              </a:spcAft>
            </a:pPr>
            <a:r>
              <a:rPr lang="de-AT" sz="2100" b="1" cap="all" dirty="0">
                <a:solidFill>
                  <a:srgbClr val="6B6634"/>
                </a:solidFill>
                <a:latin typeface="Century Schoolbook" panose="02040604050505020304" pitchFamily="18" charset="0"/>
              </a:rPr>
              <a:t>RA Mag. Mario walcher ll.m.</a:t>
            </a:r>
          </a:p>
        </p:txBody>
      </p:sp>
      <p:pic>
        <p:nvPicPr>
          <p:cNvPr id="13" name="Grafik 12">
            <a:extLst>
              <a:ext uri="{FF2B5EF4-FFF2-40B4-BE49-F238E27FC236}">
                <a16:creationId xmlns:a16="http://schemas.microsoft.com/office/drawing/2014/main" id="{D94B2892-7FCC-46BD-B735-F6A2418D71F8}"/>
              </a:ext>
            </a:extLst>
          </p:cNvPr>
          <p:cNvPicPr>
            <a:picLocks noChangeAspect="1"/>
          </p:cNvPicPr>
          <p:nvPr/>
        </p:nvPicPr>
        <p:blipFill>
          <a:blip r:embed="rId4">
            <a:clrChange>
              <a:clrFrom>
                <a:srgbClr val="FFFFFF"/>
              </a:clrFrom>
              <a:clrTo>
                <a:srgbClr val="FFFFFF">
                  <a:alpha val="0"/>
                </a:srgbClr>
              </a:clrTo>
            </a:clrChange>
            <a:alphaModFix/>
          </a:blip>
          <a:stretch>
            <a:fillRect/>
          </a:stretch>
        </p:blipFill>
        <p:spPr>
          <a:xfrm>
            <a:off x="5569027" y="894261"/>
            <a:ext cx="3510000" cy="835961"/>
          </a:xfrm>
          <a:prstGeom prst="rect">
            <a:avLst/>
          </a:prstGeom>
          <a:solidFill>
            <a:srgbClr val="DAD9CD"/>
          </a:solidFill>
          <a:ln>
            <a:noFill/>
          </a:ln>
        </p:spPr>
      </p:pic>
    </p:spTree>
    <p:extLst>
      <p:ext uri="{BB962C8B-B14F-4D97-AF65-F5344CB8AC3E}">
        <p14:creationId xmlns:p14="http://schemas.microsoft.com/office/powerpoint/2010/main" val="2201054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66899" y="587435"/>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indent="0">
              <a:lnSpc>
                <a:spcPct val="90000"/>
              </a:lnSpc>
              <a:buNone/>
            </a:pPr>
            <a:endParaRPr lang="de-DE" altLang="de-DE" sz="1800" dirty="0">
              <a:solidFill>
                <a:srgbClr val="002060"/>
              </a:solidFill>
            </a:endParaRPr>
          </a:p>
          <a:p>
            <a:pPr algn="just">
              <a:lnSpc>
                <a:spcPct val="90000"/>
              </a:lnSpc>
              <a:buClrTx/>
              <a:buFont typeface="Arial" panose="020B0604020202020204" pitchFamily="34" charset="0"/>
              <a:buChar char="•"/>
            </a:pPr>
            <a:r>
              <a:rPr lang="de-DE" altLang="de-DE" sz="1800" dirty="0">
                <a:latin typeface="Century Schoolbook" panose="02040604050505020304" pitchFamily="18" charset="0"/>
              </a:rPr>
              <a:t>§ 40 Abs 8 StROG bestimmt, dass </a:t>
            </a:r>
            <a:r>
              <a:rPr lang="de-DE" altLang="de-DE" sz="1800" b="1" dirty="0">
                <a:latin typeface="Century Schoolbook" panose="02040604050505020304" pitchFamily="18" charset="0"/>
              </a:rPr>
              <a:t>Baubewilligungen erst nach Vorliegen eines rechtswirksamen BebauungsP </a:t>
            </a:r>
            <a:r>
              <a:rPr lang="de-DE" altLang="de-DE" sz="1800" dirty="0">
                <a:latin typeface="Century Schoolbook" panose="02040604050505020304" pitchFamily="18" charset="0"/>
              </a:rPr>
              <a:t>erteilt werden dürfen;</a:t>
            </a:r>
          </a:p>
          <a:p>
            <a:pPr algn="just">
              <a:lnSpc>
                <a:spcPct val="90000"/>
              </a:lnSpc>
              <a:buClrTx/>
              <a:buFont typeface="Arial" panose="020B0604020202020204" pitchFamily="34" charset="0"/>
              <a:buChar char="•"/>
            </a:pPr>
            <a:endParaRPr lang="de-DE" altLang="de-DE" sz="1800" dirty="0">
              <a:latin typeface="Century Schoolbook" panose="02040604050505020304" pitchFamily="18" charset="0"/>
            </a:endParaRPr>
          </a:p>
          <a:p>
            <a:pPr algn="just">
              <a:lnSpc>
                <a:spcPct val="90000"/>
              </a:lnSpc>
              <a:buClrTx/>
              <a:buFont typeface="Arial" panose="020B0604020202020204" pitchFamily="34" charset="0"/>
              <a:buChar char="•"/>
            </a:pPr>
            <a:r>
              <a:rPr lang="de-DE" altLang="de-DE" sz="1800" dirty="0">
                <a:latin typeface="Century Schoolbook" panose="02040604050505020304" pitchFamily="18" charset="0"/>
              </a:rPr>
              <a:t>Der Landesgesetzgeber sieht vor, dass </a:t>
            </a:r>
            <a:r>
              <a:rPr lang="de-DE" altLang="de-DE" sz="1800" b="1" dirty="0">
                <a:latin typeface="Century Schoolbook" panose="02040604050505020304" pitchFamily="18" charset="0"/>
              </a:rPr>
              <a:t>spätestens </a:t>
            </a:r>
            <a:r>
              <a:rPr lang="de-DE" altLang="de-DE" sz="1800" dirty="0">
                <a:latin typeface="Century Schoolbook" panose="02040604050505020304" pitchFamily="18" charset="0"/>
              </a:rPr>
              <a:t>im "</a:t>
            </a:r>
            <a:r>
              <a:rPr lang="de-DE" altLang="de-DE" sz="1800" b="1" u="sng" dirty="0">
                <a:solidFill>
                  <a:srgbClr val="FF0000"/>
                </a:solidFill>
                <a:latin typeface="Century Schoolbook" panose="02040604050505020304" pitchFamily="18" charset="0"/>
              </a:rPr>
              <a:t>Anlassfall</a:t>
            </a:r>
            <a:r>
              <a:rPr lang="de-DE" altLang="de-DE" sz="1800" dirty="0">
                <a:latin typeface="Century Schoolbook" panose="02040604050505020304" pitchFamily="18" charset="0"/>
              </a:rPr>
              <a:t>", insbesondere im Falle eines „</a:t>
            </a:r>
            <a:r>
              <a:rPr lang="de-DE" altLang="de-DE" sz="1800" b="1" u="sng" dirty="0">
                <a:latin typeface="Century Schoolbook" panose="02040604050505020304" pitchFamily="18" charset="0"/>
              </a:rPr>
              <a:t>Ansuchens</a:t>
            </a:r>
            <a:r>
              <a:rPr lang="de-DE" altLang="de-DE" sz="1800" b="1" dirty="0">
                <a:latin typeface="Century Schoolbook" panose="02040604050505020304" pitchFamily="18" charset="0"/>
              </a:rPr>
              <a:t> </a:t>
            </a:r>
            <a:r>
              <a:rPr lang="de-DE" altLang="de-DE" sz="1800" dirty="0">
                <a:latin typeface="Century Schoolbook" panose="02040604050505020304" pitchFamily="18" charset="0"/>
              </a:rPr>
              <a:t>um Erstellung des BebauungsP nach erfolgter </a:t>
            </a:r>
            <a:r>
              <a:rPr lang="de-DE" altLang="de-DE" sz="1800" b="1" dirty="0">
                <a:solidFill>
                  <a:srgbClr val="FF0000"/>
                </a:solidFill>
                <a:latin typeface="Century Schoolbook" panose="02040604050505020304" pitchFamily="18" charset="0"/>
              </a:rPr>
              <a:t>Abklärung aller </a:t>
            </a:r>
            <a:r>
              <a:rPr lang="de-DE" altLang="de-DE" sz="1800" b="1" u="sng" dirty="0">
                <a:solidFill>
                  <a:srgbClr val="FF0000"/>
                </a:solidFill>
                <a:latin typeface="Century Schoolbook" panose="02040604050505020304" pitchFamily="18" charset="0"/>
              </a:rPr>
              <a:t>Vorfragen</a:t>
            </a:r>
            <a:r>
              <a:rPr lang="de-DE" altLang="de-DE" sz="1800" b="1" dirty="0">
                <a:latin typeface="Century Schoolbook" panose="02040604050505020304" pitchFamily="18" charset="0"/>
              </a:rPr>
              <a:t>"</a:t>
            </a:r>
            <a:r>
              <a:rPr lang="de-DE" altLang="de-DE" sz="1800" dirty="0">
                <a:latin typeface="Century Schoolbook" panose="02040604050505020304" pitchFamily="18" charset="0"/>
              </a:rPr>
              <a:t>, BebauungsP zu erstellen sind;</a:t>
            </a:r>
          </a:p>
          <a:p>
            <a:pPr algn="just">
              <a:lnSpc>
                <a:spcPct val="90000"/>
              </a:lnSpc>
              <a:buClrTx/>
              <a:buFont typeface="Arial" panose="020B0604020202020204" pitchFamily="34" charset="0"/>
              <a:buChar char="•"/>
            </a:pPr>
            <a:endParaRPr lang="de-DE" altLang="de-DE" sz="1800" dirty="0">
              <a:latin typeface="Century Schoolbook" panose="02040604050505020304" pitchFamily="18" charset="0"/>
            </a:endParaRPr>
          </a:p>
          <a:p>
            <a:pPr algn="just">
              <a:lnSpc>
                <a:spcPct val="90000"/>
              </a:lnSpc>
              <a:buClrTx/>
              <a:buFont typeface="Arial" panose="020B0604020202020204" pitchFamily="34" charset="0"/>
              <a:buChar char="•"/>
            </a:pPr>
            <a:r>
              <a:rPr lang="de-DE" altLang="de-DE" sz="1800" dirty="0">
                <a:latin typeface="Century Schoolbook" panose="02040604050505020304" pitchFamily="18" charset="0"/>
              </a:rPr>
              <a:t>Verfahren zur Erstellung (oder Änderung) von BebauungsP sind </a:t>
            </a:r>
            <a:r>
              <a:rPr lang="de-DE" altLang="de-DE" sz="1800" b="1" dirty="0">
                <a:latin typeface="Century Schoolbook" panose="02040604050505020304" pitchFamily="18" charset="0"/>
              </a:rPr>
              <a:t>unverzüglich nach Eintreten des Anlassfalles </a:t>
            </a:r>
            <a:r>
              <a:rPr lang="de-DE" altLang="de-DE" sz="1800" dirty="0">
                <a:latin typeface="Century Schoolbook" panose="02040604050505020304" pitchFamily="18" charset="0"/>
              </a:rPr>
              <a:t>einzuleiten und spätestens </a:t>
            </a:r>
            <a:r>
              <a:rPr lang="de-DE" altLang="de-DE" sz="1800" b="1" dirty="0">
                <a:latin typeface="Century Schoolbook" panose="02040604050505020304" pitchFamily="18" charset="0"/>
              </a:rPr>
              <a:t>innerhalb von 18 Monaten abzuschließen</a:t>
            </a:r>
            <a:r>
              <a:rPr lang="de-DE" altLang="de-DE" sz="1800" dirty="0">
                <a:latin typeface="Century Schoolbook" panose="02040604050505020304" pitchFamily="18" charset="0"/>
              </a:rPr>
              <a:t>;</a:t>
            </a:r>
          </a:p>
          <a:p>
            <a:pPr algn="just">
              <a:lnSpc>
                <a:spcPct val="90000"/>
              </a:lnSpc>
              <a:buClrTx/>
              <a:buFont typeface="Arial" panose="020B0604020202020204" pitchFamily="34" charset="0"/>
              <a:buChar char="•"/>
            </a:pPr>
            <a:endParaRPr lang="de-DE" altLang="de-DE" sz="1800" dirty="0">
              <a:latin typeface="Century Schoolbook" panose="02040604050505020304" pitchFamily="18" charset="0"/>
            </a:endParaRPr>
          </a:p>
          <a:p>
            <a:pPr algn="just">
              <a:lnSpc>
                <a:spcPct val="90000"/>
              </a:lnSpc>
              <a:buClrTx/>
              <a:buFont typeface="Arial" panose="020B0604020202020204" pitchFamily="34" charset="0"/>
              <a:buChar char="•"/>
            </a:pPr>
            <a:r>
              <a:rPr lang="de-DE" altLang="de-DE" sz="1800" dirty="0">
                <a:latin typeface="Century Schoolbook" panose="02040604050505020304" pitchFamily="18" charset="0"/>
              </a:rPr>
              <a:t>Die Erstellung eines Bebauungsplanes steht </a:t>
            </a:r>
            <a:r>
              <a:rPr lang="de-DE" altLang="de-DE" sz="1800" b="1" u="sng" dirty="0">
                <a:solidFill>
                  <a:srgbClr val="FF0000"/>
                </a:solidFill>
                <a:latin typeface="Century Schoolbook" panose="02040604050505020304" pitchFamily="18" charset="0"/>
              </a:rPr>
              <a:t>nicht</a:t>
            </a:r>
            <a:r>
              <a:rPr lang="de-DE" altLang="de-DE" sz="1800" b="1" dirty="0">
                <a:solidFill>
                  <a:srgbClr val="FF0000"/>
                </a:solidFill>
                <a:latin typeface="Century Schoolbook" panose="02040604050505020304" pitchFamily="18" charset="0"/>
              </a:rPr>
              <a:t> im Ermessen </a:t>
            </a:r>
            <a:r>
              <a:rPr lang="de-DE" altLang="de-DE" sz="1800" dirty="0">
                <a:latin typeface="Century Schoolbook" panose="02040604050505020304" pitchFamily="18" charset="0"/>
              </a:rPr>
              <a:t>der verordnungserlassenden Behörde, sondern </a:t>
            </a:r>
            <a:r>
              <a:rPr lang="de-DE" altLang="de-DE" sz="1800" b="1" u="sng" dirty="0">
                <a:latin typeface="Century Schoolbook" panose="02040604050505020304" pitchFamily="18" charset="0"/>
              </a:rPr>
              <a:t>verpflichtet</a:t>
            </a:r>
            <a:r>
              <a:rPr lang="de-DE" altLang="de-DE" sz="1800" b="1" dirty="0">
                <a:latin typeface="Century Schoolbook" panose="02040604050505020304" pitchFamily="18" charset="0"/>
              </a:rPr>
              <a:t> sie dazu</a:t>
            </a:r>
            <a:r>
              <a:rPr lang="de-DE" altLang="de-DE" sz="1800" dirty="0">
                <a:latin typeface="Century Schoolbook" panose="02040604050505020304" pitchFamily="18" charset="0"/>
              </a:rPr>
              <a:t>;</a:t>
            </a:r>
          </a:p>
          <a:p>
            <a:pPr algn="just">
              <a:lnSpc>
                <a:spcPct val="90000"/>
              </a:lnSpc>
              <a:buClrTx/>
              <a:buFont typeface="Arial" panose="020B0604020202020204" pitchFamily="34" charset="0"/>
              <a:buChar char="•"/>
            </a:pPr>
            <a:endParaRPr lang="de-DE" altLang="de-DE" sz="1800" dirty="0">
              <a:latin typeface="Century Schoolbook" panose="02040604050505020304" pitchFamily="18" charset="0"/>
            </a:endParaRPr>
          </a:p>
          <a:p>
            <a:pPr algn="just">
              <a:lnSpc>
                <a:spcPct val="90000"/>
              </a:lnSpc>
              <a:buClrTx/>
              <a:buFont typeface="Arial" panose="020B0604020202020204" pitchFamily="34" charset="0"/>
              <a:buChar char="•"/>
            </a:pPr>
            <a:r>
              <a:rPr lang="de-DE" altLang="de-DE" sz="1800" dirty="0">
                <a:latin typeface="Century Schoolbook" panose="02040604050505020304" pitchFamily="18" charset="0"/>
              </a:rPr>
              <a:t>Sieht […] der Verordnungsgeber im Flächenwidmungsplan die </a:t>
            </a:r>
            <a:r>
              <a:rPr lang="de-DE" altLang="de-DE" sz="1800" b="1" dirty="0">
                <a:latin typeface="Century Schoolbook" panose="02040604050505020304" pitchFamily="18" charset="0"/>
              </a:rPr>
              <a:t>Erlassung eines Bebauungsplanes </a:t>
            </a:r>
            <a:r>
              <a:rPr lang="de-DE" altLang="de-DE" sz="1800" b="1" u="sng" dirty="0">
                <a:latin typeface="Century Schoolbook" panose="02040604050505020304" pitchFamily="18" charset="0"/>
              </a:rPr>
              <a:t>verpflichtend</a:t>
            </a:r>
            <a:r>
              <a:rPr lang="de-DE" altLang="de-DE" sz="1800" b="1" dirty="0">
                <a:latin typeface="Century Schoolbook" panose="02040604050505020304" pitchFamily="18" charset="0"/>
              </a:rPr>
              <a:t> vor</a:t>
            </a:r>
            <a:r>
              <a:rPr lang="de-DE" altLang="de-DE" sz="1800" dirty="0">
                <a:latin typeface="Century Schoolbook" panose="02040604050505020304" pitchFamily="18" charset="0"/>
              </a:rPr>
              <a:t>, so bewirkt er, solange er keinen Bebauungsplan erlässt, ein </a:t>
            </a:r>
            <a:r>
              <a:rPr lang="de-DE" altLang="de-DE" sz="1800" b="1" dirty="0">
                <a:solidFill>
                  <a:srgbClr val="FF0000"/>
                </a:solidFill>
                <a:latin typeface="Century Schoolbook" panose="02040604050505020304" pitchFamily="18" charset="0"/>
              </a:rPr>
              <a:t>effektives Bauverbot </a:t>
            </a:r>
            <a:r>
              <a:rPr lang="de-DE" altLang="de-DE" sz="1800" dirty="0">
                <a:latin typeface="Century Schoolbook" panose="02040604050505020304" pitchFamily="18" charset="0"/>
              </a:rPr>
              <a:t>auf dem betreffenden Grundstück“;</a:t>
            </a:r>
          </a:p>
          <a:p>
            <a:pPr>
              <a:lnSpc>
                <a:spcPct val="80000"/>
              </a:lnSpc>
              <a:buFont typeface="Wingdings" pitchFamily="2" charset="2"/>
              <a:buNone/>
            </a:pPr>
            <a:endParaRPr lang="de-AT" sz="1950" i="1" kern="0" dirty="0"/>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376635" y="214197"/>
            <a:ext cx="8255000" cy="666974"/>
          </a:xfrm>
        </p:spPr>
        <p:txBody>
          <a:bodyPr>
            <a:normAutofit/>
          </a:bodyPr>
          <a:lstStyle/>
          <a:p>
            <a:r>
              <a:rPr lang="de-DE" sz="2200" b="1" dirty="0">
                <a:solidFill>
                  <a:srgbClr val="6B6635"/>
                </a:solidFill>
                <a:effectLst>
                  <a:outerShdw blurRad="38100" dist="38100" dir="2700000" algn="tl">
                    <a:srgbClr val="000000">
                      <a:alpha val="43137"/>
                    </a:srgbClr>
                  </a:outerShdw>
                </a:effectLst>
                <a:latin typeface="Century Schoolbook" panose="02040604050505020304" pitchFamily="18" charset="0"/>
              </a:rPr>
              <a:t>Erk des VfGH</a:t>
            </a: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222582" y="67397"/>
            <a:ext cx="2921418" cy="695780"/>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685262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66899" y="587435"/>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indent="0">
              <a:lnSpc>
                <a:spcPct val="90000"/>
              </a:lnSpc>
              <a:buNone/>
            </a:pPr>
            <a:endParaRPr lang="de-DE" altLang="de-DE" sz="1800" dirty="0">
              <a:solidFill>
                <a:srgbClr val="002060"/>
              </a:solidFill>
            </a:endParaRPr>
          </a:p>
          <a:p>
            <a:pPr algn="just">
              <a:lnSpc>
                <a:spcPct val="90000"/>
              </a:lnSpc>
              <a:buClrTx/>
              <a:buFont typeface="Arial" panose="020B0604020202020204" pitchFamily="34" charset="0"/>
              <a:buChar char="•"/>
            </a:pPr>
            <a:r>
              <a:rPr lang="de-DE" altLang="de-DE" sz="1800" dirty="0">
                <a:latin typeface="Century Schoolbook" panose="02040604050505020304" pitchFamily="18" charset="0"/>
              </a:rPr>
              <a:t>Nach Auffassung des VfGH </a:t>
            </a:r>
            <a:r>
              <a:rPr lang="de-DE" altLang="de-DE" sz="1800" b="1" u="sng" dirty="0">
                <a:solidFill>
                  <a:srgbClr val="FF0000"/>
                </a:solidFill>
                <a:latin typeface="Century Schoolbook" panose="02040604050505020304" pitchFamily="18" charset="0"/>
              </a:rPr>
              <a:t>invalidiert</a:t>
            </a:r>
            <a:r>
              <a:rPr lang="de-DE" altLang="de-DE" sz="1800" b="1" dirty="0">
                <a:solidFill>
                  <a:srgbClr val="FF0000"/>
                </a:solidFill>
                <a:latin typeface="Century Schoolbook" panose="02040604050505020304" pitchFamily="18" charset="0"/>
              </a:rPr>
              <a:t> ein Bebauungsplanzonierungsplan</a:t>
            </a:r>
            <a:r>
              <a:rPr lang="de-DE" altLang="de-DE" sz="1800" dirty="0">
                <a:latin typeface="Century Schoolbook" panose="02040604050505020304" pitchFamily="18" charset="0"/>
              </a:rPr>
              <a:t>, wenn die Behörde ihrer </a:t>
            </a:r>
            <a:r>
              <a:rPr lang="de-DE" altLang="de-DE" sz="1800" b="1" dirty="0">
                <a:latin typeface="Century Schoolbook" panose="02040604050505020304" pitchFamily="18" charset="0"/>
              </a:rPr>
              <a:t>Pflicht nicht nachkommt</a:t>
            </a:r>
            <a:r>
              <a:rPr lang="de-DE" altLang="de-DE" sz="1800" dirty="0">
                <a:latin typeface="Century Schoolbook" panose="02040604050505020304" pitchFamily="18" charset="0"/>
              </a:rPr>
              <a:t>, gem § 40 Abs 8 StROG </a:t>
            </a:r>
            <a:r>
              <a:rPr lang="de-DE" altLang="de-DE" sz="1800" b="1" dirty="0">
                <a:latin typeface="Century Schoolbook" panose="02040604050505020304" pitchFamily="18" charset="0"/>
              </a:rPr>
              <a:t>binnen einer Frist von 18 Monaten </a:t>
            </a:r>
            <a:r>
              <a:rPr lang="de-DE" altLang="de-DE" sz="1800" b="1" u="sng" dirty="0">
                <a:latin typeface="Century Schoolbook" panose="02040604050505020304" pitchFamily="18" charset="0"/>
              </a:rPr>
              <a:t>ab dem Eintritt des Anlassfalls</a:t>
            </a:r>
            <a:r>
              <a:rPr lang="de-DE" altLang="de-DE" sz="1800" b="1" dirty="0">
                <a:latin typeface="Century Schoolbook" panose="02040604050505020304" pitchFamily="18" charset="0"/>
              </a:rPr>
              <a:t> </a:t>
            </a:r>
            <a:r>
              <a:rPr lang="de-DE" altLang="de-DE" sz="1800" dirty="0">
                <a:latin typeface="Century Schoolbook" panose="02040604050505020304" pitchFamily="18" charset="0"/>
              </a:rPr>
              <a:t>einen BebauungsP zu erlassen</a:t>
            </a:r>
          </a:p>
          <a:p>
            <a:pPr marL="0" indent="0" algn="just">
              <a:lnSpc>
                <a:spcPct val="90000"/>
              </a:lnSpc>
              <a:buClrTx/>
              <a:buNone/>
            </a:pPr>
            <a:endParaRPr lang="de-DE" altLang="de-DE" sz="1800" dirty="0">
              <a:latin typeface="Century Schoolbook" panose="02040604050505020304" pitchFamily="18" charset="0"/>
            </a:endParaRPr>
          </a:p>
          <a:p>
            <a:pPr lvl="1" algn="just">
              <a:lnSpc>
                <a:spcPct val="90000"/>
              </a:lnSpc>
              <a:buClrTx/>
              <a:buFont typeface="Arial" panose="020B0604020202020204" pitchFamily="34" charset="0"/>
              <a:buChar char="•"/>
            </a:pPr>
            <a:r>
              <a:rPr lang="de-DE" altLang="de-DE" sz="1600" kern="0" dirty="0">
                <a:latin typeface="Century Schoolbook" panose="02040604050505020304" pitchFamily="18" charset="0"/>
              </a:rPr>
              <a:t>Gemeinderat Graz </a:t>
            </a:r>
            <a:r>
              <a:rPr lang="de-DE" altLang="de-DE" sz="1600" b="1" kern="0" dirty="0">
                <a:latin typeface="Century Schoolbook" panose="02040604050505020304" pitchFamily="18" charset="0"/>
              </a:rPr>
              <a:t>hat</a:t>
            </a:r>
            <a:r>
              <a:rPr lang="de-DE" altLang="de-DE" sz="1600" kern="0" dirty="0">
                <a:latin typeface="Century Schoolbook" panose="02040604050505020304" pitchFamily="18" charset="0"/>
              </a:rPr>
              <a:t> innerhalb von 18 Monaten lediglich </a:t>
            </a:r>
            <a:r>
              <a:rPr lang="de-DE" altLang="de-DE" sz="1600" b="1" kern="0" dirty="0">
                <a:latin typeface="Century Schoolbook" panose="02040604050505020304" pitchFamily="18" charset="0"/>
              </a:rPr>
              <a:t>entschieden</a:t>
            </a:r>
            <a:r>
              <a:rPr lang="de-DE" altLang="de-DE" sz="1600" kern="0" dirty="0">
                <a:latin typeface="Century Schoolbook" panose="02040604050505020304" pitchFamily="18" charset="0"/>
              </a:rPr>
              <a:t>, dass für das Grundstück </a:t>
            </a:r>
            <a:r>
              <a:rPr lang="de-DE" altLang="de-DE" sz="1600" b="1" kern="0" dirty="0">
                <a:latin typeface="Century Schoolbook" panose="02040604050505020304" pitchFamily="18" charset="0"/>
              </a:rPr>
              <a:t>ein BebauungsP nicht erstellt wird</a:t>
            </a:r>
            <a:r>
              <a:rPr lang="de-DE" altLang="de-DE" sz="1600" kern="0" dirty="0">
                <a:latin typeface="Century Schoolbook" panose="02040604050505020304" pitchFamily="18" charset="0"/>
              </a:rPr>
              <a:t>.</a:t>
            </a:r>
          </a:p>
          <a:p>
            <a:pPr marL="471487" lvl="1" indent="0" algn="just">
              <a:lnSpc>
                <a:spcPct val="90000"/>
              </a:lnSpc>
              <a:buClrTx/>
              <a:buNone/>
            </a:pPr>
            <a:endParaRPr lang="de-DE" altLang="de-DE" sz="1600" kern="0" dirty="0">
              <a:latin typeface="Century Schoolbook" panose="02040604050505020304" pitchFamily="18" charset="0"/>
            </a:endParaRPr>
          </a:p>
          <a:p>
            <a:pPr lvl="1" algn="just">
              <a:lnSpc>
                <a:spcPct val="90000"/>
              </a:lnSpc>
              <a:buClrTx/>
              <a:buFont typeface="Arial" panose="020B0604020202020204" pitchFamily="34" charset="0"/>
              <a:buChar char="•"/>
            </a:pPr>
            <a:r>
              <a:rPr lang="de-DE" altLang="de-DE" sz="1600" kern="0" dirty="0">
                <a:latin typeface="Century Schoolbook" panose="02040604050505020304" pitchFamily="18" charset="0"/>
              </a:rPr>
              <a:t>Gemeinderat Graz hat Verfahren zur Erstellung des BebauungsP </a:t>
            </a:r>
            <a:r>
              <a:rPr lang="de-DE" altLang="de-DE" sz="1600" b="1" kern="0" dirty="0">
                <a:latin typeface="Century Schoolbook" panose="02040604050505020304" pitchFamily="18" charset="0"/>
              </a:rPr>
              <a:t>nicht innerhalb von 18 Monaten abgeschlossen</a:t>
            </a:r>
            <a:r>
              <a:rPr lang="de-DE" altLang="de-DE" sz="1600" kern="0" dirty="0">
                <a:latin typeface="Century Schoolbook" panose="02040604050505020304" pitchFamily="18" charset="0"/>
              </a:rPr>
              <a:t>, sondern im </a:t>
            </a:r>
            <a:r>
              <a:rPr lang="de-DE" altLang="de-DE" sz="1600" b="1" kern="0" dirty="0">
                <a:solidFill>
                  <a:srgbClr val="FF0000"/>
                </a:solidFill>
                <a:latin typeface="Century Schoolbook" panose="02040604050505020304" pitchFamily="18" charset="0"/>
              </a:rPr>
              <a:t>Gegenteil entschieden</a:t>
            </a:r>
            <a:r>
              <a:rPr lang="de-DE" altLang="de-DE" sz="1600" kern="0" dirty="0">
                <a:latin typeface="Century Schoolbook" panose="02040604050505020304" pitchFamily="18" charset="0"/>
              </a:rPr>
              <a:t>, innerhalb der vorgesehenen Frist </a:t>
            </a:r>
            <a:r>
              <a:rPr lang="de-DE" altLang="de-DE" sz="1600" b="1" kern="0" dirty="0">
                <a:solidFill>
                  <a:srgbClr val="FF0000"/>
                </a:solidFill>
                <a:latin typeface="Century Schoolbook" panose="02040604050505020304" pitchFamily="18" charset="0"/>
              </a:rPr>
              <a:t>keinen BebauungsP </a:t>
            </a:r>
            <a:r>
              <a:rPr lang="de-DE" altLang="de-DE" sz="1600" b="1" kern="0" dirty="0">
                <a:latin typeface="Century Schoolbook" panose="02040604050505020304" pitchFamily="18" charset="0"/>
              </a:rPr>
              <a:t>zu erlassen</a:t>
            </a:r>
            <a:r>
              <a:rPr lang="de-DE" altLang="de-DE" sz="1600" kern="0" dirty="0">
                <a:latin typeface="Century Schoolbook" panose="02040604050505020304" pitchFamily="18" charset="0"/>
              </a:rPr>
              <a:t>.</a:t>
            </a:r>
          </a:p>
          <a:p>
            <a:pPr marL="471487" lvl="1" indent="0" algn="just">
              <a:lnSpc>
                <a:spcPct val="90000"/>
              </a:lnSpc>
              <a:buClrTx/>
              <a:buNone/>
            </a:pPr>
            <a:endParaRPr lang="de-DE" altLang="de-DE" sz="1600" kern="0" dirty="0">
              <a:latin typeface="Century Schoolbook" panose="02040604050505020304" pitchFamily="18" charset="0"/>
            </a:endParaRPr>
          </a:p>
          <a:p>
            <a:pPr lvl="1" algn="just">
              <a:lnSpc>
                <a:spcPct val="90000"/>
              </a:lnSpc>
              <a:buClrTx/>
              <a:buFont typeface="Arial" panose="020B0604020202020204" pitchFamily="34" charset="0"/>
              <a:buChar char="•"/>
            </a:pPr>
            <a:r>
              <a:rPr lang="de-DE" altLang="de-DE" sz="1600" kern="0" dirty="0">
                <a:latin typeface="Century Schoolbook" panose="02040604050505020304" pitchFamily="18" charset="0"/>
              </a:rPr>
              <a:t>Damit besteht für das Grundstück des Bf ein </a:t>
            </a:r>
            <a:r>
              <a:rPr lang="de-DE" altLang="de-DE" sz="1600" b="1" kern="0" dirty="0">
                <a:latin typeface="Century Schoolbook" panose="02040604050505020304" pitchFamily="18" charset="0"/>
              </a:rPr>
              <a:t>effektives Bauverbot </a:t>
            </a:r>
            <a:r>
              <a:rPr lang="de-DE" altLang="de-DE" sz="1600" kern="0" dirty="0">
                <a:latin typeface="Century Schoolbook" panose="02040604050505020304" pitchFamily="18" charset="0"/>
              </a:rPr>
              <a:t>fest</a:t>
            </a:r>
            <a:r>
              <a:rPr lang="de-DE" altLang="de-DE" sz="1600" b="1" kern="0" dirty="0">
                <a:latin typeface="Century Schoolbook" panose="02040604050505020304" pitchFamily="18" charset="0"/>
              </a:rPr>
              <a:t>.</a:t>
            </a:r>
          </a:p>
          <a:p>
            <a:pPr marL="471487" lvl="1" indent="0" algn="just">
              <a:lnSpc>
                <a:spcPct val="90000"/>
              </a:lnSpc>
              <a:buClrTx/>
              <a:buNone/>
            </a:pPr>
            <a:endParaRPr lang="de-DE" altLang="de-DE" sz="1600" kern="0" dirty="0">
              <a:latin typeface="Century Schoolbook" panose="02040604050505020304" pitchFamily="18" charset="0"/>
            </a:endParaRPr>
          </a:p>
          <a:p>
            <a:pPr lvl="1" algn="just">
              <a:lnSpc>
                <a:spcPct val="90000"/>
              </a:lnSpc>
              <a:buClrTx/>
              <a:buFont typeface="Arial" panose="020B0604020202020204" pitchFamily="34" charset="0"/>
              <a:buChar char="•"/>
            </a:pPr>
            <a:r>
              <a:rPr lang="de-DE" altLang="de-DE" sz="1600" kern="0" dirty="0">
                <a:latin typeface="Century Schoolbook" panose="02040604050505020304" pitchFamily="18" charset="0"/>
              </a:rPr>
              <a:t>Die verordnungserlassende Behörde rechtfertigte Vorgehen damit, dass über das Grundstück des Bf eine </a:t>
            </a:r>
            <a:r>
              <a:rPr lang="de-DE" altLang="de-DE" sz="1600" b="1" kern="0" dirty="0">
                <a:solidFill>
                  <a:srgbClr val="FF0000"/>
                </a:solidFill>
                <a:latin typeface="Century Schoolbook" panose="02040604050505020304" pitchFamily="18" charset="0"/>
              </a:rPr>
              <a:t>künftige Straßenbahntrasse </a:t>
            </a:r>
            <a:r>
              <a:rPr lang="de-DE" altLang="de-DE" sz="1600" kern="0" dirty="0">
                <a:latin typeface="Century Schoolbook" panose="02040604050505020304" pitchFamily="18" charset="0"/>
              </a:rPr>
              <a:t>verlaufen solle.</a:t>
            </a:r>
          </a:p>
          <a:p>
            <a:pPr>
              <a:lnSpc>
                <a:spcPct val="80000"/>
              </a:lnSpc>
              <a:buFont typeface="Wingdings" pitchFamily="2" charset="2"/>
              <a:buNone/>
            </a:pPr>
            <a:endParaRPr lang="de-AT" sz="1950" i="1" kern="0" dirty="0"/>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376635" y="214197"/>
            <a:ext cx="8255000" cy="666974"/>
          </a:xfrm>
        </p:spPr>
        <p:txBody>
          <a:bodyPr>
            <a:normAutofit/>
          </a:bodyPr>
          <a:lstStyle/>
          <a:p>
            <a:r>
              <a:rPr lang="de-DE" sz="2200" b="1" dirty="0">
                <a:solidFill>
                  <a:srgbClr val="6B6635"/>
                </a:solidFill>
                <a:effectLst>
                  <a:outerShdw blurRad="38100" dist="38100" dir="2700000" algn="tl">
                    <a:srgbClr val="000000">
                      <a:alpha val="43137"/>
                    </a:srgbClr>
                  </a:outerShdw>
                </a:effectLst>
                <a:latin typeface="Century Schoolbook" panose="02040604050505020304" pitchFamily="18" charset="0"/>
              </a:rPr>
              <a:t>Erk des VfGH</a:t>
            </a: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222582" y="67397"/>
            <a:ext cx="2921418" cy="695780"/>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1400666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66899" y="587435"/>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indent="0">
              <a:lnSpc>
                <a:spcPct val="90000"/>
              </a:lnSpc>
              <a:buNone/>
            </a:pPr>
            <a:endParaRPr lang="de-DE" altLang="de-DE" sz="1800" dirty="0">
              <a:solidFill>
                <a:srgbClr val="002060"/>
              </a:solidFill>
            </a:endParaRPr>
          </a:p>
          <a:p>
            <a:pPr lvl="1" algn="just">
              <a:lnSpc>
                <a:spcPct val="90000"/>
              </a:lnSpc>
              <a:buClrTx/>
              <a:buFont typeface="Arial" panose="020B0604020202020204" pitchFamily="34" charset="0"/>
              <a:buChar char="•"/>
            </a:pPr>
            <a:r>
              <a:rPr lang="de-DE" altLang="de-DE" sz="1600" kern="0" dirty="0">
                <a:latin typeface="Century Schoolbook" panose="02040604050505020304" pitchFamily="18" charset="0"/>
              </a:rPr>
              <a:t>VfGH sieht darin </a:t>
            </a:r>
            <a:r>
              <a:rPr lang="de-DE" altLang="de-DE" sz="1600" b="1" kern="0" dirty="0">
                <a:solidFill>
                  <a:srgbClr val="FF0000"/>
                </a:solidFill>
                <a:latin typeface="Century Schoolbook" panose="02040604050505020304" pitchFamily="18" charset="0"/>
              </a:rPr>
              <a:t>keine Rechtfertigung </a:t>
            </a:r>
            <a:r>
              <a:rPr lang="de-DE" altLang="de-DE" sz="1600" kern="0" dirty="0">
                <a:latin typeface="Century Schoolbook" panose="02040604050505020304" pitchFamily="18" charset="0"/>
              </a:rPr>
              <a:t>für die Verweigerung der Erlassung des BebauungsP; </a:t>
            </a:r>
          </a:p>
          <a:p>
            <a:pPr marL="471487" lvl="1" indent="0" algn="just">
              <a:lnSpc>
                <a:spcPct val="90000"/>
              </a:lnSpc>
              <a:buClrTx/>
              <a:buNone/>
            </a:pPr>
            <a:r>
              <a:rPr lang="de-DE" altLang="de-DE" sz="1600" kern="0" dirty="0">
                <a:latin typeface="Century Schoolbook" panose="02040604050505020304" pitchFamily="18" charset="0"/>
                <a:sym typeface="Wingdings" panose="05000000000000000000" pitchFamily="2" charset="2"/>
              </a:rPr>
              <a:t> </a:t>
            </a:r>
          </a:p>
          <a:p>
            <a:pPr lvl="1" algn="just">
              <a:lnSpc>
                <a:spcPct val="90000"/>
              </a:lnSpc>
              <a:buClrTx/>
              <a:buFont typeface="Arial" panose="020B0604020202020204" pitchFamily="34" charset="0"/>
              <a:buChar char="•"/>
            </a:pPr>
            <a:r>
              <a:rPr lang="de-DE" altLang="de-DE" sz="1600" kern="0" dirty="0">
                <a:latin typeface="Century Schoolbook" panose="02040604050505020304" pitchFamily="18" charset="0"/>
                <a:sym typeface="Wingdings" panose="05000000000000000000" pitchFamily="2" charset="2"/>
              </a:rPr>
              <a:t>z</a:t>
            </a:r>
            <a:r>
              <a:rPr lang="de-DE" altLang="de-DE" sz="1600" kern="0" dirty="0">
                <a:latin typeface="Century Schoolbook" panose="02040604050505020304" pitchFamily="18" charset="0"/>
              </a:rPr>
              <a:t>war mögen der Ausbau des öffentlichen Verkehrs erforderlich sein und ein entsprechender Grundsatzbeschluss des Gemeinderates Graz vorliegen; </a:t>
            </a:r>
          </a:p>
          <a:p>
            <a:pPr lvl="1" algn="just">
              <a:lnSpc>
                <a:spcPct val="90000"/>
              </a:lnSpc>
              <a:buClrTx/>
              <a:buFont typeface="Arial" panose="020B0604020202020204" pitchFamily="34" charset="0"/>
              <a:buChar char="•"/>
            </a:pPr>
            <a:endParaRPr lang="de-DE" altLang="de-DE" sz="1600" kern="0" dirty="0">
              <a:latin typeface="Century Schoolbook" panose="02040604050505020304" pitchFamily="18" charset="0"/>
            </a:endParaRPr>
          </a:p>
          <a:p>
            <a:pPr lvl="1" algn="just">
              <a:lnSpc>
                <a:spcPct val="90000"/>
              </a:lnSpc>
              <a:buClrTx/>
              <a:buFont typeface="Arial" panose="020B0604020202020204" pitchFamily="34" charset="0"/>
              <a:buChar char="•"/>
            </a:pPr>
            <a:r>
              <a:rPr lang="de-DE" altLang="de-DE" sz="1600" kern="0" dirty="0">
                <a:latin typeface="Century Schoolbook" panose="02040604050505020304" pitchFamily="18" charset="0"/>
              </a:rPr>
              <a:t>eine </a:t>
            </a:r>
            <a:r>
              <a:rPr lang="de-DE" altLang="de-DE" sz="1600" b="1" kern="0" dirty="0">
                <a:latin typeface="Century Schoolbook" panose="02040604050505020304" pitchFamily="18" charset="0"/>
              </a:rPr>
              <a:t>solche Planungsabsicht </a:t>
            </a:r>
            <a:r>
              <a:rPr lang="de-DE" altLang="de-DE" sz="1600" kern="0" dirty="0">
                <a:latin typeface="Century Schoolbook" panose="02040604050505020304" pitchFamily="18" charset="0"/>
              </a:rPr>
              <a:t>wäre aber zunächst durch eine entsprechende </a:t>
            </a:r>
            <a:r>
              <a:rPr lang="de-DE" altLang="de-DE" sz="1600" b="1" kern="0" dirty="0">
                <a:latin typeface="Century Schoolbook" panose="02040604050505020304" pitchFamily="18" charset="0"/>
              </a:rPr>
              <a:t>Entwicklungsplanung </a:t>
            </a:r>
            <a:r>
              <a:rPr lang="de-DE" altLang="de-DE" sz="1600" kern="0" dirty="0">
                <a:latin typeface="Century Schoolbook" panose="02040604050505020304" pitchFamily="18" charset="0"/>
              </a:rPr>
              <a:t>insbesondere im </a:t>
            </a:r>
            <a:r>
              <a:rPr lang="de-DE" altLang="de-DE" sz="1600" b="1" kern="0" dirty="0">
                <a:solidFill>
                  <a:srgbClr val="FF0000"/>
                </a:solidFill>
                <a:latin typeface="Century Schoolbook" panose="02040604050505020304" pitchFamily="18" charset="0"/>
              </a:rPr>
              <a:t>FLWP </a:t>
            </a:r>
            <a:r>
              <a:rPr lang="de-DE" altLang="de-DE" sz="1600" kern="0" dirty="0">
                <a:latin typeface="Century Schoolbook" panose="02040604050505020304" pitchFamily="18" charset="0"/>
              </a:rPr>
              <a:t>zu verfolgen gewesen, die wiederum durch eine </a:t>
            </a:r>
            <a:r>
              <a:rPr lang="de-DE" altLang="de-DE" sz="1600" b="1" kern="0" dirty="0">
                <a:latin typeface="Century Schoolbook" panose="02040604050505020304" pitchFamily="18" charset="0"/>
              </a:rPr>
              <a:t>Bausperre </a:t>
            </a:r>
            <a:r>
              <a:rPr lang="de-DE" altLang="de-DE" sz="1600" kern="0" dirty="0">
                <a:latin typeface="Century Schoolbook" panose="02040604050505020304" pitchFamily="18" charset="0"/>
              </a:rPr>
              <a:t>iSd § 9 Abs 2 StROG hätte abgesichert werden können. </a:t>
            </a:r>
          </a:p>
          <a:p>
            <a:pPr>
              <a:lnSpc>
                <a:spcPct val="80000"/>
              </a:lnSpc>
              <a:buFont typeface="Wingdings" pitchFamily="2" charset="2"/>
              <a:buNone/>
            </a:pPr>
            <a:endParaRPr lang="de-AT" sz="1950" i="1" kern="0" dirty="0"/>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376635" y="214197"/>
            <a:ext cx="8255000" cy="666974"/>
          </a:xfrm>
        </p:spPr>
        <p:txBody>
          <a:bodyPr>
            <a:normAutofit/>
          </a:bodyPr>
          <a:lstStyle/>
          <a:p>
            <a:r>
              <a:rPr lang="de-DE" sz="2200" b="1" dirty="0">
                <a:solidFill>
                  <a:srgbClr val="6B6635"/>
                </a:solidFill>
                <a:effectLst>
                  <a:outerShdw blurRad="38100" dist="38100" dir="2700000" algn="tl">
                    <a:srgbClr val="000000">
                      <a:alpha val="43137"/>
                    </a:srgbClr>
                  </a:outerShdw>
                </a:effectLst>
                <a:latin typeface="Century Schoolbook" panose="02040604050505020304" pitchFamily="18" charset="0"/>
              </a:rPr>
              <a:t>Erk des VfGH</a:t>
            </a: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222582" y="67397"/>
            <a:ext cx="2921418" cy="695780"/>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3292904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AC8B6">
            <a:alpha val="69000"/>
          </a:srgbClr>
        </a:solid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C190CD-CC3A-4912-A42E-BBC43DCB6945}"/>
              </a:ext>
            </a:extLst>
          </p:cNvPr>
          <p:cNvSpPr/>
          <p:nvPr/>
        </p:nvSpPr>
        <p:spPr>
          <a:xfrm>
            <a:off x="-64972" y="2259785"/>
            <a:ext cx="9143999" cy="2310889"/>
          </a:xfrm>
          <a:prstGeom prst="rect">
            <a:avLst/>
          </a:prstGeom>
        </p:spPr>
        <p:txBody>
          <a:bodyPr wrap="square">
            <a:spAutoFit/>
          </a:bodyPr>
          <a:lstStyle/>
          <a:p>
            <a:pPr algn="ctr">
              <a:spcAft>
                <a:spcPts val="450"/>
              </a:spcAft>
            </a:pPr>
            <a:r>
              <a:rPr lang="de-DE" sz="2550" b="1" dirty="0">
                <a:solidFill>
                  <a:srgbClr val="6B6634"/>
                </a:solidFill>
                <a:latin typeface="Century Schoolbook" panose="02040604050505020304" pitchFamily="18" charset="0"/>
              </a:rPr>
              <a:t>Neuerungen</a:t>
            </a:r>
          </a:p>
          <a:p>
            <a:pPr algn="ctr">
              <a:spcAft>
                <a:spcPts val="450"/>
              </a:spcAft>
            </a:pPr>
            <a:r>
              <a:rPr lang="de-DE" sz="2550" b="1" dirty="0">
                <a:solidFill>
                  <a:srgbClr val="6B6634"/>
                </a:solidFill>
                <a:latin typeface="Century Schoolbook" panose="02040604050505020304" pitchFamily="18" charset="0"/>
              </a:rPr>
              <a:t>zur </a:t>
            </a:r>
          </a:p>
          <a:p>
            <a:pPr algn="ctr">
              <a:spcAft>
                <a:spcPts val="450"/>
              </a:spcAft>
            </a:pPr>
            <a:r>
              <a:rPr lang="de-DE" sz="2550" b="1" dirty="0">
                <a:solidFill>
                  <a:srgbClr val="6B6634"/>
                </a:solidFill>
                <a:latin typeface="Century Schoolbook" panose="02040604050505020304" pitchFamily="18" charset="0"/>
              </a:rPr>
              <a:t>Änderung des ÖEK/FLÄWI </a:t>
            </a:r>
          </a:p>
          <a:p>
            <a:pPr algn="ctr">
              <a:spcAft>
                <a:spcPts val="450"/>
              </a:spcAft>
            </a:pPr>
            <a:r>
              <a:rPr lang="de-DE" sz="2550" b="1" dirty="0">
                <a:solidFill>
                  <a:srgbClr val="6B6634"/>
                </a:solidFill>
                <a:latin typeface="Century Schoolbook" panose="02040604050505020304" pitchFamily="18" charset="0"/>
              </a:rPr>
              <a:t>außerhalb einer Revision</a:t>
            </a:r>
          </a:p>
          <a:p>
            <a:pPr algn="ctr">
              <a:spcAft>
                <a:spcPts val="450"/>
              </a:spcAft>
            </a:pPr>
            <a:r>
              <a:rPr lang="de-DE" sz="2550" b="1" dirty="0">
                <a:solidFill>
                  <a:srgbClr val="6B6634"/>
                </a:solidFill>
                <a:latin typeface="Century Schoolbook" panose="02040604050505020304" pitchFamily="18" charset="0"/>
              </a:rPr>
              <a:t>Gem § 42 Abs 8a StROG</a:t>
            </a:r>
            <a:endParaRPr lang="de-AT" sz="2550" b="1" dirty="0">
              <a:solidFill>
                <a:srgbClr val="6B6634"/>
              </a:solidFill>
              <a:latin typeface="Century Schoolbook" panose="02040604050505020304" pitchFamily="18" charset="0"/>
            </a:endParaRPr>
          </a:p>
        </p:txBody>
      </p:sp>
      <p:pic>
        <p:nvPicPr>
          <p:cNvPr id="13" name="Grafik 12">
            <a:extLst>
              <a:ext uri="{FF2B5EF4-FFF2-40B4-BE49-F238E27FC236}">
                <a16:creationId xmlns:a16="http://schemas.microsoft.com/office/drawing/2014/main" id="{D94B2892-7FCC-46BD-B735-F6A2418D71F8}"/>
              </a:ext>
            </a:extLst>
          </p:cNvPr>
          <p:cNvPicPr>
            <a:picLocks noChangeAspect="1"/>
          </p:cNvPicPr>
          <p:nvPr/>
        </p:nvPicPr>
        <p:blipFill>
          <a:blip r:embed="rId3">
            <a:clrChange>
              <a:clrFrom>
                <a:srgbClr val="FFFFFF"/>
              </a:clrFrom>
              <a:clrTo>
                <a:srgbClr val="FFFFFF">
                  <a:alpha val="0"/>
                </a:srgbClr>
              </a:clrTo>
            </a:clrChange>
            <a:alphaModFix/>
          </a:blip>
          <a:stretch>
            <a:fillRect/>
          </a:stretch>
        </p:blipFill>
        <p:spPr>
          <a:xfrm>
            <a:off x="5569027" y="74131"/>
            <a:ext cx="3510000" cy="835961"/>
          </a:xfrm>
          <a:prstGeom prst="rect">
            <a:avLst/>
          </a:prstGeom>
          <a:solidFill>
            <a:srgbClr val="DAD9CD"/>
          </a:solidFill>
          <a:ln>
            <a:noFill/>
          </a:ln>
        </p:spPr>
      </p:pic>
    </p:spTree>
    <p:extLst>
      <p:ext uri="{BB962C8B-B14F-4D97-AF65-F5344CB8AC3E}">
        <p14:creationId xmlns:p14="http://schemas.microsoft.com/office/powerpoint/2010/main" val="1736782309"/>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FEDE3"/>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E02CEA-6594-4B90-A1E1-10026F7E1395}"/>
              </a:ext>
            </a:extLst>
          </p:cNvPr>
          <p:cNvSpPr txBox="1">
            <a:spLocks noChangeArrowheads="1"/>
          </p:cNvSpPr>
          <p:nvPr/>
        </p:nvSpPr>
        <p:spPr bwMode="auto">
          <a:xfrm>
            <a:off x="292893" y="769915"/>
            <a:ext cx="8474472" cy="5683129"/>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a:lstStyle>
          <a:p>
            <a:pPr marL="0" indent="0">
              <a:lnSpc>
                <a:spcPct val="90000"/>
              </a:lnSpc>
              <a:buNone/>
            </a:pPr>
            <a:endParaRPr lang="de-DE" altLang="de-DE" sz="600" dirty="0">
              <a:solidFill>
                <a:srgbClr val="002060"/>
              </a:solidFill>
            </a:endParaRPr>
          </a:p>
          <a:p>
            <a:pPr algn="just">
              <a:lnSpc>
                <a:spcPct val="90000"/>
              </a:lnSpc>
              <a:buClr>
                <a:srgbClr val="6A6432"/>
              </a:buClr>
            </a:pPr>
            <a:r>
              <a:rPr lang="de-DE" altLang="de-DE" sz="1800" kern="0" dirty="0">
                <a:latin typeface="Century Schoolbook" panose="02040604050505020304" pitchFamily="18" charset="0"/>
              </a:rPr>
              <a:t>VfGH hat den Begriff der Raumordnung im Jahr 1954 als die </a:t>
            </a:r>
            <a:r>
              <a:rPr lang="de-DE" altLang="de-DE" sz="1800" b="1" i="1" kern="0" dirty="0">
                <a:latin typeface="Century Schoolbook" panose="02040604050505020304" pitchFamily="18" charset="0"/>
              </a:rPr>
              <a:t>planmäßige und vorausschauende Gestaltung </a:t>
            </a:r>
            <a:r>
              <a:rPr lang="de-DE" altLang="de-DE" sz="1800" i="1" kern="0" dirty="0">
                <a:latin typeface="Century Schoolbook" panose="02040604050505020304" pitchFamily="18" charset="0"/>
              </a:rPr>
              <a:t>eines bestimmten Gebietes in Bezug auf seine Bebauung, insbesondere für Wohn- und Industriezwecke einerseits und für die Erhaltung von im Wesentlichen unbebauten Flächen andererseits charakterisiert </a:t>
            </a:r>
            <a:r>
              <a:rPr lang="de-DE" altLang="de-DE" sz="1600" kern="0" dirty="0">
                <a:latin typeface="Century Schoolbook" panose="02040604050505020304" pitchFamily="18" charset="0"/>
              </a:rPr>
              <a:t>(VfSlg 2674)</a:t>
            </a:r>
            <a:r>
              <a:rPr lang="de-DE" altLang="de-DE" sz="1800" kern="0" dirty="0">
                <a:latin typeface="Century Schoolbook" panose="02040604050505020304" pitchFamily="18" charset="0"/>
              </a:rPr>
              <a:t>;</a:t>
            </a:r>
          </a:p>
          <a:p>
            <a:pPr marL="0" indent="0" algn="just">
              <a:lnSpc>
                <a:spcPct val="90000"/>
              </a:lnSpc>
              <a:buClr>
                <a:srgbClr val="6A6432"/>
              </a:buClr>
              <a:buNone/>
            </a:pPr>
            <a:endParaRPr lang="de-DE" altLang="de-DE" sz="1800" kern="0" dirty="0">
              <a:latin typeface="Century Schoolbook" panose="02040604050505020304" pitchFamily="18" charset="0"/>
            </a:endParaRPr>
          </a:p>
          <a:p>
            <a:pPr algn="just">
              <a:lnSpc>
                <a:spcPct val="90000"/>
              </a:lnSpc>
              <a:buClr>
                <a:srgbClr val="6A6432"/>
              </a:buClr>
            </a:pPr>
            <a:r>
              <a:rPr lang="de-DE" altLang="de-DE" sz="1800" b="1" kern="0" dirty="0">
                <a:latin typeface="Century Schoolbook" panose="02040604050505020304" pitchFamily="18" charset="0"/>
              </a:rPr>
              <a:t>Örtliche Raumplanung </a:t>
            </a:r>
            <a:r>
              <a:rPr lang="de-DE" altLang="de-DE" sz="1800" kern="0" dirty="0">
                <a:latin typeface="Century Schoolbook" panose="02040604050505020304" pitchFamily="18" charset="0"/>
              </a:rPr>
              <a:t>entscheidet über künftige Nutzung von Grund und Boden</a:t>
            </a:r>
          </a:p>
          <a:p>
            <a:pPr marL="0" indent="0" algn="just">
              <a:lnSpc>
                <a:spcPct val="90000"/>
              </a:lnSpc>
              <a:buClr>
                <a:srgbClr val="6A6432"/>
              </a:buClr>
              <a:buNone/>
            </a:pPr>
            <a:endParaRPr lang="de-DE" altLang="de-DE" sz="1800" kern="0" dirty="0">
              <a:latin typeface="Century Schoolbook" panose="02040604050505020304" pitchFamily="18" charset="0"/>
            </a:endParaRPr>
          </a:p>
          <a:p>
            <a:pPr lvl="1" algn="just">
              <a:lnSpc>
                <a:spcPct val="90000"/>
              </a:lnSpc>
              <a:buClr>
                <a:srgbClr val="6A6432"/>
              </a:buClr>
            </a:pPr>
            <a:r>
              <a:rPr lang="de-DE" altLang="de-DE" sz="1600" b="1" kern="0" dirty="0">
                <a:latin typeface="Century Schoolbook" panose="02040604050505020304" pitchFamily="18" charset="0"/>
              </a:rPr>
              <a:t>Eigentumsbeschränkungen</a:t>
            </a:r>
            <a:r>
              <a:rPr lang="de-DE" altLang="de-DE" sz="1600" kern="0" dirty="0">
                <a:latin typeface="Century Schoolbook" panose="02040604050505020304" pitchFamily="18" charset="0"/>
              </a:rPr>
              <a:t> durch raumplanerische Maßnahmen (Rückwidmung) </a:t>
            </a:r>
            <a:r>
              <a:rPr lang="de-DE" altLang="de-DE" sz="1600" i="1" kern="0" dirty="0">
                <a:latin typeface="Century Schoolbook" panose="02040604050505020304" pitchFamily="18" charset="0"/>
              </a:rPr>
              <a:t>einerseits und</a:t>
            </a:r>
          </a:p>
          <a:p>
            <a:pPr lvl="1" algn="just">
              <a:lnSpc>
                <a:spcPct val="90000"/>
              </a:lnSpc>
              <a:buClr>
                <a:srgbClr val="6A6432"/>
              </a:buClr>
            </a:pPr>
            <a:r>
              <a:rPr lang="de-DE" altLang="de-DE" sz="1600" b="1" kern="0" dirty="0">
                <a:latin typeface="Century Schoolbook" panose="02040604050505020304" pitchFamily="18" charset="0"/>
              </a:rPr>
              <a:t>Fehlplanungen </a:t>
            </a:r>
            <a:r>
              <a:rPr lang="de-DE" altLang="de-DE" sz="1600" i="1" kern="0" dirty="0">
                <a:latin typeface="Century Schoolbook" panose="02040604050505020304" pitchFamily="18" charset="0"/>
              </a:rPr>
              <a:t>andererseits</a:t>
            </a:r>
            <a:endParaRPr lang="de-DE" altLang="de-DE" sz="1600" kern="0" dirty="0">
              <a:latin typeface="Century Schoolbook" panose="02040604050505020304" pitchFamily="18" charset="0"/>
            </a:endParaRPr>
          </a:p>
          <a:p>
            <a:pPr marL="471487" lvl="1" indent="0" algn="just">
              <a:lnSpc>
                <a:spcPct val="90000"/>
              </a:lnSpc>
              <a:buClr>
                <a:srgbClr val="6A6432"/>
              </a:buClr>
              <a:buNone/>
            </a:pPr>
            <a:endParaRPr lang="de-DE" altLang="de-DE" sz="1600" kern="0" dirty="0">
              <a:latin typeface="Century Schoolbook" panose="02040604050505020304" pitchFamily="18" charset="0"/>
            </a:endParaRPr>
          </a:p>
          <a:p>
            <a:pPr marL="471487" lvl="1" indent="0" algn="just">
              <a:lnSpc>
                <a:spcPct val="90000"/>
              </a:lnSpc>
              <a:buClr>
                <a:srgbClr val="6A6432"/>
              </a:buClr>
              <a:buNone/>
            </a:pPr>
            <a:r>
              <a:rPr lang="de-DE" altLang="de-DE" sz="1600" kern="0" dirty="0">
                <a:latin typeface="Century Schoolbook" panose="02040604050505020304" pitchFamily="18" charset="0"/>
              </a:rPr>
              <a:t>können </a:t>
            </a:r>
            <a:r>
              <a:rPr lang="de-DE" altLang="de-DE" sz="1600" b="1" kern="0" dirty="0">
                <a:latin typeface="Century Schoolbook" panose="02040604050505020304" pitchFamily="18" charset="0"/>
              </a:rPr>
              <a:t>schwerwiegende (wirtschaftliche) Auswirkungen </a:t>
            </a:r>
            <a:r>
              <a:rPr lang="de-DE" altLang="de-DE" sz="1600" kern="0" dirty="0">
                <a:latin typeface="Century Schoolbook" panose="02040604050505020304" pitchFamily="18" charset="0"/>
              </a:rPr>
              <a:t>auf einzelne Liegenschaftseigentümer haben;</a:t>
            </a:r>
          </a:p>
          <a:p>
            <a:pPr>
              <a:lnSpc>
                <a:spcPct val="80000"/>
              </a:lnSpc>
              <a:buFont typeface="Wingdings" pitchFamily="2" charset="2"/>
              <a:buNone/>
            </a:pPr>
            <a:endParaRPr lang="de-AT" sz="1950" i="1" kern="0" dirty="0"/>
          </a:p>
          <a:p>
            <a:pPr algn="just">
              <a:lnSpc>
                <a:spcPct val="80000"/>
              </a:lnSpc>
              <a:buClr>
                <a:srgbClr val="6B6635"/>
              </a:buClr>
            </a:pPr>
            <a:r>
              <a:rPr lang="de-DE" altLang="de-DE" sz="1800" b="1" kern="0" dirty="0">
                <a:latin typeface="Century Schoolbook" panose="02040604050505020304" pitchFamily="18" charset="0"/>
              </a:rPr>
              <a:t>besondere Sorgfalt </a:t>
            </a:r>
            <a:r>
              <a:rPr lang="de-DE" altLang="de-DE" sz="1800" kern="0" dirty="0">
                <a:latin typeface="Century Schoolbook" panose="02040604050505020304" pitchFamily="18" charset="0"/>
              </a:rPr>
              <a:t>bei Erstellung/Änderung von ÖEK und FLÄWI</a:t>
            </a:r>
          </a:p>
          <a:p>
            <a:pPr marL="0" indent="0" algn="just">
              <a:lnSpc>
                <a:spcPct val="80000"/>
              </a:lnSpc>
              <a:buClr>
                <a:srgbClr val="6B6635"/>
              </a:buClr>
              <a:buNone/>
            </a:pPr>
            <a:endParaRPr lang="de-DE" altLang="de-DE" sz="1800" kern="0" dirty="0">
              <a:latin typeface="Century Schoolbook" panose="02040604050505020304" pitchFamily="18" charset="0"/>
            </a:endParaRPr>
          </a:p>
          <a:p>
            <a:pPr algn="just">
              <a:lnSpc>
                <a:spcPct val="80000"/>
              </a:lnSpc>
              <a:buClr>
                <a:srgbClr val="6B6635"/>
              </a:buClr>
            </a:pPr>
            <a:r>
              <a:rPr lang="de-DE" altLang="de-DE" sz="1800" kern="0" dirty="0">
                <a:latin typeface="Century Schoolbook" panose="02040604050505020304" pitchFamily="18" charset="0"/>
              </a:rPr>
              <a:t>StROG ist </a:t>
            </a:r>
            <a:r>
              <a:rPr lang="de-DE" altLang="de-DE" sz="1800" b="1" kern="0" dirty="0">
                <a:latin typeface="Century Schoolbook" panose="02040604050505020304" pitchFamily="18" charset="0"/>
              </a:rPr>
              <a:t>final determiniert </a:t>
            </a:r>
            <a:r>
              <a:rPr lang="de-DE" altLang="de-DE" sz="1800" kern="0" dirty="0">
                <a:latin typeface="Century Schoolbook" panose="02040604050505020304" pitchFamily="18" charset="0"/>
                <a:sym typeface="Wingdings" panose="05000000000000000000" pitchFamily="2" charset="2"/>
              </a:rPr>
              <a:t> </a:t>
            </a:r>
            <a:r>
              <a:rPr lang="de-DE" altLang="de-DE" sz="1800" kern="0" dirty="0">
                <a:latin typeface="Century Schoolbook" panose="02040604050505020304" pitchFamily="18" charset="0"/>
              </a:rPr>
              <a:t>in diesem Sinne hat der Verordnungsgeber bei seiner Planung auch einen vorhandenen Bestand zu berücksichtigen </a:t>
            </a:r>
            <a:r>
              <a:rPr lang="de-DE" altLang="de-DE" sz="1600" kern="0" dirty="0">
                <a:latin typeface="Century Schoolbook" panose="02040604050505020304" pitchFamily="18" charset="0"/>
              </a:rPr>
              <a:t>(VfSlg 13.180/1992)</a:t>
            </a:r>
            <a:r>
              <a:rPr lang="de-DE" altLang="de-DE" sz="1800" kern="0" dirty="0">
                <a:latin typeface="Century Schoolbook" panose="02040604050505020304" pitchFamily="18" charset="0"/>
              </a:rPr>
              <a:t>. </a:t>
            </a:r>
          </a:p>
          <a:p>
            <a:pPr algn="just">
              <a:lnSpc>
                <a:spcPct val="80000"/>
              </a:lnSpc>
              <a:buClr>
                <a:srgbClr val="6B6635"/>
              </a:buClr>
            </a:pPr>
            <a:endParaRPr lang="de-DE" altLang="de-DE" sz="1800" kern="0" dirty="0">
              <a:latin typeface="Century Schoolbook" panose="02040604050505020304" pitchFamily="18" charset="0"/>
            </a:endParaRPr>
          </a:p>
          <a:p>
            <a:pPr>
              <a:lnSpc>
                <a:spcPct val="80000"/>
              </a:lnSpc>
              <a:buFont typeface="Wingdings" pitchFamily="2" charset="2"/>
              <a:buNone/>
            </a:pPr>
            <a:endParaRPr lang="de-AT" sz="1950" i="1" kern="0" dirty="0"/>
          </a:p>
        </p:txBody>
      </p:sp>
      <p:sp>
        <p:nvSpPr>
          <p:cNvPr id="6" name="Rectangle 2">
            <a:extLst>
              <a:ext uri="{FF2B5EF4-FFF2-40B4-BE49-F238E27FC236}">
                <a16:creationId xmlns:a16="http://schemas.microsoft.com/office/drawing/2014/main" id="{640ED839-723D-42C8-8382-3BFA12EFA300}"/>
              </a:ext>
            </a:extLst>
          </p:cNvPr>
          <p:cNvSpPr>
            <a:spLocks noGrp="1" noChangeArrowheads="1"/>
          </p:cNvSpPr>
          <p:nvPr>
            <p:ph type="title"/>
          </p:nvPr>
        </p:nvSpPr>
        <p:spPr>
          <a:xfrm>
            <a:off x="376635" y="214197"/>
            <a:ext cx="8255000" cy="666974"/>
          </a:xfrm>
        </p:spPr>
        <p:txBody>
          <a:bodyPr>
            <a:normAutofit/>
          </a:bodyPr>
          <a:lstStyle/>
          <a:p>
            <a:r>
              <a:rPr lang="de-AT" sz="2200" b="1" dirty="0">
                <a:solidFill>
                  <a:srgbClr val="6B6635"/>
                </a:solidFill>
                <a:effectLst>
                  <a:outerShdw blurRad="38100" dist="38100" dir="2700000" algn="tl">
                    <a:srgbClr val="000000">
                      <a:alpha val="43137"/>
                    </a:srgbClr>
                  </a:outerShdw>
                </a:effectLst>
                <a:latin typeface="Century Schoolbook" panose="02040604050505020304" pitchFamily="18" charset="0"/>
              </a:rPr>
              <a:t>Geänderte Planungsvoraussetzungen</a:t>
            </a:r>
            <a:endParaRPr lang="de-AT" sz="2000" b="1" dirty="0">
              <a:solidFill>
                <a:srgbClr val="6B6635"/>
              </a:solidFill>
              <a:effectLst>
                <a:outerShdw blurRad="38100" dist="38100" dir="2700000" algn="tl">
                  <a:srgbClr val="000000">
                    <a:alpha val="43137"/>
                  </a:srgbClr>
                </a:outerShdw>
              </a:effectLst>
              <a:latin typeface="Century Schoolbook" panose="02040604050505020304" pitchFamily="18" charset="0"/>
            </a:endParaRPr>
          </a:p>
        </p:txBody>
      </p:sp>
      <p:pic>
        <p:nvPicPr>
          <p:cNvPr id="8" name="Grafik 7">
            <a:extLst>
              <a:ext uri="{FF2B5EF4-FFF2-40B4-BE49-F238E27FC236}">
                <a16:creationId xmlns:a16="http://schemas.microsoft.com/office/drawing/2014/main" id="{E556A342-7186-4647-B91D-6E417503A85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157609" y="74135"/>
            <a:ext cx="2921418" cy="695780"/>
          </a:xfrm>
          <a:prstGeom prst="rect">
            <a:avLst/>
          </a:prstGeom>
          <a:solidFill>
            <a:srgbClr val="EFEDE3"/>
          </a:solidFill>
        </p:spPr>
      </p:pic>
      <p:sp>
        <p:nvSpPr>
          <p:cNvPr id="10" name="Textfeld 9">
            <a:extLst>
              <a:ext uri="{FF2B5EF4-FFF2-40B4-BE49-F238E27FC236}">
                <a16:creationId xmlns:a16="http://schemas.microsoft.com/office/drawing/2014/main" id="{B345ABD7-3D03-4168-ACB9-83BDAD76FA42}"/>
              </a:ext>
            </a:extLst>
          </p:cNvPr>
          <p:cNvSpPr txBox="1"/>
          <p:nvPr/>
        </p:nvSpPr>
        <p:spPr>
          <a:xfrm>
            <a:off x="7141945" y="6564301"/>
            <a:ext cx="2002055" cy="276999"/>
          </a:xfrm>
          <a:prstGeom prst="rect">
            <a:avLst/>
          </a:prstGeom>
          <a:noFill/>
        </p:spPr>
        <p:txBody>
          <a:bodyPr wrap="square" rtlCol="0">
            <a:spAutoFit/>
          </a:bodyPr>
          <a:lstStyle/>
          <a:p>
            <a:r>
              <a:rPr lang="de-AT" sz="1200" dirty="0">
                <a:solidFill>
                  <a:srgbClr val="6B6635"/>
                </a:solidFill>
              </a:rPr>
              <a:t>Mag. Mario Walcher LL.M.</a:t>
            </a:r>
          </a:p>
        </p:txBody>
      </p:sp>
    </p:spTree>
    <p:extLst>
      <p:ext uri="{BB962C8B-B14F-4D97-AF65-F5344CB8AC3E}">
        <p14:creationId xmlns:p14="http://schemas.microsoft.com/office/powerpoint/2010/main" val="34544135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D6D7C09F2CDACD448F916CD3BC876865" ma:contentTypeVersion="11" ma:contentTypeDescription="Ein neues Dokument erstellen." ma:contentTypeScope="" ma:versionID="495b65a29605a1788149136a573eab0f">
  <xsd:schema xmlns:xsd="http://www.w3.org/2001/XMLSchema" xmlns:xs="http://www.w3.org/2001/XMLSchema" xmlns:p="http://schemas.microsoft.com/office/2006/metadata/properties" xmlns:ns2="7727b77b-dc03-4a0d-8d10-36648b2d1a90" targetNamespace="http://schemas.microsoft.com/office/2006/metadata/properties" ma:root="true" ma:fieldsID="dd1862e3dda901c363558b46ddd52549" ns2:_="">
    <xsd:import namespace="7727b77b-dc03-4a0d-8d10-36648b2d1a90"/>
    <xsd:element name="properties">
      <xsd:complexType>
        <xsd:sequence>
          <xsd:element name="documentManagement">
            <xsd:complexType>
              <xsd:all>
                <xsd:element ref="ns2:SB" minOccurs="0"/>
                <xsd:element ref="ns2:AdvDocId" minOccurs="0"/>
                <xsd:element ref="ns2:AdvDocVersion" minOccurs="0"/>
                <xsd:element ref="ns2:ANr" minOccurs="0"/>
                <xsd:element ref="ns2:AKurz" minOccurs="0"/>
                <xsd:element ref="ns2:Klient1" minOccurs="0"/>
                <xsd:element ref="ns2:Klient1Kurz" minOccurs="0"/>
                <xsd:element ref="ns2:RA" minOccurs="0"/>
                <xsd:element ref="ns2:Causa" minOccurs="0"/>
                <xsd:element ref="ns2:Ablagedatum" minOccurs="0"/>
                <xsd:element ref="ns2:Team"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27b77b-dc03-4a0d-8d10-36648b2d1a90" elementFormDefault="qualified">
    <xsd:import namespace="http://schemas.microsoft.com/office/2006/documentManagement/types"/>
    <xsd:import namespace="http://schemas.microsoft.com/office/infopath/2007/PartnerControls"/>
    <xsd:element name="SB" ma:index="8" nillable="true" ma:displayName="SB" ma:description="SB des Dokuments" ma:internalName="SB">
      <xsd:simpleType>
        <xsd:restriction base="dms:Text">
          <xsd:maxLength value="3"/>
        </xsd:restriction>
      </xsd:simpleType>
    </xsd:element>
    <xsd:element name="AdvDocId" ma:index="9" nillable="true" ma:displayName="AdvDocId" ma:decimals="0" ma:description="Dokument ID" ma:indexed="true" ma:internalName="AdvDocId">
      <xsd:simpleType>
        <xsd:restriction base="dms:Unknown"/>
      </xsd:simpleType>
    </xsd:element>
    <xsd:element name="AdvDocVersion" ma:index="10" nillable="true" ma:displayName="AdvDocVersion" ma:description="Dokument Version" ma:internalName="AdvDocVersion">
      <xsd:simpleType>
        <xsd:restriction base="dms:Text">
          <xsd:maxLength value="20"/>
        </xsd:restriction>
      </xsd:simpleType>
    </xsd:element>
    <xsd:element name="ANr" ma:index="11" nillable="true" ma:displayName="ANr" ma:indexed="true" ma:list="{D7170B58-E649-490A-8809-1FBFFB984B2D}" ma:internalName="ANr" ma:showField="ANr">
      <xsd:simpleType>
        <xsd:restriction base="dms:Lookup"/>
      </xsd:simpleType>
    </xsd:element>
    <xsd:element name="AKurz" ma:index="12" nillable="true" ma:displayName="AKurz" ma:list="{D7170B58-E649-490A-8809-1FBFFB984B2D}" ma:internalName="AKurz" ma:readOnly="true" ma:showField="AKurz" ma:web="2a4c09f0-9c37-40f1-89c5-caae5701cc8e">
      <xsd:simpleType>
        <xsd:restriction base="dms:Lookup"/>
      </xsd:simpleType>
    </xsd:element>
    <xsd:element name="Klient1" ma:index="13" nillable="true" ma:displayName="Klient1" ma:list="{D7170B58-E649-490A-8809-1FBFFB984B2D}" ma:internalName="Klient1" ma:readOnly="true" ma:showField="Klient1" ma:web="2a4c09f0-9c37-40f1-89c5-caae5701cc8e">
      <xsd:simpleType>
        <xsd:restriction base="dms:Lookup"/>
      </xsd:simpleType>
    </xsd:element>
    <xsd:element name="Klient1Kurz" ma:index="14" nillable="true" ma:displayName="Klient1Kurz" ma:list="{D7170B58-E649-490A-8809-1FBFFB984B2D}" ma:internalName="Klient1Kurz" ma:readOnly="true" ma:showField="Klient1Kurz" ma:web="2a4c09f0-9c37-40f1-89c5-caae5701cc8e">
      <xsd:simpleType>
        <xsd:restriction base="dms:Lookup"/>
      </xsd:simpleType>
    </xsd:element>
    <xsd:element name="RA" ma:index="15" nillable="true" ma:displayName="RA" ma:list="{D7170B58-E649-490A-8809-1FBFFB984B2D}" ma:internalName="RA" ma:readOnly="true" ma:showField="RA" ma:web="2a4c09f0-9c37-40f1-89c5-caae5701cc8e">
      <xsd:simpleType>
        <xsd:restriction base="dms:Lookup"/>
      </xsd:simpleType>
    </xsd:element>
    <xsd:element name="Causa" ma:index="16" nillable="true" ma:displayName="Causa" ma:list="{D7170B58-E649-490A-8809-1FBFFB984B2D}" ma:internalName="Causa" ma:readOnly="true" ma:showField="Causa" ma:web="2a4c09f0-9c37-40f1-89c5-caae5701cc8e">
      <xsd:simpleType>
        <xsd:restriction base="dms:Lookup"/>
      </xsd:simpleType>
    </xsd:element>
    <xsd:element name="Ablagedatum" ma:index="17" nillable="true" ma:displayName="Ablagedatum" ma:list="{D7170B58-E649-490A-8809-1FBFFB984B2D}" ma:internalName="Ablagedatum" ma:readOnly="true" ma:showField="Ablagedatum" ma:web="2a4c09f0-9c37-40f1-89c5-caae5701cc8e">
      <xsd:simpleType>
        <xsd:restriction base="dms:Lookup"/>
      </xsd:simpleType>
    </xsd:element>
    <xsd:element name="Team" ma:index="18" nillable="true" ma:displayName="Team" ma:list="{D7170B58-E649-490A-8809-1FBFFB984B2D}" ma:internalName="Team" ma:readOnly="true" ma:showField="Team" ma:web="2a4c09f0-9c37-40f1-89c5-caae5701cc8e">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B xmlns="7727b77b-dc03-4a0d-8d10-36648b2d1a90">WM</SB>
    <AdvDocVersion xmlns="7727b77b-dc03-4a0d-8d10-36648b2d1a90" xsi:nil="true"/>
    <ANr xmlns="7727b77b-dc03-4a0d-8d10-36648b2d1a90">5686</ANr>
    <AdvDocId xmlns="7727b77b-dc03-4a0d-8d10-36648b2d1a90" xsi:nil="true"/>
  </documentManagement>
</p:properties>
</file>

<file path=customXml/itemProps1.xml><?xml version="1.0" encoding="utf-8"?>
<ds:datastoreItem xmlns:ds="http://schemas.openxmlformats.org/officeDocument/2006/customXml" ds:itemID="{92B5001C-FA6D-4D68-9914-553BCB93A5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727b77b-dc03-4a0d-8d10-36648b2d1a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599DFD4-DB76-4511-A7FC-428CE95E11E7}">
  <ds:schemaRefs>
    <ds:schemaRef ds:uri="http://schemas.microsoft.com/sharepoint/v3/contenttype/forms"/>
  </ds:schemaRefs>
</ds:datastoreItem>
</file>

<file path=customXml/itemProps3.xml><?xml version="1.0" encoding="utf-8"?>
<ds:datastoreItem xmlns:ds="http://schemas.openxmlformats.org/officeDocument/2006/customXml" ds:itemID="{F0120646-C0CB-41B7-BC6B-33905D3A9637}">
  <ds:schemaRefs>
    <ds:schemaRef ds:uri="http://schemas.microsoft.com/office/infopath/2007/PartnerControls"/>
    <ds:schemaRef ds:uri="http://purl.org/dc/terms/"/>
    <ds:schemaRef ds:uri="http://schemas.microsoft.com/office/2006/documentManagement/types"/>
    <ds:schemaRef ds:uri="http://purl.org/dc/dcmitype/"/>
    <ds:schemaRef ds:uri="http://purl.org/dc/elements/1.1/"/>
    <ds:schemaRef ds:uri="http://schemas.openxmlformats.org/package/2006/metadata/core-properties"/>
    <ds:schemaRef ds:uri="7727b77b-dc03-4a0d-8d10-36648b2d1a90"/>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4504</Words>
  <Application>Microsoft Office PowerPoint</Application>
  <PresentationFormat>Bildschirmpräsentation (4:3)</PresentationFormat>
  <Paragraphs>450</Paragraphs>
  <Slides>44</Slides>
  <Notes>44</Notes>
  <HiddenSlides>0</HiddenSlides>
  <MMClips>0</MMClips>
  <ScaleCrop>false</ScaleCrop>
  <HeadingPairs>
    <vt:vector size="6" baseType="variant">
      <vt:variant>
        <vt:lpstr>Verwendete Schriftarten</vt:lpstr>
      </vt:variant>
      <vt:variant>
        <vt:i4>5</vt:i4>
      </vt:variant>
      <vt:variant>
        <vt:lpstr>Design</vt:lpstr>
      </vt:variant>
      <vt:variant>
        <vt:i4>2</vt:i4>
      </vt:variant>
      <vt:variant>
        <vt:lpstr>Folientitel</vt:lpstr>
      </vt:variant>
      <vt:variant>
        <vt:i4>44</vt:i4>
      </vt:variant>
    </vt:vector>
  </HeadingPairs>
  <TitlesOfParts>
    <vt:vector size="51" baseType="lpstr">
      <vt:lpstr>Arial</vt:lpstr>
      <vt:lpstr>Calibri</vt:lpstr>
      <vt:lpstr>Calibri Light</vt:lpstr>
      <vt:lpstr>Century Schoolbook</vt:lpstr>
      <vt:lpstr>Wingdings</vt:lpstr>
      <vt:lpstr>Office</vt:lpstr>
      <vt:lpstr>Benutzerdefiniertes Design</vt:lpstr>
      <vt:lpstr>PowerPoint-Präsentation</vt:lpstr>
      <vt:lpstr>PowerPoint-Präsentation</vt:lpstr>
      <vt:lpstr>Sachverhalt</vt:lpstr>
      <vt:lpstr>Sachverhalt</vt:lpstr>
      <vt:lpstr>Erk des VfGH</vt:lpstr>
      <vt:lpstr>Erk des VfGH</vt:lpstr>
      <vt:lpstr>Erk des VfGH</vt:lpstr>
      <vt:lpstr>PowerPoint-Präsentation</vt:lpstr>
      <vt:lpstr>Geänderte Planungsvoraussetzungen</vt:lpstr>
      <vt:lpstr>Geänderte Planungsvoraussetztungen</vt:lpstr>
      <vt:lpstr>Geänderte Planungsvoraussetztungen</vt:lpstr>
      <vt:lpstr>Geänderte Planungsvoraussetztungen</vt:lpstr>
      <vt:lpstr>Geänderte Planungsvoraussetztungen</vt:lpstr>
      <vt:lpstr>Neue Regelung des § 42 Abs 8 a StROG</vt:lpstr>
      <vt:lpstr>PowerPoint-Präsentation</vt:lpstr>
      <vt:lpstr>Planungskosten- und  Aufschließungskostenverträge</vt:lpstr>
      <vt:lpstr>Planungskostenverträge gem Abs 1 </vt:lpstr>
      <vt:lpstr>Aufschließungskostenverträge gem Abs 2 </vt:lpstr>
      <vt:lpstr>§ 43 StROG – Zivilrechtliche Vereinbarungen</vt:lpstr>
      <vt:lpstr>§ 43 StROG – Zivilrechtliche Vereinbarungen</vt:lpstr>
      <vt:lpstr>PowerPoint-Präsentation</vt:lpstr>
      <vt:lpstr>Bausperre gem § 9 StROG</vt:lpstr>
      <vt:lpstr>Bausperre gem § 9 StROG</vt:lpstr>
      <vt:lpstr>Bausperre gem § 9 StROG</vt:lpstr>
      <vt:lpstr>PowerPoint-Präsentation</vt:lpstr>
      <vt:lpstr>Ausweisung von Kerngebiet?</vt:lpstr>
      <vt:lpstr>Ausweisung von Kerngebiet?</vt:lpstr>
      <vt:lpstr>Touristische Nutzung/Zweitwohnsitze</vt:lpstr>
      <vt:lpstr>Touristische Nutzung/Zweitwohnsitze</vt:lpstr>
      <vt:lpstr>Touristische Nutzung/Zweitwohnsitze</vt:lpstr>
      <vt:lpstr>PowerPoint-Präsentation</vt:lpstr>
      <vt:lpstr>Freiland</vt:lpstr>
      <vt:lpstr>Freiland</vt:lpstr>
      <vt:lpstr>PowerPoint-Präsentation</vt:lpstr>
      <vt:lpstr>Tierhaltungsbetriebe - § 27 StROG </vt:lpstr>
      <vt:lpstr>Tierhaltungsbetriebe - § 27 StROG </vt:lpstr>
      <vt:lpstr>Tierhaltungsbetriebe - § 27 StROG  </vt:lpstr>
      <vt:lpstr>Tierhaltungsbetriebe - § 29a Stmk BauG</vt:lpstr>
      <vt:lpstr>Tierhaltungsbetriebe - § 29a Stmk BauG</vt:lpstr>
      <vt:lpstr>Tierhaltungsbetriebe - § 29a Stmk BauG</vt:lpstr>
      <vt:lpstr>PowerPoint-Präsentation</vt:lpstr>
      <vt:lpstr>Stmk BauG</vt:lpstr>
      <vt:lpstr>Stmk BauG</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FLGÖ LANDESFACHTAGUNG 2022: PP Präsentation FLGÖ Landesfachtagung - verkürzte ENDFASSUNG für HP des FLGÖ</dc:title>
  <dc:creator>Mario Walcher</dc:creator>
  <cp:lastModifiedBy>Mario Walcher</cp:lastModifiedBy>
  <cp:revision>247</cp:revision>
  <cp:lastPrinted>2022-06-02T10:01:05Z</cp:lastPrinted>
  <dcterms:created xsi:type="dcterms:W3CDTF">2020-02-27T12:32:43Z</dcterms:created>
  <dcterms:modified xsi:type="dcterms:W3CDTF">2022-06-24T01:04:17Z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0x010100D6D7C09F2CDACD448F916CD3BC876865</vt:lpwstr>
  </property>
</Properties>
</file>