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0" r:id="rId3"/>
    <p:sldId id="258" r:id="rId4"/>
    <p:sldId id="261" r:id="rId5"/>
    <p:sldId id="262" r:id="rId6"/>
    <p:sldId id="263" r:id="rId7"/>
    <p:sldId id="266" r:id="rId8"/>
    <p:sldId id="267" r:id="rId9"/>
    <p:sldId id="265" r:id="rId10"/>
    <p:sldId id="268"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89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4D78F4-95DC-46AF-B96B-5AE49437A771}" type="datetimeFigureOut">
              <a:rPr lang="de-DE" smtClean="0"/>
              <a:t>21.06.2013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C6318C-D3A4-43E7-A0C3-9C8B8E91902F}" type="slidenum">
              <a:rPr lang="de-DE" smtClean="0"/>
              <a:t>‹Nr.›</a:t>
            </a:fld>
            <a:endParaRPr lang="de-DE"/>
          </a:p>
        </p:txBody>
      </p:sp>
    </p:spTree>
    <p:extLst>
      <p:ext uri="{BB962C8B-B14F-4D97-AF65-F5344CB8AC3E}">
        <p14:creationId xmlns:p14="http://schemas.microsoft.com/office/powerpoint/2010/main" val="3380913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96753"/>
            <a:ext cx="7772400" cy="1944215"/>
          </a:xfrm>
        </p:spPr>
        <p:txBody>
          <a:bodyPr/>
          <a:lstStyle>
            <a:lvl1pPr>
              <a:defRPr sz="4000" b="0">
                <a:latin typeface="Adobe Gothic Std B" pitchFamily="34" charset="-128"/>
                <a:ea typeface="Adobe Gothic Std B" pitchFamily="34" charset="-128"/>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solidFill>
                <a:latin typeface="Adobe Gothic Std B" pitchFamily="34" charset="-128"/>
                <a:ea typeface="Adobe Gothic Std B"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a:xfrm>
            <a:off x="467544" y="6021288"/>
            <a:ext cx="2133600" cy="365125"/>
          </a:xfrm>
          <a:solidFill>
            <a:srgbClr val="008000"/>
          </a:solidFill>
        </p:spPr>
        <p:txBody>
          <a:bodyPr/>
          <a:lstStyle>
            <a:lvl1pPr>
              <a:defRPr>
                <a:solidFill>
                  <a:schemeClr val="bg1"/>
                </a:solidFill>
              </a:defRPr>
            </a:lvl1pPr>
          </a:lstStyle>
          <a:p>
            <a:r>
              <a:rPr lang="de-DE" dirty="0" smtClean="0"/>
              <a:t>13.06.2013</a:t>
            </a:r>
            <a:endParaRPr lang="de-DE" dirty="0"/>
          </a:p>
        </p:txBody>
      </p:sp>
      <p:sp>
        <p:nvSpPr>
          <p:cNvPr id="5" name="Fußzeilenplatzhalter 4"/>
          <p:cNvSpPr>
            <a:spLocks noGrp="1"/>
          </p:cNvSpPr>
          <p:nvPr>
            <p:ph type="ftr" sz="quarter" idx="11"/>
          </p:nvPr>
        </p:nvSpPr>
        <p:spPr>
          <a:xfrm>
            <a:off x="2555776" y="6021288"/>
            <a:ext cx="4032448" cy="365125"/>
          </a:xfrm>
          <a:solidFill>
            <a:srgbClr val="008000"/>
          </a:solidFill>
        </p:spPr>
        <p:txBody>
          <a:bodyPr/>
          <a:lstStyle>
            <a:lvl1pPr>
              <a:defRPr>
                <a:solidFill>
                  <a:schemeClr val="bg1"/>
                </a:solidFill>
              </a:defRPr>
            </a:lvl1pPr>
          </a:lstStyle>
          <a:p>
            <a:r>
              <a:rPr lang="de-DE" dirty="0" smtClean="0"/>
              <a:t>FLGÖ Steiermark</a:t>
            </a:r>
          </a:p>
          <a:p>
            <a:r>
              <a:rPr lang="de-DE" dirty="0" smtClean="0"/>
              <a:t>Schloss </a:t>
            </a:r>
            <a:r>
              <a:rPr lang="de-DE" dirty="0" err="1" smtClean="0"/>
              <a:t>Laubegg</a:t>
            </a:r>
            <a:endParaRPr lang="de-DE" dirty="0"/>
          </a:p>
        </p:txBody>
      </p:sp>
      <p:sp>
        <p:nvSpPr>
          <p:cNvPr id="6" name="Foliennummernplatzhalter 5"/>
          <p:cNvSpPr>
            <a:spLocks noGrp="1"/>
          </p:cNvSpPr>
          <p:nvPr>
            <p:ph type="sldNum" sz="quarter" idx="12"/>
          </p:nvPr>
        </p:nvSpPr>
        <p:spPr>
          <a:xfrm>
            <a:off x="6516216" y="6021288"/>
            <a:ext cx="2133600" cy="365125"/>
          </a:xfrm>
          <a:solidFill>
            <a:srgbClr val="008000"/>
          </a:solidFill>
        </p:spPr>
        <p:txBody>
          <a:bodyPr/>
          <a:lstStyle>
            <a:lvl1pPr>
              <a:defRPr>
                <a:solidFill>
                  <a:schemeClr val="bg1"/>
                </a:solidFill>
              </a:defRPr>
            </a:lvl1pPr>
          </a:lstStyle>
          <a:p>
            <a:r>
              <a:rPr lang="de-DE" dirty="0" smtClean="0"/>
              <a:t>Bgm. Ernst Gödl</a:t>
            </a:r>
            <a:endParaRPr lang="de-DE" dirty="0"/>
          </a:p>
        </p:txBody>
      </p:sp>
      <p:pic>
        <p:nvPicPr>
          <p:cNvPr id="7" name="Grafik 6"/>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35696" y="1556792"/>
            <a:ext cx="5616624" cy="3893721"/>
          </a:xfrm>
          <a:prstGeom prst="rect">
            <a:avLst/>
          </a:prstGeom>
          <a:noFill/>
          <a:ln>
            <a:noFill/>
          </a:ln>
        </p:spPr>
      </p:pic>
    </p:spTree>
    <p:extLst>
      <p:ext uri="{BB962C8B-B14F-4D97-AF65-F5344CB8AC3E}">
        <p14:creationId xmlns:p14="http://schemas.microsoft.com/office/powerpoint/2010/main" val="4690287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13.06.2013</a:t>
            </a:r>
            <a:endParaRPr lang="de-DE"/>
          </a:p>
        </p:txBody>
      </p:sp>
      <p:sp>
        <p:nvSpPr>
          <p:cNvPr id="5" name="Fußzeilenplatzhalter 4"/>
          <p:cNvSpPr>
            <a:spLocks noGrp="1"/>
          </p:cNvSpPr>
          <p:nvPr>
            <p:ph type="ftr" sz="quarter" idx="11"/>
          </p:nvPr>
        </p:nvSpPr>
        <p:spPr/>
        <p:txBody>
          <a:bodyPr/>
          <a:lstStyle/>
          <a:p>
            <a:r>
              <a:rPr lang="de-DE" smtClean="0"/>
              <a:t>FLGÖ Steiermark Schloss Laubegg</a:t>
            </a:r>
            <a:endParaRPr lang="de-DE"/>
          </a:p>
        </p:txBody>
      </p:sp>
      <p:sp>
        <p:nvSpPr>
          <p:cNvPr id="6" name="Foliennummernplatzhalter 5"/>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144211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13.06.2013</a:t>
            </a:r>
            <a:endParaRPr lang="de-DE"/>
          </a:p>
        </p:txBody>
      </p:sp>
      <p:sp>
        <p:nvSpPr>
          <p:cNvPr id="5" name="Fußzeilenplatzhalter 4"/>
          <p:cNvSpPr>
            <a:spLocks noGrp="1"/>
          </p:cNvSpPr>
          <p:nvPr>
            <p:ph type="ftr" sz="quarter" idx="11"/>
          </p:nvPr>
        </p:nvSpPr>
        <p:spPr/>
        <p:txBody>
          <a:bodyPr/>
          <a:lstStyle/>
          <a:p>
            <a:r>
              <a:rPr lang="de-DE" smtClean="0"/>
              <a:t>FLGÖ Steiermark Schloss Laubegg</a:t>
            </a:r>
            <a:endParaRPr lang="de-DE"/>
          </a:p>
        </p:txBody>
      </p:sp>
      <p:sp>
        <p:nvSpPr>
          <p:cNvPr id="6" name="Foliennummernplatzhalter 5"/>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92862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smtClean="0"/>
              <a:t>13.06.2013</a:t>
            </a:r>
            <a:endParaRPr lang="de-DE"/>
          </a:p>
        </p:txBody>
      </p:sp>
      <p:sp>
        <p:nvSpPr>
          <p:cNvPr id="5" name="Fußzeilenplatzhalter 4"/>
          <p:cNvSpPr>
            <a:spLocks noGrp="1"/>
          </p:cNvSpPr>
          <p:nvPr>
            <p:ph type="ftr" sz="quarter" idx="11"/>
          </p:nvPr>
        </p:nvSpPr>
        <p:spPr/>
        <p:txBody>
          <a:bodyPr/>
          <a:lstStyle/>
          <a:p>
            <a:r>
              <a:rPr lang="de-DE" smtClean="0"/>
              <a:t>FLGÖ Steiermark Schloss Laubegg</a:t>
            </a:r>
            <a:endParaRPr lang="de-DE"/>
          </a:p>
        </p:txBody>
      </p:sp>
      <p:sp>
        <p:nvSpPr>
          <p:cNvPr id="6" name="Foliennummernplatzhalter 5"/>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175395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r>
              <a:rPr lang="de-DE" smtClean="0"/>
              <a:t>13.06.2013</a:t>
            </a:r>
            <a:endParaRPr lang="de-DE"/>
          </a:p>
        </p:txBody>
      </p:sp>
      <p:sp>
        <p:nvSpPr>
          <p:cNvPr id="5" name="Fußzeilenplatzhalter 4"/>
          <p:cNvSpPr>
            <a:spLocks noGrp="1"/>
          </p:cNvSpPr>
          <p:nvPr>
            <p:ph type="ftr" sz="quarter" idx="11"/>
          </p:nvPr>
        </p:nvSpPr>
        <p:spPr/>
        <p:txBody>
          <a:bodyPr/>
          <a:lstStyle/>
          <a:p>
            <a:r>
              <a:rPr lang="de-DE" smtClean="0"/>
              <a:t>FLGÖ Steiermark Schloss Laubegg</a:t>
            </a:r>
            <a:endParaRPr lang="de-DE"/>
          </a:p>
        </p:txBody>
      </p:sp>
      <p:sp>
        <p:nvSpPr>
          <p:cNvPr id="6" name="Foliennummernplatzhalter 5"/>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193318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smtClean="0"/>
              <a:t>13.06.2013</a:t>
            </a:r>
            <a:endParaRPr lang="de-DE"/>
          </a:p>
        </p:txBody>
      </p:sp>
      <p:sp>
        <p:nvSpPr>
          <p:cNvPr id="6" name="Fußzeilenplatzhalter 5"/>
          <p:cNvSpPr>
            <a:spLocks noGrp="1"/>
          </p:cNvSpPr>
          <p:nvPr>
            <p:ph type="ftr" sz="quarter" idx="11"/>
          </p:nvPr>
        </p:nvSpPr>
        <p:spPr/>
        <p:txBody>
          <a:bodyPr/>
          <a:lstStyle/>
          <a:p>
            <a:r>
              <a:rPr lang="de-DE" smtClean="0"/>
              <a:t>FLGÖ Steiermark Schloss Laubegg</a:t>
            </a:r>
            <a:endParaRPr lang="de-DE"/>
          </a:p>
        </p:txBody>
      </p:sp>
      <p:sp>
        <p:nvSpPr>
          <p:cNvPr id="7" name="Foliennummernplatzhalter 6"/>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1513133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smtClean="0"/>
              <a:t>13.06.2013</a:t>
            </a:r>
            <a:endParaRPr lang="de-DE"/>
          </a:p>
        </p:txBody>
      </p:sp>
      <p:sp>
        <p:nvSpPr>
          <p:cNvPr id="8" name="Fußzeilenplatzhalter 7"/>
          <p:cNvSpPr>
            <a:spLocks noGrp="1"/>
          </p:cNvSpPr>
          <p:nvPr>
            <p:ph type="ftr" sz="quarter" idx="11"/>
          </p:nvPr>
        </p:nvSpPr>
        <p:spPr/>
        <p:txBody>
          <a:bodyPr/>
          <a:lstStyle/>
          <a:p>
            <a:r>
              <a:rPr lang="de-DE" smtClean="0"/>
              <a:t>FLGÖ Steiermark Schloss Laubegg</a:t>
            </a:r>
            <a:endParaRPr lang="de-DE"/>
          </a:p>
        </p:txBody>
      </p:sp>
      <p:sp>
        <p:nvSpPr>
          <p:cNvPr id="9" name="Foliennummernplatzhalter 8"/>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322300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de-DE" smtClean="0"/>
              <a:t>13.06.2013</a:t>
            </a:r>
            <a:endParaRPr lang="de-DE"/>
          </a:p>
        </p:txBody>
      </p:sp>
      <p:sp>
        <p:nvSpPr>
          <p:cNvPr id="4" name="Fußzeilenplatzhalter 3"/>
          <p:cNvSpPr>
            <a:spLocks noGrp="1"/>
          </p:cNvSpPr>
          <p:nvPr>
            <p:ph type="ftr" sz="quarter" idx="11"/>
          </p:nvPr>
        </p:nvSpPr>
        <p:spPr/>
        <p:txBody>
          <a:bodyPr/>
          <a:lstStyle/>
          <a:p>
            <a:r>
              <a:rPr lang="de-DE" smtClean="0"/>
              <a:t>FLGÖ Steiermark Schloss Laubegg</a:t>
            </a:r>
            <a:endParaRPr lang="de-DE"/>
          </a:p>
        </p:txBody>
      </p:sp>
      <p:sp>
        <p:nvSpPr>
          <p:cNvPr id="5" name="Foliennummernplatzhalter 4"/>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158691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13.06.2013</a:t>
            </a:r>
            <a:endParaRPr lang="de-DE"/>
          </a:p>
        </p:txBody>
      </p:sp>
      <p:sp>
        <p:nvSpPr>
          <p:cNvPr id="3" name="Fußzeilenplatzhalter 2"/>
          <p:cNvSpPr>
            <a:spLocks noGrp="1"/>
          </p:cNvSpPr>
          <p:nvPr>
            <p:ph type="ftr" sz="quarter" idx="11"/>
          </p:nvPr>
        </p:nvSpPr>
        <p:spPr/>
        <p:txBody>
          <a:bodyPr/>
          <a:lstStyle/>
          <a:p>
            <a:r>
              <a:rPr lang="de-DE" smtClean="0"/>
              <a:t>FLGÖ Steiermark Schloss Laubegg</a:t>
            </a:r>
            <a:endParaRPr lang="de-DE"/>
          </a:p>
        </p:txBody>
      </p:sp>
      <p:sp>
        <p:nvSpPr>
          <p:cNvPr id="4" name="Foliennummernplatzhalter 3"/>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215974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13.06.2013</a:t>
            </a:r>
            <a:endParaRPr lang="de-DE"/>
          </a:p>
        </p:txBody>
      </p:sp>
      <p:sp>
        <p:nvSpPr>
          <p:cNvPr id="6" name="Fußzeilenplatzhalter 5"/>
          <p:cNvSpPr>
            <a:spLocks noGrp="1"/>
          </p:cNvSpPr>
          <p:nvPr>
            <p:ph type="ftr" sz="quarter" idx="11"/>
          </p:nvPr>
        </p:nvSpPr>
        <p:spPr/>
        <p:txBody>
          <a:bodyPr/>
          <a:lstStyle/>
          <a:p>
            <a:r>
              <a:rPr lang="de-DE" smtClean="0"/>
              <a:t>FLGÖ Steiermark Schloss Laubegg</a:t>
            </a:r>
            <a:endParaRPr lang="de-DE"/>
          </a:p>
        </p:txBody>
      </p:sp>
      <p:sp>
        <p:nvSpPr>
          <p:cNvPr id="7" name="Foliennummernplatzhalter 6"/>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199366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smtClean="0"/>
              <a:t>13.06.2013</a:t>
            </a:r>
            <a:endParaRPr lang="de-DE"/>
          </a:p>
        </p:txBody>
      </p:sp>
      <p:sp>
        <p:nvSpPr>
          <p:cNvPr id="6" name="Fußzeilenplatzhalter 5"/>
          <p:cNvSpPr>
            <a:spLocks noGrp="1"/>
          </p:cNvSpPr>
          <p:nvPr>
            <p:ph type="ftr" sz="quarter" idx="11"/>
          </p:nvPr>
        </p:nvSpPr>
        <p:spPr/>
        <p:txBody>
          <a:bodyPr/>
          <a:lstStyle/>
          <a:p>
            <a:r>
              <a:rPr lang="de-DE" smtClean="0"/>
              <a:t>FLGÖ Steiermark Schloss Laubegg</a:t>
            </a:r>
            <a:endParaRPr lang="de-DE"/>
          </a:p>
        </p:txBody>
      </p:sp>
      <p:sp>
        <p:nvSpPr>
          <p:cNvPr id="7" name="Foliennummernplatzhalter 6"/>
          <p:cNvSpPr>
            <a:spLocks noGrp="1"/>
          </p:cNvSpPr>
          <p:nvPr>
            <p:ph type="sldNum" sz="quarter" idx="12"/>
          </p:nvPr>
        </p:nvSpPr>
        <p:spPr/>
        <p:txBody>
          <a:bodyPr/>
          <a:lstStyle/>
          <a:p>
            <a:fld id="{71C6E457-B848-4992-929F-74145CF1EE40}" type="slidenum">
              <a:rPr lang="de-DE" smtClean="0"/>
              <a:t>‹Nr.›</a:t>
            </a:fld>
            <a:endParaRPr lang="de-DE"/>
          </a:p>
        </p:txBody>
      </p:sp>
    </p:spTree>
    <p:extLst>
      <p:ext uri="{BB962C8B-B14F-4D97-AF65-F5344CB8AC3E}">
        <p14:creationId xmlns:p14="http://schemas.microsoft.com/office/powerpoint/2010/main" val="48495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smtClean="0"/>
              <a:t>13.06.2013</a:t>
            </a:r>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FLGÖ Steiermark Schloss Laubegg</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6E457-B848-4992-929F-74145CF1EE40}" type="slidenum">
              <a:rPr lang="de-DE" smtClean="0"/>
              <a:t>‹Nr.›</a:t>
            </a:fld>
            <a:endParaRPr lang="de-DE"/>
          </a:p>
        </p:txBody>
      </p:sp>
    </p:spTree>
    <p:extLst>
      <p:ext uri="{BB962C8B-B14F-4D97-AF65-F5344CB8AC3E}">
        <p14:creationId xmlns:p14="http://schemas.microsoft.com/office/powerpoint/2010/main" val="1247183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196753"/>
            <a:ext cx="7772400" cy="2880319"/>
          </a:xfrm>
        </p:spPr>
        <p:txBody>
          <a:bodyPr>
            <a:normAutofit/>
          </a:bodyPr>
          <a:lstStyle/>
          <a:p>
            <a:r>
              <a:rPr lang="de-DE" sz="4000" dirty="0" smtClean="0">
                <a:latin typeface="Adobe Gothic Std B" pitchFamily="34" charset="-128"/>
                <a:ea typeface="Adobe Gothic Std B" pitchFamily="34" charset="-128"/>
              </a:rPr>
              <a:t>Der rechtliche Rahmen </a:t>
            </a:r>
            <a:r>
              <a:rPr lang="de-DE" dirty="0" smtClean="0">
                <a:latin typeface="Adobe Gothic Std B" pitchFamily="34" charset="-128"/>
                <a:ea typeface="Adobe Gothic Std B" pitchFamily="34" charset="-128"/>
              </a:rPr>
              <a:t/>
            </a:r>
            <a:br>
              <a:rPr lang="de-DE" dirty="0" smtClean="0">
                <a:latin typeface="Adobe Gothic Std B" pitchFamily="34" charset="-128"/>
                <a:ea typeface="Adobe Gothic Std B" pitchFamily="34" charset="-128"/>
              </a:rPr>
            </a:br>
            <a:r>
              <a:rPr lang="de-DE" sz="2800" dirty="0" smtClean="0">
                <a:latin typeface="Adobe Gothic Std B" pitchFamily="34" charset="-128"/>
                <a:ea typeface="Adobe Gothic Std B" pitchFamily="34" charset="-128"/>
              </a:rPr>
              <a:t>für die </a:t>
            </a:r>
            <a:r>
              <a:rPr lang="de-DE" dirty="0" smtClean="0">
                <a:latin typeface="Adobe Gothic Std B" pitchFamily="34" charset="-128"/>
                <a:ea typeface="Adobe Gothic Std B" pitchFamily="34" charset="-128"/>
              </a:rPr>
              <a:t/>
            </a:r>
            <a:br>
              <a:rPr lang="de-DE" dirty="0" smtClean="0">
                <a:latin typeface="Adobe Gothic Std B" pitchFamily="34" charset="-128"/>
                <a:ea typeface="Adobe Gothic Std B" pitchFamily="34" charset="-128"/>
              </a:rPr>
            </a:br>
            <a:r>
              <a:rPr lang="de-DE" sz="4000" dirty="0" smtClean="0">
                <a:solidFill>
                  <a:srgbClr val="008000"/>
                </a:solidFill>
                <a:latin typeface="Adobe Gothic Std B" pitchFamily="34" charset="-128"/>
                <a:ea typeface="Adobe Gothic Std B" pitchFamily="34" charset="-128"/>
              </a:rPr>
              <a:t>Gemeindestrukturreform</a:t>
            </a:r>
            <a:br>
              <a:rPr lang="de-DE" sz="4000" dirty="0" smtClean="0">
                <a:solidFill>
                  <a:srgbClr val="008000"/>
                </a:solidFill>
                <a:latin typeface="Adobe Gothic Std B" pitchFamily="34" charset="-128"/>
                <a:ea typeface="Adobe Gothic Std B" pitchFamily="34" charset="-128"/>
              </a:rPr>
            </a:br>
            <a:r>
              <a:rPr lang="de-DE" sz="4000" dirty="0" smtClean="0">
                <a:solidFill>
                  <a:srgbClr val="008000"/>
                </a:solidFill>
                <a:latin typeface="Adobe Gothic Std B" pitchFamily="34" charset="-128"/>
                <a:ea typeface="Adobe Gothic Std B" pitchFamily="34" charset="-128"/>
              </a:rPr>
              <a:t>in der Steiermark</a:t>
            </a:r>
            <a:endParaRPr lang="de-DE" dirty="0" smtClean="0">
              <a:solidFill>
                <a:srgbClr val="008000"/>
              </a:solidFill>
              <a:latin typeface="Adobe Gothic Std B" pitchFamily="34" charset="-128"/>
              <a:ea typeface="Adobe Gothic Std B" pitchFamily="34" charset="-128"/>
            </a:endParaRPr>
          </a:p>
        </p:txBody>
      </p:sp>
      <p:sp>
        <p:nvSpPr>
          <p:cNvPr id="3" name="Untertitel 2"/>
          <p:cNvSpPr>
            <a:spLocks noGrp="1"/>
          </p:cNvSpPr>
          <p:nvPr>
            <p:ph type="subTitle" idx="1"/>
          </p:nvPr>
        </p:nvSpPr>
        <p:spPr>
          <a:xfrm>
            <a:off x="1371600" y="4437112"/>
            <a:ext cx="6400800" cy="1201688"/>
          </a:xfrm>
        </p:spPr>
        <p:txBody>
          <a:bodyPr>
            <a:normAutofit/>
          </a:bodyPr>
          <a:lstStyle/>
          <a:p>
            <a:r>
              <a:rPr lang="de-DE" sz="1400" dirty="0" smtClean="0">
                <a:solidFill>
                  <a:schemeClr val="tx1">
                    <a:lumMod val="65000"/>
                    <a:lumOff val="35000"/>
                  </a:schemeClr>
                </a:solidFill>
                <a:latin typeface="Adobe Gothic Std B" pitchFamily="34" charset="-128"/>
                <a:ea typeface="Adobe Gothic Std B" pitchFamily="34" charset="-128"/>
              </a:rPr>
              <a:t>Bgm. Ernst Gödl</a:t>
            </a:r>
          </a:p>
          <a:p>
            <a:r>
              <a:rPr lang="de-DE" sz="1400" dirty="0" smtClean="0">
                <a:solidFill>
                  <a:schemeClr val="tx1">
                    <a:lumMod val="65000"/>
                    <a:lumOff val="35000"/>
                  </a:schemeClr>
                </a:solidFill>
                <a:latin typeface="Adobe Gothic Std B" pitchFamily="34" charset="-128"/>
                <a:ea typeface="Adobe Gothic Std B" pitchFamily="34" charset="-128"/>
              </a:rPr>
              <a:t>Gemeinde Zwaring-Pöls</a:t>
            </a:r>
          </a:p>
          <a:p>
            <a:r>
              <a:rPr lang="de-DE" sz="1400" dirty="0" smtClean="0">
                <a:solidFill>
                  <a:schemeClr val="tx1">
                    <a:lumMod val="65000"/>
                    <a:lumOff val="35000"/>
                  </a:schemeClr>
                </a:solidFill>
                <a:latin typeface="Adobe Gothic Std B" pitchFamily="34" charset="-128"/>
                <a:ea typeface="Adobe Gothic Std B" pitchFamily="34" charset="-128"/>
              </a:rPr>
              <a:t>Fusionsgemeinde: Marktgemeinde Dobl</a:t>
            </a:r>
            <a:endParaRPr lang="de-DE" sz="1400" dirty="0">
              <a:solidFill>
                <a:schemeClr val="tx1">
                  <a:lumMod val="65000"/>
                  <a:lumOff val="35000"/>
                </a:schemeClr>
              </a:solidFill>
              <a:latin typeface="Adobe Gothic Std B" pitchFamily="34" charset="-128"/>
              <a:ea typeface="Adobe Gothic Std B" pitchFamily="34" charset="-128"/>
            </a:endParaRPr>
          </a:p>
        </p:txBody>
      </p:sp>
      <p:sp>
        <p:nvSpPr>
          <p:cNvPr id="4" name="Fußzeilenplatzhalter 3"/>
          <p:cNvSpPr>
            <a:spLocks noGrp="1"/>
          </p:cNvSpPr>
          <p:nvPr>
            <p:ph type="ftr" sz="quarter" idx="11"/>
          </p:nvPr>
        </p:nvSpPr>
        <p:spPr/>
        <p:txBody>
          <a:bodyPr/>
          <a:lstStyle/>
          <a:p>
            <a:r>
              <a:rPr lang="de-DE" smtClean="0"/>
              <a:t>FLGÖ Steiermark</a:t>
            </a:r>
          </a:p>
          <a:p>
            <a:r>
              <a:rPr lang="de-DE" smtClean="0"/>
              <a:t>Schloss Laubegg</a:t>
            </a:r>
            <a:endParaRPr lang="de-DE" dirty="0"/>
          </a:p>
        </p:txBody>
      </p:sp>
      <p:sp>
        <p:nvSpPr>
          <p:cNvPr id="5" name="Datumsplatzhalter 4"/>
          <p:cNvSpPr>
            <a:spLocks noGrp="1"/>
          </p:cNvSpPr>
          <p:nvPr>
            <p:ph type="dt" sz="half" idx="10"/>
          </p:nvPr>
        </p:nvSpPr>
        <p:spPr/>
        <p:txBody>
          <a:bodyPr/>
          <a:lstStyle/>
          <a:p>
            <a:r>
              <a:rPr lang="de-DE" smtClean="0"/>
              <a:t>13.06.2013</a:t>
            </a:r>
            <a:endParaRPr lang="de-DE" dirty="0"/>
          </a:p>
        </p:txBody>
      </p:sp>
      <p:sp>
        <p:nvSpPr>
          <p:cNvPr id="6" name="Foliennummernplatzhalter 5"/>
          <p:cNvSpPr>
            <a:spLocks noGrp="1"/>
          </p:cNvSpPr>
          <p:nvPr>
            <p:ph type="sldNum" sz="quarter" idx="12"/>
          </p:nvPr>
        </p:nvSpPr>
        <p:spPr/>
        <p:txBody>
          <a:bodyPr/>
          <a:lstStyle/>
          <a:p>
            <a:r>
              <a:rPr lang="de-DE" smtClean="0"/>
              <a:t>Bgm. Ernst Gödl</a:t>
            </a:r>
            <a:endParaRPr lang="de-DE" dirty="0"/>
          </a:p>
        </p:txBody>
      </p:sp>
    </p:spTree>
    <p:extLst>
      <p:ext uri="{BB962C8B-B14F-4D97-AF65-F5344CB8AC3E}">
        <p14:creationId xmlns:p14="http://schemas.microsoft.com/office/powerpoint/2010/main" val="973885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Die Gemeindestrukturreform</a:t>
            </a:r>
            <a:br>
              <a:rPr lang="de-DE" sz="3600" dirty="0" smtClean="0">
                <a:solidFill>
                  <a:srgbClr val="008000"/>
                </a:solidFill>
              </a:rPr>
            </a:br>
            <a:r>
              <a:rPr lang="de-DE" sz="3600" dirty="0" smtClean="0">
                <a:solidFill>
                  <a:srgbClr val="008000"/>
                </a:solidFill>
              </a:rPr>
              <a:t>in der Steiermark</a:t>
            </a:r>
          </a:p>
        </p:txBody>
      </p:sp>
      <p:sp>
        <p:nvSpPr>
          <p:cNvPr id="3" name="Untertitel 2"/>
          <p:cNvSpPr>
            <a:spLocks noGrp="1"/>
          </p:cNvSpPr>
          <p:nvPr>
            <p:ph type="subTitle" idx="1"/>
          </p:nvPr>
        </p:nvSpPr>
        <p:spPr>
          <a:xfrm>
            <a:off x="1331640" y="2492896"/>
            <a:ext cx="6400800" cy="2376264"/>
          </a:xfrm>
        </p:spPr>
        <p:txBody>
          <a:bodyPr>
            <a:normAutofit/>
          </a:bodyPr>
          <a:lstStyle/>
          <a:p>
            <a:pPr algn="l"/>
            <a:r>
              <a:rPr lang="de-DE" sz="2800" dirty="0" smtClean="0"/>
              <a:t>Die Gemeinde im Spannungsfeld:</a:t>
            </a:r>
          </a:p>
          <a:p>
            <a:pPr algn="l"/>
            <a:endParaRPr lang="de-DE" sz="2800" dirty="0">
              <a:solidFill>
                <a:schemeClr val="tx1"/>
              </a:solidFill>
            </a:endParaRPr>
          </a:p>
          <a:p>
            <a:pPr marL="342900" indent="-342900" algn="l">
              <a:buFont typeface="Arial" pitchFamily="34" charset="0"/>
              <a:buChar char="•"/>
            </a:pPr>
            <a:r>
              <a:rPr lang="de-DE" sz="2400" dirty="0" smtClean="0">
                <a:latin typeface="+mj-lt"/>
              </a:rPr>
              <a:t>Staatliche Behörde – lokale Lebenswelt</a:t>
            </a:r>
          </a:p>
          <a:p>
            <a:pPr marL="342900" indent="-342900" algn="l">
              <a:buFont typeface="Arial" pitchFamily="34" charset="0"/>
              <a:buChar char="•"/>
            </a:pPr>
            <a:r>
              <a:rPr lang="de-DE" sz="2400" dirty="0" smtClean="0">
                <a:latin typeface="+mj-lt"/>
              </a:rPr>
              <a:t>Landespolitik - Gemeindepolitik</a:t>
            </a:r>
          </a:p>
          <a:p>
            <a:pPr marL="342900" indent="-342900" algn="l">
              <a:buFont typeface="Arial" pitchFamily="34" charset="0"/>
              <a:buChar char="•"/>
            </a:pPr>
            <a:r>
              <a:rPr lang="de-DE" sz="2400" dirty="0" smtClean="0">
                <a:solidFill>
                  <a:schemeClr val="tx1"/>
                </a:solidFill>
                <a:latin typeface="+mj-lt"/>
              </a:rPr>
              <a:t>Tradition – Zukunft</a:t>
            </a:r>
          </a:p>
          <a:p>
            <a:pPr marL="342900" indent="-342900" algn="l">
              <a:buFont typeface="Arial" pitchFamily="34" charset="0"/>
              <a:buChar char="•"/>
            </a:pPr>
            <a:endParaRPr lang="de-DE" sz="1800" dirty="0">
              <a:solidFill>
                <a:schemeClr val="tx1"/>
              </a:solidFill>
              <a:latin typeface="+mj-lt"/>
            </a:endParaRPr>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
        <p:nvSpPr>
          <p:cNvPr id="7" name="Textfeld 6"/>
          <p:cNvSpPr txBox="1"/>
          <p:nvPr/>
        </p:nvSpPr>
        <p:spPr>
          <a:xfrm>
            <a:off x="1475656" y="5229200"/>
            <a:ext cx="6264696" cy="461665"/>
          </a:xfrm>
          <a:prstGeom prst="rect">
            <a:avLst/>
          </a:prstGeom>
          <a:noFill/>
        </p:spPr>
        <p:txBody>
          <a:bodyPr wrap="square" rtlCol="0">
            <a:spAutoFit/>
          </a:bodyPr>
          <a:lstStyle/>
          <a:p>
            <a:pPr algn="ctr"/>
            <a:r>
              <a:rPr lang="de-DE" sz="2400" dirty="0" smtClean="0">
                <a:solidFill>
                  <a:srgbClr val="008000"/>
                </a:solidFill>
                <a:latin typeface="Adobe Gothic Std B" pitchFamily="34" charset="-128"/>
                <a:ea typeface="Adobe Gothic Std B" pitchFamily="34" charset="-128"/>
              </a:rPr>
              <a:t>Danke für die Aufmerksamkeit!</a:t>
            </a:r>
            <a:endParaRPr lang="de-DE" sz="2400" dirty="0">
              <a:solidFill>
                <a:srgbClr val="008000"/>
              </a:solidFill>
              <a:latin typeface="Adobe Gothic Std B" pitchFamily="34" charset="-128"/>
              <a:ea typeface="Adobe Gothic Std B" pitchFamily="34" charset="-128"/>
            </a:endParaRPr>
          </a:p>
        </p:txBody>
      </p:sp>
    </p:spTree>
    <p:extLst>
      <p:ext uri="{BB962C8B-B14F-4D97-AF65-F5344CB8AC3E}">
        <p14:creationId xmlns:p14="http://schemas.microsoft.com/office/powerpoint/2010/main" val="22872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Der verfassungsrechtliche Rahmen</a:t>
            </a:r>
          </a:p>
        </p:txBody>
      </p:sp>
      <p:sp>
        <p:nvSpPr>
          <p:cNvPr id="3" name="Untertitel 2"/>
          <p:cNvSpPr>
            <a:spLocks noGrp="1"/>
          </p:cNvSpPr>
          <p:nvPr>
            <p:ph type="subTitle" idx="1"/>
          </p:nvPr>
        </p:nvSpPr>
        <p:spPr>
          <a:xfrm>
            <a:off x="1331640" y="2204864"/>
            <a:ext cx="6400800" cy="3744416"/>
          </a:xfrm>
        </p:spPr>
        <p:txBody>
          <a:bodyPr>
            <a:normAutofit fontScale="85000" lnSpcReduction="10000"/>
          </a:bodyPr>
          <a:lstStyle/>
          <a:p>
            <a:pPr algn="l"/>
            <a:r>
              <a:rPr lang="de-DE" sz="2800" dirty="0" smtClean="0"/>
              <a:t>Gemeindeverfassungsnovelle 1962 </a:t>
            </a:r>
          </a:p>
          <a:p>
            <a:pPr algn="l"/>
            <a:r>
              <a:rPr lang="de-DE" sz="2000" dirty="0" smtClean="0"/>
              <a:t>Aufgabe des Bundesverfassungsgesetzgebers:</a:t>
            </a:r>
          </a:p>
          <a:p>
            <a:pPr algn="l"/>
            <a:r>
              <a:rPr lang="de-DE" dirty="0" smtClean="0">
                <a:solidFill>
                  <a:schemeClr val="tx1"/>
                </a:solidFill>
              </a:rPr>
              <a:t>	</a:t>
            </a:r>
          </a:p>
          <a:p>
            <a:pPr marL="457200" indent="-457200" algn="l">
              <a:buFont typeface="Arial" pitchFamily="34" charset="0"/>
              <a:buChar char="•"/>
            </a:pPr>
            <a:r>
              <a:rPr lang="de-DE" sz="1800" i="1" dirty="0" smtClean="0"/>
              <a:t>„ein  Minimum  von  Kompetenzen  der  Gemeinde  zu instituieren“</a:t>
            </a:r>
          </a:p>
          <a:p>
            <a:pPr marL="457200" indent="-457200" algn="l">
              <a:buFont typeface="Arial" pitchFamily="34" charset="0"/>
              <a:buChar char="•"/>
            </a:pPr>
            <a:endParaRPr lang="de-DE" sz="1800" i="1" dirty="0" smtClean="0"/>
          </a:p>
          <a:p>
            <a:pPr marL="457200" indent="-457200" algn="l">
              <a:buFont typeface="Arial" pitchFamily="34" charset="0"/>
              <a:buChar char="•"/>
            </a:pPr>
            <a:r>
              <a:rPr lang="de-DE" sz="1800" i="1" dirty="0" smtClean="0"/>
              <a:t>„den  eigenen  Wirkungsbereich  gegen  Angriffe  der  Bundes- und  Landesgesetzgebung  und  der  vollziehenden   Gewalt   zu schützen“</a:t>
            </a:r>
          </a:p>
          <a:p>
            <a:pPr marL="457200" indent="-457200" algn="l">
              <a:buFont typeface="Arial" pitchFamily="34" charset="0"/>
              <a:buChar char="•"/>
            </a:pPr>
            <a:endParaRPr lang="de-DE" sz="1800" i="1" dirty="0" smtClean="0"/>
          </a:p>
          <a:p>
            <a:pPr marL="457200" indent="-457200" algn="l">
              <a:buFont typeface="Arial" pitchFamily="34" charset="0"/>
              <a:buChar char="•"/>
            </a:pPr>
            <a:r>
              <a:rPr lang="de-DE" sz="1800" i="1" dirty="0" smtClean="0"/>
              <a:t>„der  Gemeinde  die  Möglichkeit  zu  geben,  jede  Verletzung  des Selbstverwaltungsrechtes  in  einem  Prozess  zu  verteidigen.“</a:t>
            </a:r>
          </a:p>
          <a:p>
            <a:pPr algn="l"/>
            <a:r>
              <a:rPr lang="de-DE" dirty="0" smtClean="0">
                <a:solidFill>
                  <a:schemeClr val="tx1"/>
                </a:solidFill>
              </a:rPr>
              <a:t>	</a:t>
            </a:r>
          </a:p>
          <a:p>
            <a:pPr algn="l"/>
            <a:endParaRPr lang="de-DE" dirty="0" smtClean="0"/>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1363502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Der verfassungsrechtliche Rahmen</a:t>
            </a:r>
          </a:p>
        </p:txBody>
      </p:sp>
      <p:sp>
        <p:nvSpPr>
          <p:cNvPr id="3" name="Untertitel 2"/>
          <p:cNvSpPr>
            <a:spLocks noGrp="1"/>
          </p:cNvSpPr>
          <p:nvPr>
            <p:ph type="subTitle" idx="1"/>
          </p:nvPr>
        </p:nvSpPr>
        <p:spPr>
          <a:xfrm>
            <a:off x="1331640" y="2204864"/>
            <a:ext cx="6400800" cy="3600400"/>
          </a:xfrm>
        </p:spPr>
        <p:txBody>
          <a:bodyPr>
            <a:normAutofit/>
          </a:bodyPr>
          <a:lstStyle/>
          <a:p>
            <a:pPr marL="457200" indent="-457200" algn="l">
              <a:buFont typeface="Arial" pitchFamily="34" charset="0"/>
              <a:buChar char="•"/>
            </a:pPr>
            <a:r>
              <a:rPr lang="de-DE" dirty="0" smtClean="0"/>
              <a:t>Selbstverwaltung</a:t>
            </a:r>
          </a:p>
          <a:p>
            <a:pPr lvl="2" algn="l"/>
            <a:r>
              <a:rPr lang="de-DE" dirty="0" smtClean="0">
                <a:solidFill>
                  <a:schemeClr val="tx1"/>
                </a:solidFill>
              </a:rPr>
              <a:t>&gt;&gt; Personal		</a:t>
            </a:r>
          </a:p>
          <a:p>
            <a:pPr lvl="2" algn="l"/>
            <a:r>
              <a:rPr lang="de-DE" dirty="0" smtClean="0">
                <a:solidFill>
                  <a:schemeClr val="tx1"/>
                </a:solidFill>
              </a:rPr>
              <a:t>&gt;&gt; Finanzen	</a:t>
            </a:r>
          </a:p>
          <a:p>
            <a:pPr marL="457200" indent="-457200" algn="l">
              <a:buFont typeface="Arial" pitchFamily="34" charset="0"/>
              <a:buChar char="•"/>
            </a:pPr>
            <a:r>
              <a:rPr lang="de-DE" dirty="0" smtClean="0"/>
              <a:t>Einheitsgemeinde</a:t>
            </a:r>
          </a:p>
          <a:p>
            <a:pPr lvl="2" algn="l"/>
            <a:r>
              <a:rPr lang="de-DE" dirty="0" smtClean="0">
                <a:solidFill>
                  <a:schemeClr val="tx1"/>
                </a:solidFill>
              </a:rPr>
              <a:t>&gt;&gt; Verbände</a:t>
            </a:r>
          </a:p>
          <a:p>
            <a:pPr marL="457200" indent="-457200" algn="l">
              <a:buFont typeface="Arial" pitchFamily="34" charset="0"/>
              <a:buChar char="•"/>
            </a:pPr>
            <a:r>
              <a:rPr lang="de-DE" dirty="0" smtClean="0"/>
              <a:t>Bestandsgarantie</a:t>
            </a:r>
          </a:p>
          <a:p>
            <a:pPr lvl="2" algn="l"/>
            <a:r>
              <a:rPr lang="de-DE" dirty="0" smtClean="0">
                <a:solidFill>
                  <a:schemeClr val="tx1"/>
                </a:solidFill>
              </a:rPr>
              <a:t>&gt;&gt; Garantie der Institution</a:t>
            </a:r>
            <a:endParaRPr lang="de-DE" dirty="0">
              <a:solidFill>
                <a:schemeClr val="tx1"/>
              </a:solidFill>
            </a:endParaRPr>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2266804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Die Gebietsreform</a:t>
            </a:r>
          </a:p>
        </p:txBody>
      </p:sp>
      <p:sp>
        <p:nvSpPr>
          <p:cNvPr id="3" name="Untertitel 2"/>
          <p:cNvSpPr>
            <a:spLocks noGrp="1"/>
          </p:cNvSpPr>
          <p:nvPr>
            <p:ph type="subTitle" idx="1"/>
          </p:nvPr>
        </p:nvSpPr>
        <p:spPr>
          <a:xfrm>
            <a:off x="1331640" y="2204864"/>
            <a:ext cx="6400800" cy="3600400"/>
          </a:xfrm>
        </p:spPr>
        <p:txBody>
          <a:bodyPr>
            <a:normAutofit/>
          </a:bodyPr>
          <a:lstStyle/>
          <a:p>
            <a:pPr marL="514350" indent="-514350" algn="l">
              <a:buAutoNum type="arabicPlain" startAt="3"/>
            </a:pPr>
            <a:r>
              <a:rPr lang="de-DE" dirty="0" smtClean="0"/>
              <a:t>Wege:</a:t>
            </a:r>
          </a:p>
          <a:p>
            <a:pPr algn="l"/>
            <a:endParaRPr lang="de-DE" sz="2000" dirty="0">
              <a:solidFill>
                <a:schemeClr val="tx1"/>
              </a:solidFill>
            </a:endParaRPr>
          </a:p>
          <a:p>
            <a:pPr marL="514350" indent="-514350" algn="l">
              <a:lnSpc>
                <a:spcPct val="150000"/>
              </a:lnSpc>
              <a:buAutoNum type="arabicParenR"/>
            </a:pPr>
            <a:r>
              <a:rPr lang="de-DE" sz="2400" b="1" dirty="0" smtClean="0">
                <a:latin typeface="+mn-lt"/>
              </a:rPr>
              <a:t>Freiwilliger Zusammenschluss</a:t>
            </a:r>
          </a:p>
          <a:p>
            <a:pPr marL="514350" indent="-514350" algn="l">
              <a:lnSpc>
                <a:spcPct val="110000"/>
              </a:lnSpc>
              <a:buAutoNum type="arabicParenR"/>
            </a:pPr>
            <a:r>
              <a:rPr lang="de-DE" sz="2400" b="1" dirty="0" smtClean="0">
                <a:solidFill>
                  <a:schemeClr val="tx1"/>
                </a:solidFill>
                <a:latin typeface="+mn-lt"/>
              </a:rPr>
              <a:t>Gesetzliche Verfügung mit </a:t>
            </a:r>
            <a:r>
              <a:rPr lang="de-DE" sz="2400" b="1" dirty="0" err="1" smtClean="0">
                <a:solidFill>
                  <a:schemeClr val="tx1"/>
                </a:solidFill>
                <a:latin typeface="+mn-lt"/>
              </a:rPr>
              <a:t>konsensualer</a:t>
            </a:r>
            <a:r>
              <a:rPr lang="de-DE" sz="2400" b="1" dirty="0" smtClean="0">
                <a:solidFill>
                  <a:schemeClr val="tx1"/>
                </a:solidFill>
                <a:latin typeface="+mn-lt"/>
              </a:rPr>
              <a:t> Umsetzung</a:t>
            </a:r>
          </a:p>
          <a:p>
            <a:pPr marL="514350" indent="-514350" algn="l">
              <a:lnSpc>
                <a:spcPct val="110000"/>
              </a:lnSpc>
              <a:buAutoNum type="arabicParenR"/>
            </a:pPr>
            <a:r>
              <a:rPr lang="de-DE" sz="2400" b="1" dirty="0" smtClean="0">
                <a:latin typeface="+mn-lt"/>
              </a:rPr>
              <a:t>Gesetzliche Verfügung mit „Kampfmaßnahmen“</a:t>
            </a:r>
            <a:endParaRPr lang="de-DE" sz="2400" b="1" dirty="0" smtClean="0">
              <a:solidFill>
                <a:schemeClr val="tx1"/>
              </a:solidFill>
              <a:latin typeface="+mn-lt"/>
            </a:endParaRPr>
          </a:p>
          <a:p>
            <a:pPr algn="l"/>
            <a:endParaRPr lang="de-DE" dirty="0" smtClean="0"/>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264875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Rechtsschutz für Gemeinden</a:t>
            </a:r>
          </a:p>
        </p:txBody>
      </p:sp>
      <p:sp>
        <p:nvSpPr>
          <p:cNvPr id="3" name="Untertitel 2"/>
          <p:cNvSpPr>
            <a:spLocks noGrp="1"/>
          </p:cNvSpPr>
          <p:nvPr>
            <p:ph type="subTitle" idx="1"/>
          </p:nvPr>
        </p:nvSpPr>
        <p:spPr>
          <a:xfrm>
            <a:off x="1331640" y="2204864"/>
            <a:ext cx="6400800" cy="3600400"/>
          </a:xfrm>
        </p:spPr>
        <p:txBody>
          <a:bodyPr>
            <a:normAutofit/>
          </a:bodyPr>
          <a:lstStyle/>
          <a:p>
            <a:pPr marL="457200" indent="-457200" algn="l">
              <a:buFont typeface="Arial" pitchFamily="34" charset="0"/>
              <a:buChar char="•"/>
            </a:pPr>
            <a:r>
              <a:rPr lang="de-DE" dirty="0" smtClean="0"/>
              <a:t>Beschwerdelegitimation</a:t>
            </a:r>
          </a:p>
          <a:p>
            <a:pPr lvl="2" algn="l"/>
            <a:r>
              <a:rPr lang="de-DE" dirty="0" smtClean="0">
                <a:solidFill>
                  <a:schemeClr val="tx1"/>
                </a:solidFill>
              </a:rPr>
              <a:t>&gt;&gt; Gemeinde als höchstpersönliches Rech</a:t>
            </a:r>
            <a:r>
              <a:rPr lang="de-DE" dirty="0">
                <a:solidFill>
                  <a:schemeClr val="tx1"/>
                </a:solidFill>
              </a:rPr>
              <a:t>t</a:t>
            </a:r>
            <a:endParaRPr lang="de-DE" dirty="0" smtClean="0">
              <a:solidFill>
                <a:schemeClr val="tx1"/>
              </a:solidFill>
            </a:endParaRPr>
          </a:p>
          <a:p>
            <a:pPr lvl="2" algn="l"/>
            <a:r>
              <a:rPr lang="de-DE" dirty="0" smtClean="0">
                <a:solidFill>
                  <a:schemeClr val="tx1"/>
                </a:solidFill>
              </a:rPr>
              <a:t>&gt;&gt; Gemeindemandatare</a:t>
            </a:r>
          </a:p>
          <a:p>
            <a:pPr lvl="2" algn="l"/>
            <a:r>
              <a:rPr lang="de-DE" dirty="0" smtClean="0">
                <a:solidFill>
                  <a:schemeClr val="tx1"/>
                </a:solidFill>
              </a:rPr>
              <a:t>&gt;&gt; NICHT: Bevölkerung	</a:t>
            </a:r>
          </a:p>
          <a:p>
            <a:pPr marL="457200" indent="-457200" algn="l">
              <a:buFont typeface="Arial" pitchFamily="34" charset="0"/>
              <a:buChar char="•"/>
            </a:pPr>
            <a:r>
              <a:rPr lang="de-DE" dirty="0" smtClean="0"/>
              <a:t>2 Wege zum VfGH</a:t>
            </a:r>
          </a:p>
          <a:p>
            <a:pPr lvl="2" algn="l"/>
            <a:r>
              <a:rPr lang="de-DE" dirty="0" smtClean="0">
                <a:solidFill>
                  <a:schemeClr val="tx1"/>
                </a:solidFill>
              </a:rPr>
              <a:t>&gt;&gt; Individualantrag</a:t>
            </a:r>
          </a:p>
          <a:p>
            <a:pPr lvl="2" algn="l"/>
            <a:r>
              <a:rPr lang="de-DE" dirty="0" smtClean="0">
                <a:solidFill>
                  <a:schemeClr val="tx1"/>
                </a:solidFill>
              </a:rPr>
              <a:t>&gt;&gt; Bescheidbeschwerde</a:t>
            </a:r>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396543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Rechtsschutz für Gemeinden</a:t>
            </a:r>
          </a:p>
        </p:txBody>
      </p:sp>
      <p:sp>
        <p:nvSpPr>
          <p:cNvPr id="3" name="Untertitel 2"/>
          <p:cNvSpPr>
            <a:spLocks noGrp="1"/>
          </p:cNvSpPr>
          <p:nvPr>
            <p:ph type="subTitle" idx="1"/>
          </p:nvPr>
        </p:nvSpPr>
        <p:spPr>
          <a:xfrm>
            <a:off x="1331640" y="2204864"/>
            <a:ext cx="6984776" cy="3600400"/>
          </a:xfrm>
        </p:spPr>
        <p:txBody>
          <a:bodyPr>
            <a:normAutofit/>
          </a:bodyPr>
          <a:lstStyle/>
          <a:p>
            <a:pPr marL="457200" indent="-457200" algn="l">
              <a:buFont typeface="Arial" pitchFamily="34" charset="0"/>
              <a:buChar char="•"/>
            </a:pPr>
            <a:r>
              <a:rPr lang="de-DE" dirty="0" smtClean="0"/>
              <a:t>Verfassungsrechtliche Schranken</a:t>
            </a:r>
          </a:p>
          <a:p>
            <a:pPr lvl="2" algn="l"/>
            <a:endParaRPr lang="de-DE" dirty="0" smtClean="0">
              <a:solidFill>
                <a:schemeClr val="tx1"/>
              </a:solidFill>
            </a:endParaRPr>
          </a:p>
          <a:p>
            <a:pPr lvl="2" algn="l"/>
            <a:r>
              <a:rPr lang="de-DE" sz="2800" dirty="0" smtClean="0">
                <a:solidFill>
                  <a:schemeClr val="tx1"/>
                </a:solidFill>
              </a:rPr>
              <a:t>&gt;&gt; Gleichheitssatz</a:t>
            </a:r>
          </a:p>
          <a:p>
            <a:pPr lvl="2" algn="l"/>
            <a:r>
              <a:rPr lang="de-DE" sz="2800" dirty="0" smtClean="0">
                <a:solidFill>
                  <a:schemeClr val="tx1"/>
                </a:solidFill>
              </a:rPr>
              <a:t>&gt;&gt; Grundsatz der Verhältnismäßigkeit</a:t>
            </a:r>
            <a:r>
              <a:rPr lang="de-DE" dirty="0" smtClean="0">
                <a:solidFill>
                  <a:schemeClr val="tx1"/>
                </a:solidFill>
              </a:rPr>
              <a:t>	</a:t>
            </a:r>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30518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Die Rechtsfolgen der Gemeindegebietsreform</a:t>
            </a:r>
          </a:p>
        </p:txBody>
      </p:sp>
      <p:sp>
        <p:nvSpPr>
          <p:cNvPr id="3" name="Untertitel 2"/>
          <p:cNvSpPr>
            <a:spLocks noGrp="1"/>
          </p:cNvSpPr>
          <p:nvPr>
            <p:ph type="subTitle" idx="1"/>
          </p:nvPr>
        </p:nvSpPr>
        <p:spPr>
          <a:xfrm>
            <a:off x="1331640" y="2204864"/>
            <a:ext cx="6400800" cy="3096344"/>
          </a:xfrm>
        </p:spPr>
        <p:txBody>
          <a:bodyPr>
            <a:normAutofit fontScale="92500" lnSpcReduction="10000"/>
          </a:bodyPr>
          <a:lstStyle/>
          <a:p>
            <a:pPr marL="457200" indent="-457200" algn="l">
              <a:buFont typeface="Arial" pitchFamily="34" charset="0"/>
              <a:buChar char="•"/>
            </a:pPr>
            <a:r>
              <a:rPr lang="de-DE" sz="2800" dirty="0" smtClean="0"/>
              <a:t>Regierungskommissär</a:t>
            </a:r>
          </a:p>
          <a:p>
            <a:pPr algn="l"/>
            <a:r>
              <a:rPr lang="de-DE" sz="2800" dirty="0"/>
              <a:t>	</a:t>
            </a:r>
            <a:r>
              <a:rPr lang="de-DE" sz="2000" dirty="0" smtClean="0">
                <a:latin typeface="+mj-lt"/>
              </a:rPr>
              <a:t>&gt;&gt; 2 Instanzen</a:t>
            </a:r>
          </a:p>
          <a:p>
            <a:pPr marL="457200" indent="-457200" algn="l">
              <a:buFont typeface="Arial" pitchFamily="34" charset="0"/>
              <a:buChar char="•"/>
            </a:pPr>
            <a:r>
              <a:rPr lang="de-DE" sz="2800" dirty="0" smtClean="0"/>
              <a:t>Überleitung von Bescheiden</a:t>
            </a:r>
          </a:p>
          <a:p>
            <a:pPr lvl="2" algn="l"/>
            <a:r>
              <a:rPr lang="de-DE" sz="2000" dirty="0" smtClean="0">
                <a:solidFill>
                  <a:schemeClr val="tx1"/>
                </a:solidFill>
              </a:rPr>
              <a:t>	</a:t>
            </a:r>
          </a:p>
          <a:p>
            <a:pPr marL="457200" indent="-457200" algn="l">
              <a:buFont typeface="Arial" pitchFamily="34" charset="0"/>
              <a:buChar char="•"/>
            </a:pPr>
            <a:r>
              <a:rPr lang="de-DE" sz="2800" dirty="0" smtClean="0"/>
              <a:t>Überleitung von Verordnungen</a:t>
            </a:r>
          </a:p>
          <a:p>
            <a:pPr lvl="2" algn="l"/>
            <a:r>
              <a:rPr lang="de-DE" sz="2000" dirty="0" smtClean="0">
                <a:solidFill>
                  <a:schemeClr val="tx1"/>
                </a:solidFill>
              </a:rPr>
              <a:t>&gt;&gt; Untergang der Teilrechtsordnung</a:t>
            </a:r>
          </a:p>
          <a:p>
            <a:pPr lvl="2" algn="l"/>
            <a:r>
              <a:rPr lang="de-DE" sz="2000" dirty="0" smtClean="0">
                <a:solidFill>
                  <a:schemeClr val="tx1"/>
                </a:solidFill>
              </a:rPr>
              <a:t>&gt;&gt; übertragener – selbständiger Wirkungsbereich</a:t>
            </a:r>
          </a:p>
          <a:p>
            <a:pPr lvl="2" algn="l"/>
            <a:r>
              <a:rPr lang="de-DE" sz="2000" dirty="0" smtClean="0">
                <a:solidFill>
                  <a:schemeClr val="tx1"/>
                </a:solidFill>
              </a:rPr>
              <a:t>&gt;&gt; Fehlerkalkül</a:t>
            </a:r>
          </a:p>
          <a:p>
            <a:pPr algn="l"/>
            <a:endParaRPr lang="de-DE" sz="2800" dirty="0" smtClean="0"/>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57374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Die Rechtsfolgen der Gemeindegebietsreform</a:t>
            </a:r>
          </a:p>
        </p:txBody>
      </p:sp>
      <p:sp>
        <p:nvSpPr>
          <p:cNvPr id="3" name="Untertitel 2"/>
          <p:cNvSpPr>
            <a:spLocks noGrp="1"/>
          </p:cNvSpPr>
          <p:nvPr>
            <p:ph type="subTitle" idx="1"/>
          </p:nvPr>
        </p:nvSpPr>
        <p:spPr>
          <a:xfrm>
            <a:off x="1331640" y="2204864"/>
            <a:ext cx="6400800" cy="3816424"/>
          </a:xfrm>
        </p:spPr>
        <p:txBody>
          <a:bodyPr>
            <a:normAutofit fontScale="92500"/>
          </a:bodyPr>
          <a:lstStyle/>
          <a:p>
            <a:pPr algn="l"/>
            <a:r>
              <a:rPr lang="de-DE" sz="1800" i="1" dirty="0" smtClean="0">
                <a:latin typeface="+mj-lt"/>
              </a:rPr>
              <a:t>„Zusammenfassend kann nunmehr gesagt werden, dass nach bestehender Rechtslage Veränderungen der Gemeindestruktur eines Bundeslandes Folgen zeitigen, die für die Rechtswissenschaft grotesk anmuten und für die Rechtspraxis kaum zu lösende Probleme schaffen. Dies ist die Folge des Umstandes, dass man bei Ausarbeitung und Aushandlung der Gemeindeverfassungsnovelle 1962 die Frage der Vereinigung von Gemeinden hat unter den Tische fallen lassen. ...</a:t>
            </a:r>
          </a:p>
          <a:p>
            <a:pPr algn="l"/>
            <a:r>
              <a:rPr lang="de-DE" sz="1800" i="1" dirty="0" smtClean="0">
                <a:latin typeface="+mj-lt"/>
              </a:rPr>
              <a:t>Die Praxis kann sich freilich damit behelfen, dass sie sich, gestützt auf die Institution der Rechtskraft, bei Erlassung von individuellen Rechtsakten über die Rechtslage hinwegsetzt. Aber das ist auch nur eine Notlösung und keine Bereinigung des Problems. Eine solche kann nur durch eine Novellierung der Bundesverfassung bewirkt werden.“</a:t>
            </a:r>
          </a:p>
          <a:p>
            <a:pPr algn="l"/>
            <a:r>
              <a:rPr lang="de-DE" sz="1800" i="1" dirty="0">
                <a:latin typeface="+mj-lt"/>
              </a:rPr>
              <a:t>	</a:t>
            </a:r>
            <a:r>
              <a:rPr lang="de-DE" sz="1800" i="1" dirty="0" smtClean="0">
                <a:latin typeface="+mj-lt"/>
              </a:rPr>
              <a:t>	</a:t>
            </a:r>
            <a:r>
              <a:rPr lang="de-DE" sz="1800" b="1" dirty="0" smtClean="0">
                <a:latin typeface="+mj-lt"/>
              </a:rPr>
              <a:t>Prof. Dr. Gerhart </a:t>
            </a:r>
            <a:r>
              <a:rPr lang="de-DE" sz="1800" b="1" dirty="0" err="1" smtClean="0">
                <a:latin typeface="+mj-lt"/>
              </a:rPr>
              <a:t>Wielinger</a:t>
            </a:r>
            <a:r>
              <a:rPr lang="de-DE" sz="1800" b="1" dirty="0" smtClean="0">
                <a:latin typeface="+mj-lt"/>
              </a:rPr>
              <a:t>, ÖGZ 1976</a:t>
            </a:r>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3551954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584175"/>
          </a:xfrm>
        </p:spPr>
        <p:txBody>
          <a:bodyPr>
            <a:normAutofit/>
          </a:bodyPr>
          <a:lstStyle/>
          <a:p>
            <a:r>
              <a:rPr lang="de-DE" sz="3600" dirty="0" smtClean="0">
                <a:solidFill>
                  <a:srgbClr val="008000"/>
                </a:solidFill>
              </a:rPr>
              <a:t>Die Rechtsfolgen der Gemeindegebietsreform</a:t>
            </a:r>
          </a:p>
        </p:txBody>
      </p:sp>
      <p:sp>
        <p:nvSpPr>
          <p:cNvPr id="3" name="Untertitel 2"/>
          <p:cNvSpPr>
            <a:spLocks noGrp="1"/>
          </p:cNvSpPr>
          <p:nvPr>
            <p:ph type="subTitle" idx="1"/>
          </p:nvPr>
        </p:nvSpPr>
        <p:spPr>
          <a:xfrm>
            <a:off x="1331640" y="2204864"/>
            <a:ext cx="6400800" cy="3600400"/>
          </a:xfrm>
        </p:spPr>
        <p:txBody>
          <a:bodyPr>
            <a:normAutofit fontScale="92500" lnSpcReduction="20000"/>
          </a:bodyPr>
          <a:lstStyle/>
          <a:p>
            <a:pPr marL="457200" indent="-457200" algn="l">
              <a:buFont typeface="Arial" pitchFamily="34" charset="0"/>
              <a:buChar char="•"/>
            </a:pPr>
            <a:r>
              <a:rPr lang="de-DE" sz="2800" dirty="0" smtClean="0"/>
              <a:t>Regierungskommissär</a:t>
            </a:r>
          </a:p>
          <a:p>
            <a:pPr algn="l"/>
            <a:r>
              <a:rPr lang="de-DE" sz="2800" dirty="0"/>
              <a:t>	</a:t>
            </a:r>
            <a:r>
              <a:rPr lang="de-DE" sz="2000" dirty="0" smtClean="0">
                <a:latin typeface="+mj-lt"/>
              </a:rPr>
              <a:t>&gt;&gt; 2 Instanzen</a:t>
            </a:r>
          </a:p>
          <a:p>
            <a:pPr marL="457200" indent="-457200" algn="l">
              <a:buFont typeface="Arial" pitchFamily="34" charset="0"/>
              <a:buChar char="•"/>
            </a:pPr>
            <a:r>
              <a:rPr lang="de-DE" sz="2800" dirty="0" smtClean="0"/>
              <a:t>Überleitung von Bescheiden</a:t>
            </a:r>
          </a:p>
          <a:p>
            <a:pPr lvl="2" algn="l"/>
            <a:r>
              <a:rPr lang="de-DE" sz="2000" dirty="0" smtClean="0">
                <a:solidFill>
                  <a:schemeClr val="tx1"/>
                </a:solidFill>
              </a:rPr>
              <a:t>	</a:t>
            </a:r>
          </a:p>
          <a:p>
            <a:pPr marL="457200" indent="-457200" algn="l">
              <a:buFont typeface="Arial" pitchFamily="34" charset="0"/>
              <a:buChar char="•"/>
            </a:pPr>
            <a:r>
              <a:rPr lang="de-DE" sz="2800" dirty="0" smtClean="0"/>
              <a:t>Überleitung von Verordnungen</a:t>
            </a:r>
          </a:p>
          <a:p>
            <a:pPr lvl="2" algn="l"/>
            <a:r>
              <a:rPr lang="de-DE" sz="2000" dirty="0" smtClean="0">
                <a:solidFill>
                  <a:schemeClr val="tx1"/>
                </a:solidFill>
              </a:rPr>
              <a:t>&gt;&gt; Untergang der Teilrechtsordnung</a:t>
            </a:r>
          </a:p>
          <a:p>
            <a:pPr lvl="2" algn="l"/>
            <a:r>
              <a:rPr lang="de-DE" sz="2000" dirty="0" smtClean="0">
                <a:solidFill>
                  <a:schemeClr val="tx1"/>
                </a:solidFill>
              </a:rPr>
              <a:t>&gt;&gt; übertragener – selbständiger Wirkungsbereich</a:t>
            </a:r>
          </a:p>
          <a:p>
            <a:pPr lvl="2" algn="l"/>
            <a:r>
              <a:rPr lang="de-DE" sz="2000" dirty="0" smtClean="0">
                <a:solidFill>
                  <a:schemeClr val="tx1"/>
                </a:solidFill>
              </a:rPr>
              <a:t>&gt;&gt; Fehlerkalkül</a:t>
            </a:r>
          </a:p>
          <a:p>
            <a:pPr marL="457200" indent="-457200" algn="l">
              <a:buFont typeface="Arial" pitchFamily="34" charset="0"/>
              <a:buChar char="•"/>
            </a:pPr>
            <a:r>
              <a:rPr lang="de-DE" sz="2800" dirty="0" smtClean="0"/>
              <a:t>Überleitung von Vermögen</a:t>
            </a:r>
          </a:p>
          <a:p>
            <a:pPr lvl="2" algn="l"/>
            <a:r>
              <a:rPr lang="de-DE" sz="2000" dirty="0" smtClean="0">
                <a:solidFill>
                  <a:schemeClr val="tx1"/>
                </a:solidFill>
              </a:rPr>
              <a:t>&gt;&gt; Gemeindeteilung?</a:t>
            </a:r>
            <a:endParaRPr lang="de-DE" sz="2000" dirty="0">
              <a:solidFill>
                <a:schemeClr val="tx1"/>
              </a:solidFill>
            </a:endParaRPr>
          </a:p>
        </p:txBody>
      </p:sp>
      <p:sp>
        <p:nvSpPr>
          <p:cNvPr id="4" name="Fußzeilenplatzhalter 3"/>
          <p:cNvSpPr>
            <a:spLocks noGrp="1"/>
          </p:cNvSpPr>
          <p:nvPr>
            <p:ph type="ftr" sz="quarter" idx="11"/>
          </p:nvPr>
        </p:nvSpPr>
        <p:spPr/>
        <p:txBody>
          <a:bodyPr/>
          <a:lstStyle/>
          <a:p>
            <a:r>
              <a:rPr lang="de-DE">
                <a:solidFill>
                  <a:prstClr val="white"/>
                </a:solidFill>
              </a:rPr>
              <a:t>FLGÖ Steiermark</a:t>
            </a:r>
          </a:p>
          <a:p>
            <a:r>
              <a:rPr lang="de-DE">
                <a:solidFill>
                  <a:prstClr val="white"/>
                </a:solidFill>
              </a:rPr>
              <a:t>Schloss Laubegg</a:t>
            </a:r>
            <a:endParaRPr lang="de-DE" dirty="0">
              <a:solidFill>
                <a:prstClr val="white"/>
              </a:solidFill>
            </a:endParaRPr>
          </a:p>
        </p:txBody>
      </p:sp>
      <p:sp>
        <p:nvSpPr>
          <p:cNvPr id="5" name="Datumsplatzhalter 4"/>
          <p:cNvSpPr>
            <a:spLocks noGrp="1"/>
          </p:cNvSpPr>
          <p:nvPr>
            <p:ph type="dt" sz="half" idx="10"/>
          </p:nvPr>
        </p:nvSpPr>
        <p:spPr/>
        <p:txBody>
          <a:bodyPr/>
          <a:lstStyle/>
          <a:p>
            <a:r>
              <a:rPr lang="de-DE">
                <a:solidFill>
                  <a:prstClr val="white"/>
                </a:solidFill>
              </a:rPr>
              <a:t>13.06.2013</a:t>
            </a:r>
            <a:endParaRPr lang="de-DE" dirty="0">
              <a:solidFill>
                <a:prstClr val="white"/>
              </a:solidFill>
            </a:endParaRPr>
          </a:p>
        </p:txBody>
      </p:sp>
      <p:sp>
        <p:nvSpPr>
          <p:cNvPr id="6" name="Foliennummernplatzhalter 5"/>
          <p:cNvSpPr>
            <a:spLocks noGrp="1"/>
          </p:cNvSpPr>
          <p:nvPr>
            <p:ph type="sldNum" sz="quarter" idx="12"/>
          </p:nvPr>
        </p:nvSpPr>
        <p:spPr/>
        <p:txBody>
          <a:bodyPr/>
          <a:lstStyle/>
          <a:p>
            <a:r>
              <a:rPr lang="de-DE">
                <a:solidFill>
                  <a:prstClr val="white"/>
                </a:solidFill>
              </a:rPr>
              <a:t>Bgm. Ernst Gödl</a:t>
            </a:r>
            <a:endParaRPr lang="de-DE" dirty="0">
              <a:solidFill>
                <a:prstClr val="white"/>
              </a:solidFill>
            </a:endParaRPr>
          </a:p>
        </p:txBody>
      </p:sp>
    </p:spTree>
    <p:extLst>
      <p:ext uri="{BB962C8B-B14F-4D97-AF65-F5344CB8AC3E}">
        <p14:creationId xmlns:p14="http://schemas.microsoft.com/office/powerpoint/2010/main" val="190786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500"/>
                                        <p:tgtEl>
                                          <p:spTgt spid="3">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fade">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Bildschirmpräsentation (4:3)</PresentationFormat>
  <Paragraphs>112</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vt:lpstr>
      <vt:lpstr>Der rechtliche Rahmen  für die  Gemeindestrukturreform in der Steiermark</vt:lpstr>
      <vt:lpstr>Der verfassungsrechtliche Rahmen</vt:lpstr>
      <vt:lpstr>Der verfassungsrechtliche Rahmen</vt:lpstr>
      <vt:lpstr>Die Gebietsreform</vt:lpstr>
      <vt:lpstr>Rechtsschutz für Gemeinden</vt:lpstr>
      <vt:lpstr>Rechtsschutz für Gemeinden</vt:lpstr>
      <vt:lpstr>Die Rechtsfolgen der Gemeindegebietsreform</vt:lpstr>
      <vt:lpstr>Die Rechtsfolgen der Gemeindegebietsreform</vt:lpstr>
      <vt:lpstr>Die Rechtsfolgen der Gemeindegebietsreform</vt:lpstr>
      <vt:lpstr>Die Gemeindestrukturreform in der Steiermark</vt:lpstr>
    </vt:vector>
  </TitlesOfParts>
  <Company>Comm-Unity EDV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Ernst Gödl</dc:creator>
  <cp:lastModifiedBy>FLGOE</cp:lastModifiedBy>
  <cp:revision>24</cp:revision>
  <dcterms:created xsi:type="dcterms:W3CDTF">2013-06-12T19:06:17Z</dcterms:created>
  <dcterms:modified xsi:type="dcterms:W3CDTF">2013-06-21T12:28:31Z</dcterms:modified>
</cp:coreProperties>
</file>